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60" r:id="rId2"/>
    <p:sldId id="286" r:id="rId3"/>
    <p:sldId id="261" r:id="rId4"/>
    <p:sldId id="310" r:id="rId5"/>
    <p:sldId id="287" r:id="rId6"/>
    <p:sldId id="288" r:id="rId7"/>
    <p:sldId id="290" r:id="rId8"/>
    <p:sldId id="275" r:id="rId9"/>
    <p:sldId id="284" r:id="rId10"/>
    <p:sldId id="309" r:id="rId11"/>
    <p:sldId id="277" r:id="rId12"/>
    <p:sldId id="281" r:id="rId13"/>
    <p:sldId id="283" r:id="rId14"/>
    <p:sldId id="282" r:id="rId15"/>
    <p:sldId id="276" r:id="rId16"/>
    <p:sldId id="285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11" r:id="rId35"/>
  </p:sldIdLst>
  <p:sldSz cx="12192000" cy="6858000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74" autoAdjust="0"/>
  </p:normalViewPr>
  <p:slideViewPr>
    <p:cSldViewPr snapToGrid="0">
      <p:cViewPr varScale="1">
        <p:scale>
          <a:sx n="104" d="100"/>
          <a:sy n="104" d="100"/>
        </p:scale>
        <p:origin x="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FAA9FE-4416-4F13-A894-08295077C20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EE65210-EA09-4FE6-9A27-9AAD1B08531B}">
      <dgm:prSet phldrT="[Текст]"/>
      <dgm:spPr/>
      <dgm:t>
        <a:bodyPr/>
        <a:lstStyle/>
        <a:p>
          <a:r>
            <a:rPr lang="ru-RU" dirty="0" smtClean="0"/>
            <a:t>Июнь 2025</a:t>
          </a:r>
          <a:endParaRPr lang="ru-RU" dirty="0"/>
        </a:p>
      </dgm:t>
    </dgm:pt>
    <dgm:pt modelId="{28E81D35-137D-4A1E-BA2A-E40B32455686}" type="parTrans" cxnId="{5C4B6057-CB00-4411-BDB6-5633618164F1}">
      <dgm:prSet/>
      <dgm:spPr/>
      <dgm:t>
        <a:bodyPr/>
        <a:lstStyle/>
        <a:p>
          <a:endParaRPr lang="ru-RU"/>
        </a:p>
      </dgm:t>
    </dgm:pt>
    <dgm:pt modelId="{01F096BC-5B2A-46D1-8CB9-26AC08C3E6AE}" type="sibTrans" cxnId="{5C4B6057-CB00-4411-BDB6-5633618164F1}">
      <dgm:prSet/>
      <dgm:spPr/>
      <dgm:t>
        <a:bodyPr/>
        <a:lstStyle/>
        <a:p>
          <a:endParaRPr lang="ru-RU"/>
        </a:p>
      </dgm:t>
    </dgm:pt>
    <dgm:pt modelId="{54593A61-4B69-4C64-B94A-7C85F6549A4F}">
      <dgm:prSet phldrT="[Текст]"/>
      <dgm:spPr/>
      <dgm:t>
        <a:bodyPr/>
        <a:lstStyle/>
        <a:p>
          <a:r>
            <a:rPr lang="ru-RU" dirty="0" smtClean="0"/>
            <a:t>Август 2025</a:t>
          </a:r>
          <a:endParaRPr lang="ru-RU" dirty="0"/>
        </a:p>
      </dgm:t>
    </dgm:pt>
    <dgm:pt modelId="{3049B981-5017-4AD9-99F7-62AC7B903EE8}" type="parTrans" cxnId="{DC623E5E-5014-4831-B0A4-BF1A089D282E}">
      <dgm:prSet/>
      <dgm:spPr/>
      <dgm:t>
        <a:bodyPr/>
        <a:lstStyle/>
        <a:p>
          <a:endParaRPr lang="ru-RU"/>
        </a:p>
      </dgm:t>
    </dgm:pt>
    <dgm:pt modelId="{400F13DC-D40C-4307-BBF1-9D40FBF8E9F6}" type="sibTrans" cxnId="{DC623E5E-5014-4831-B0A4-BF1A089D282E}">
      <dgm:prSet/>
      <dgm:spPr/>
      <dgm:t>
        <a:bodyPr/>
        <a:lstStyle/>
        <a:p>
          <a:endParaRPr lang="ru-RU"/>
        </a:p>
      </dgm:t>
    </dgm:pt>
    <dgm:pt modelId="{D7B10983-75EE-4C67-B926-4267E11BED36}" type="pres">
      <dgm:prSet presAssocID="{2CFAA9FE-4416-4F13-A894-08295077C202}" presName="Name0" presStyleCnt="0">
        <dgm:presLayoutVars>
          <dgm:dir/>
          <dgm:animLvl val="lvl"/>
          <dgm:resizeHandles val="exact"/>
        </dgm:presLayoutVars>
      </dgm:prSet>
      <dgm:spPr/>
    </dgm:pt>
    <dgm:pt modelId="{ACD28016-7235-4B50-83C9-3B1B49A0DAAC}" type="pres">
      <dgm:prSet presAssocID="{5EE65210-EA09-4FE6-9A27-9AAD1B08531B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EE9E4-767A-4211-BC08-AB2B538A065D}" type="pres">
      <dgm:prSet presAssocID="{01F096BC-5B2A-46D1-8CB9-26AC08C3E6AE}" presName="parTxOnlySpace" presStyleCnt="0"/>
      <dgm:spPr/>
    </dgm:pt>
    <dgm:pt modelId="{425FD795-9741-43D8-8EE9-3A39A38BD06A}" type="pres">
      <dgm:prSet presAssocID="{54593A61-4B69-4C64-B94A-7C85F6549A4F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5DBA9B-122A-4E76-B94D-17146A9AD814}" type="presOf" srcId="{2CFAA9FE-4416-4F13-A894-08295077C202}" destId="{D7B10983-75EE-4C67-B926-4267E11BED36}" srcOrd="0" destOrd="0" presId="urn:microsoft.com/office/officeart/2005/8/layout/chevron1"/>
    <dgm:cxn modelId="{DC623E5E-5014-4831-B0A4-BF1A089D282E}" srcId="{2CFAA9FE-4416-4F13-A894-08295077C202}" destId="{54593A61-4B69-4C64-B94A-7C85F6549A4F}" srcOrd="1" destOrd="0" parTransId="{3049B981-5017-4AD9-99F7-62AC7B903EE8}" sibTransId="{400F13DC-D40C-4307-BBF1-9D40FBF8E9F6}"/>
    <dgm:cxn modelId="{4BDB54C5-42BF-465F-9802-6D443599B226}" type="presOf" srcId="{5EE65210-EA09-4FE6-9A27-9AAD1B08531B}" destId="{ACD28016-7235-4B50-83C9-3B1B49A0DAAC}" srcOrd="0" destOrd="0" presId="urn:microsoft.com/office/officeart/2005/8/layout/chevron1"/>
    <dgm:cxn modelId="{2947AAEA-7BE6-45EE-8990-997AB6BA90EE}" type="presOf" srcId="{54593A61-4B69-4C64-B94A-7C85F6549A4F}" destId="{425FD795-9741-43D8-8EE9-3A39A38BD06A}" srcOrd="0" destOrd="0" presId="urn:microsoft.com/office/officeart/2005/8/layout/chevron1"/>
    <dgm:cxn modelId="{5C4B6057-CB00-4411-BDB6-5633618164F1}" srcId="{2CFAA9FE-4416-4F13-A894-08295077C202}" destId="{5EE65210-EA09-4FE6-9A27-9AAD1B08531B}" srcOrd="0" destOrd="0" parTransId="{28E81D35-137D-4A1E-BA2A-E40B32455686}" sibTransId="{01F096BC-5B2A-46D1-8CB9-26AC08C3E6AE}"/>
    <dgm:cxn modelId="{4FD188C1-A7EA-4C68-ACE4-48EAC9CEBBA5}" type="presParOf" srcId="{D7B10983-75EE-4C67-B926-4267E11BED36}" destId="{ACD28016-7235-4B50-83C9-3B1B49A0DAAC}" srcOrd="0" destOrd="0" presId="urn:microsoft.com/office/officeart/2005/8/layout/chevron1"/>
    <dgm:cxn modelId="{7F22BE2B-99CC-4D12-826F-110E2D416232}" type="presParOf" srcId="{D7B10983-75EE-4C67-B926-4267E11BED36}" destId="{EBBEE9E4-767A-4211-BC08-AB2B538A065D}" srcOrd="1" destOrd="0" presId="urn:microsoft.com/office/officeart/2005/8/layout/chevron1"/>
    <dgm:cxn modelId="{F6C53BBF-8A9E-44D1-89A5-34AA2751F647}" type="presParOf" srcId="{D7B10983-75EE-4C67-B926-4267E11BED36}" destId="{425FD795-9741-43D8-8EE9-3A39A38BD06A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FAA9FE-4416-4F13-A894-08295077C20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EE65210-EA09-4FE6-9A27-9AAD1B08531B}">
      <dgm:prSet phldrT="[Текст]"/>
      <dgm:spPr/>
      <dgm:t>
        <a:bodyPr/>
        <a:lstStyle/>
        <a:p>
          <a:r>
            <a:rPr lang="ru-RU" dirty="0" smtClean="0"/>
            <a:t>Июнь 2025</a:t>
          </a:r>
          <a:endParaRPr lang="ru-RU" dirty="0"/>
        </a:p>
      </dgm:t>
    </dgm:pt>
    <dgm:pt modelId="{28E81D35-137D-4A1E-BA2A-E40B32455686}" type="parTrans" cxnId="{5C4B6057-CB00-4411-BDB6-5633618164F1}">
      <dgm:prSet/>
      <dgm:spPr/>
      <dgm:t>
        <a:bodyPr/>
        <a:lstStyle/>
        <a:p>
          <a:endParaRPr lang="ru-RU"/>
        </a:p>
      </dgm:t>
    </dgm:pt>
    <dgm:pt modelId="{01F096BC-5B2A-46D1-8CB9-26AC08C3E6AE}" type="sibTrans" cxnId="{5C4B6057-CB00-4411-BDB6-5633618164F1}">
      <dgm:prSet/>
      <dgm:spPr/>
      <dgm:t>
        <a:bodyPr/>
        <a:lstStyle/>
        <a:p>
          <a:endParaRPr lang="ru-RU"/>
        </a:p>
      </dgm:t>
    </dgm:pt>
    <dgm:pt modelId="{54593A61-4B69-4C64-B94A-7C85F6549A4F}">
      <dgm:prSet phldrT="[Текст]"/>
      <dgm:spPr/>
      <dgm:t>
        <a:bodyPr/>
        <a:lstStyle/>
        <a:p>
          <a:r>
            <a:rPr lang="ru-RU" dirty="0" smtClean="0"/>
            <a:t>Август 2025</a:t>
          </a:r>
          <a:endParaRPr lang="ru-RU" dirty="0"/>
        </a:p>
      </dgm:t>
    </dgm:pt>
    <dgm:pt modelId="{3049B981-5017-4AD9-99F7-62AC7B903EE8}" type="parTrans" cxnId="{DC623E5E-5014-4831-B0A4-BF1A089D282E}">
      <dgm:prSet/>
      <dgm:spPr/>
      <dgm:t>
        <a:bodyPr/>
        <a:lstStyle/>
        <a:p>
          <a:endParaRPr lang="ru-RU"/>
        </a:p>
      </dgm:t>
    </dgm:pt>
    <dgm:pt modelId="{400F13DC-D40C-4307-BBF1-9D40FBF8E9F6}" type="sibTrans" cxnId="{DC623E5E-5014-4831-B0A4-BF1A089D282E}">
      <dgm:prSet/>
      <dgm:spPr/>
      <dgm:t>
        <a:bodyPr/>
        <a:lstStyle/>
        <a:p>
          <a:endParaRPr lang="ru-RU"/>
        </a:p>
      </dgm:t>
    </dgm:pt>
    <dgm:pt modelId="{D7B10983-75EE-4C67-B926-4267E11BED36}" type="pres">
      <dgm:prSet presAssocID="{2CFAA9FE-4416-4F13-A894-08295077C202}" presName="Name0" presStyleCnt="0">
        <dgm:presLayoutVars>
          <dgm:dir/>
          <dgm:animLvl val="lvl"/>
          <dgm:resizeHandles val="exact"/>
        </dgm:presLayoutVars>
      </dgm:prSet>
      <dgm:spPr/>
    </dgm:pt>
    <dgm:pt modelId="{ACD28016-7235-4B50-83C9-3B1B49A0DAAC}" type="pres">
      <dgm:prSet presAssocID="{5EE65210-EA09-4FE6-9A27-9AAD1B08531B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EE9E4-767A-4211-BC08-AB2B538A065D}" type="pres">
      <dgm:prSet presAssocID="{01F096BC-5B2A-46D1-8CB9-26AC08C3E6AE}" presName="parTxOnlySpace" presStyleCnt="0"/>
      <dgm:spPr/>
    </dgm:pt>
    <dgm:pt modelId="{425FD795-9741-43D8-8EE9-3A39A38BD06A}" type="pres">
      <dgm:prSet presAssocID="{54593A61-4B69-4C64-B94A-7C85F6549A4F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5DBA9B-122A-4E76-B94D-17146A9AD814}" type="presOf" srcId="{2CFAA9FE-4416-4F13-A894-08295077C202}" destId="{D7B10983-75EE-4C67-B926-4267E11BED36}" srcOrd="0" destOrd="0" presId="urn:microsoft.com/office/officeart/2005/8/layout/chevron1"/>
    <dgm:cxn modelId="{DC623E5E-5014-4831-B0A4-BF1A089D282E}" srcId="{2CFAA9FE-4416-4F13-A894-08295077C202}" destId="{54593A61-4B69-4C64-B94A-7C85F6549A4F}" srcOrd="1" destOrd="0" parTransId="{3049B981-5017-4AD9-99F7-62AC7B903EE8}" sibTransId="{400F13DC-D40C-4307-BBF1-9D40FBF8E9F6}"/>
    <dgm:cxn modelId="{4BDB54C5-42BF-465F-9802-6D443599B226}" type="presOf" srcId="{5EE65210-EA09-4FE6-9A27-9AAD1B08531B}" destId="{ACD28016-7235-4B50-83C9-3B1B49A0DAAC}" srcOrd="0" destOrd="0" presId="urn:microsoft.com/office/officeart/2005/8/layout/chevron1"/>
    <dgm:cxn modelId="{2947AAEA-7BE6-45EE-8990-997AB6BA90EE}" type="presOf" srcId="{54593A61-4B69-4C64-B94A-7C85F6549A4F}" destId="{425FD795-9741-43D8-8EE9-3A39A38BD06A}" srcOrd="0" destOrd="0" presId="urn:microsoft.com/office/officeart/2005/8/layout/chevron1"/>
    <dgm:cxn modelId="{5C4B6057-CB00-4411-BDB6-5633618164F1}" srcId="{2CFAA9FE-4416-4F13-A894-08295077C202}" destId="{5EE65210-EA09-4FE6-9A27-9AAD1B08531B}" srcOrd="0" destOrd="0" parTransId="{28E81D35-137D-4A1E-BA2A-E40B32455686}" sibTransId="{01F096BC-5B2A-46D1-8CB9-26AC08C3E6AE}"/>
    <dgm:cxn modelId="{4FD188C1-A7EA-4C68-ACE4-48EAC9CEBBA5}" type="presParOf" srcId="{D7B10983-75EE-4C67-B926-4267E11BED36}" destId="{ACD28016-7235-4B50-83C9-3B1B49A0DAAC}" srcOrd="0" destOrd="0" presId="urn:microsoft.com/office/officeart/2005/8/layout/chevron1"/>
    <dgm:cxn modelId="{7F22BE2B-99CC-4D12-826F-110E2D416232}" type="presParOf" srcId="{D7B10983-75EE-4C67-B926-4267E11BED36}" destId="{EBBEE9E4-767A-4211-BC08-AB2B538A065D}" srcOrd="1" destOrd="0" presId="urn:microsoft.com/office/officeart/2005/8/layout/chevron1"/>
    <dgm:cxn modelId="{F6C53BBF-8A9E-44D1-89A5-34AA2751F647}" type="presParOf" srcId="{D7B10983-75EE-4C67-B926-4267E11BED36}" destId="{425FD795-9741-43D8-8EE9-3A39A38BD06A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A020E8-8F44-4B3C-BDEE-D389ABAE779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B5C25FD-C00A-420C-90B3-CACCA7CA9A6E}">
      <dgm:prSet phldrT="[Текст]" custT="1"/>
      <dgm:spPr/>
      <dgm:t>
        <a:bodyPr/>
        <a:lstStyle/>
        <a:p>
          <a:r>
            <a:rPr lang="ru-RU" sz="1800" b="1" dirty="0" smtClean="0"/>
            <a:t>Рабочая программа</a:t>
          </a:r>
          <a:endParaRPr lang="ru-RU" sz="1800" b="1" dirty="0"/>
        </a:p>
      </dgm:t>
    </dgm:pt>
    <dgm:pt modelId="{02E731B1-E899-43F2-B986-8B73981A05D7}" type="parTrans" cxnId="{117C205B-89F7-44D9-84D5-F5580392B753}">
      <dgm:prSet/>
      <dgm:spPr/>
      <dgm:t>
        <a:bodyPr/>
        <a:lstStyle/>
        <a:p>
          <a:endParaRPr lang="ru-RU"/>
        </a:p>
      </dgm:t>
    </dgm:pt>
    <dgm:pt modelId="{0C08055C-A194-4A7D-B3FD-B0BFE4CE5E32}" type="sibTrans" cxnId="{117C205B-89F7-44D9-84D5-F5580392B753}">
      <dgm:prSet/>
      <dgm:spPr/>
      <dgm:t>
        <a:bodyPr/>
        <a:lstStyle/>
        <a:p>
          <a:endParaRPr lang="ru-RU"/>
        </a:p>
      </dgm:t>
    </dgm:pt>
    <dgm:pt modelId="{6581F35B-6DD0-4D12-A3D5-09CFF4326882}">
      <dgm:prSet phldrT="[Текст]"/>
      <dgm:spPr/>
      <dgm:t>
        <a:bodyPr/>
        <a:lstStyle/>
        <a:p>
          <a:r>
            <a:rPr lang="ru-RU" b="1" dirty="0" smtClean="0"/>
            <a:t>Оценочные материалы на основе кодификаторов</a:t>
          </a:r>
          <a:endParaRPr lang="ru-RU" b="1" dirty="0"/>
        </a:p>
      </dgm:t>
    </dgm:pt>
    <dgm:pt modelId="{1AD1CD90-EFAF-4741-A9D0-056E54EEA196}" type="parTrans" cxnId="{4C331C9F-90C5-4F55-A2AA-65C92A1E2F76}">
      <dgm:prSet/>
      <dgm:spPr/>
      <dgm:t>
        <a:bodyPr/>
        <a:lstStyle/>
        <a:p>
          <a:endParaRPr lang="ru-RU"/>
        </a:p>
      </dgm:t>
    </dgm:pt>
    <dgm:pt modelId="{CE200517-7824-4B84-A6A6-8345E1D267CE}" type="sibTrans" cxnId="{4C331C9F-90C5-4F55-A2AA-65C92A1E2F76}">
      <dgm:prSet/>
      <dgm:spPr/>
      <dgm:t>
        <a:bodyPr/>
        <a:lstStyle/>
        <a:p>
          <a:endParaRPr lang="ru-RU"/>
        </a:p>
      </dgm:t>
    </dgm:pt>
    <dgm:pt modelId="{8F70D7D4-6067-49D8-934D-53819499B868}">
      <dgm:prSet phldrT="[Текст]"/>
      <dgm:spPr/>
      <dgm:t>
        <a:bodyPr/>
        <a:lstStyle/>
        <a:p>
          <a:r>
            <a:rPr lang="ru-RU" b="1" dirty="0" smtClean="0"/>
            <a:t>График контрольных работ</a:t>
          </a:r>
          <a:endParaRPr lang="ru-RU" b="1" dirty="0"/>
        </a:p>
      </dgm:t>
    </dgm:pt>
    <dgm:pt modelId="{D1D2935E-3FF3-43C7-ADA8-67AC1714B7E6}" type="parTrans" cxnId="{5C7E0FBE-D049-45A8-87DA-EC6B7B32A79F}">
      <dgm:prSet/>
      <dgm:spPr/>
      <dgm:t>
        <a:bodyPr/>
        <a:lstStyle/>
        <a:p>
          <a:endParaRPr lang="ru-RU"/>
        </a:p>
      </dgm:t>
    </dgm:pt>
    <dgm:pt modelId="{912267A1-5359-49AF-BFCB-9155E1C205B8}" type="sibTrans" cxnId="{5C7E0FBE-D049-45A8-87DA-EC6B7B32A79F}">
      <dgm:prSet/>
      <dgm:spPr/>
      <dgm:t>
        <a:bodyPr/>
        <a:lstStyle/>
        <a:p>
          <a:endParaRPr lang="ru-RU"/>
        </a:p>
      </dgm:t>
    </dgm:pt>
    <dgm:pt modelId="{0E9A6DB1-296D-415F-8C5B-306F42F9E531}">
      <dgm:prSet phldrT="[Текст]"/>
      <dgm:spPr/>
      <dgm:t>
        <a:bodyPr/>
        <a:lstStyle/>
        <a:p>
          <a:r>
            <a:rPr lang="ru-RU" b="1" dirty="0" smtClean="0"/>
            <a:t>Положение о текущем контроле успеваемости </a:t>
          </a:r>
          <a:endParaRPr lang="ru-RU" b="1" dirty="0"/>
        </a:p>
      </dgm:t>
    </dgm:pt>
    <dgm:pt modelId="{5C817690-03DC-4BB0-867D-7EB4AC9028E6}" type="parTrans" cxnId="{F5822F68-E19E-418E-BB89-EE3308F9CEE9}">
      <dgm:prSet/>
      <dgm:spPr/>
      <dgm:t>
        <a:bodyPr/>
        <a:lstStyle/>
        <a:p>
          <a:endParaRPr lang="ru-RU"/>
        </a:p>
      </dgm:t>
    </dgm:pt>
    <dgm:pt modelId="{A9ACFA5C-BDDB-41EE-B265-EAF93C0CE6A2}" type="sibTrans" cxnId="{F5822F68-E19E-418E-BB89-EE3308F9CEE9}">
      <dgm:prSet/>
      <dgm:spPr/>
      <dgm:t>
        <a:bodyPr/>
        <a:lstStyle/>
        <a:p>
          <a:endParaRPr lang="ru-RU"/>
        </a:p>
      </dgm:t>
    </dgm:pt>
    <dgm:pt modelId="{2B03C3B9-916F-4E25-988B-8B33667B94D2}">
      <dgm:prSet phldrT="[Текст]"/>
      <dgm:spPr/>
      <dgm:t>
        <a:bodyPr/>
        <a:lstStyle/>
        <a:p>
          <a:r>
            <a:rPr lang="ru-RU" b="1" dirty="0" smtClean="0"/>
            <a:t>Положение о ВСОКО</a:t>
          </a:r>
          <a:endParaRPr lang="ru-RU" b="1" dirty="0"/>
        </a:p>
      </dgm:t>
    </dgm:pt>
    <dgm:pt modelId="{43787CB2-DE0D-4F2D-B1AA-8829A02D38EC}" type="parTrans" cxnId="{046CFD24-0333-46A6-B937-3DD5D3C2ED96}">
      <dgm:prSet/>
      <dgm:spPr/>
      <dgm:t>
        <a:bodyPr/>
        <a:lstStyle/>
        <a:p>
          <a:endParaRPr lang="ru-RU"/>
        </a:p>
      </dgm:t>
    </dgm:pt>
    <dgm:pt modelId="{26403FE0-34C4-4FDD-92B2-1593E5A73121}" type="sibTrans" cxnId="{046CFD24-0333-46A6-B937-3DD5D3C2ED96}">
      <dgm:prSet/>
      <dgm:spPr/>
      <dgm:t>
        <a:bodyPr/>
        <a:lstStyle/>
        <a:p>
          <a:endParaRPr lang="ru-RU"/>
        </a:p>
      </dgm:t>
    </dgm:pt>
    <dgm:pt modelId="{47A18223-C6DE-49B1-9D05-28A1DED05C08}" type="pres">
      <dgm:prSet presAssocID="{62A020E8-8F44-4B3C-BDEE-D389ABAE779A}" presName="Name0" presStyleCnt="0">
        <dgm:presLayoutVars>
          <dgm:dir/>
          <dgm:resizeHandles val="exact"/>
        </dgm:presLayoutVars>
      </dgm:prSet>
      <dgm:spPr/>
    </dgm:pt>
    <dgm:pt modelId="{88B02688-C471-4919-8B74-44AF6B0484BA}" type="pres">
      <dgm:prSet presAssocID="{4B5C25FD-C00A-420C-90B3-CACCA7CA9A6E}" presName="node" presStyleLbl="node1" presStyleIdx="0" presStyleCnt="5" custLinFactNeighborX="-806" custLinFactNeighborY="8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7E118-16DB-4131-9666-7C73E2489EB2}" type="pres">
      <dgm:prSet presAssocID="{0C08055C-A194-4A7D-B3FD-B0BFE4CE5E32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7B6F089-E391-45A0-804A-8B39168DA3F8}" type="pres">
      <dgm:prSet presAssocID="{0C08055C-A194-4A7D-B3FD-B0BFE4CE5E3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A5932F0-F293-41AA-92CC-E43346EB6BCB}" type="pres">
      <dgm:prSet presAssocID="{6581F35B-6DD0-4D12-A3D5-09CFF4326882}" presName="node" presStyleLbl="node1" presStyleIdx="1" presStyleCnt="5" custLinFactNeighborX="-806" custLinFactNeighborY="8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63FA2-613E-4A03-80FB-26E727B298D2}" type="pres">
      <dgm:prSet presAssocID="{CE200517-7824-4B84-A6A6-8345E1D267CE}" presName="sibTrans" presStyleLbl="sibTrans2D1" presStyleIdx="1" presStyleCnt="4"/>
      <dgm:spPr/>
      <dgm:t>
        <a:bodyPr/>
        <a:lstStyle/>
        <a:p>
          <a:endParaRPr lang="ru-RU"/>
        </a:p>
      </dgm:t>
    </dgm:pt>
    <dgm:pt modelId="{2509A126-A9EC-436B-8A7D-8DD877DCC666}" type="pres">
      <dgm:prSet presAssocID="{CE200517-7824-4B84-A6A6-8345E1D267C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8B0653F-136F-40C0-B748-DACB0C3145E3}" type="pres">
      <dgm:prSet presAssocID="{8F70D7D4-6067-49D8-934D-53819499B868}" presName="node" presStyleLbl="node1" presStyleIdx="2" presStyleCnt="5" custLinFactNeighborX="-806" custLinFactNeighborY="8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C2F92-83C5-4D02-9322-ED82410621D8}" type="pres">
      <dgm:prSet presAssocID="{912267A1-5359-49AF-BFCB-9155E1C205B8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350E452-B088-4EBA-9FEA-E5DE3AB655AE}" type="pres">
      <dgm:prSet presAssocID="{912267A1-5359-49AF-BFCB-9155E1C205B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40954E5-ED72-46C8-9DC6-B06AC782CBC2}" type="pres">
      <dgm:prSet presAssocID="{0E9A6DB1-296D-415F-8C5B-306F42F9E531}" presName="node" presStyleLbl="node1" presStyleIdx="3" presStyleCnt="5" custLinFactNeighborX="-806" custLinFactNeighborY="8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E6F295-82D5-4D3F-AADF-EC4B721DD4F9}" type="pres">
      <dgm:prSet presAssocID="{A9ACFA5C-BDDB-41EE-B265-EAF93C0CE6A2}" presName="sibTrans" presStyleLbl="sibTrans2D1" presStyleIdx="3" presStyleCnt="4"/>
      <dgm:spPr/>
      <dgm:t>
        <a:bodyPr/>
        <a:lstStyle/>
        <a:p>
          <a:endParaRPr lang="ru-RU"/>
        </a:p>
      </dgm:t>
    </dgm:pt>
    <dgm:pt modelId="{C28F06F4-3F98-439B-B8B7-5E13F5675E0E}" type="pres">
      <dgm:prSet presAssocID="{A9ACFA5C-BDDB-41EE-B265-EAF93C0CE6A2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86D83F0-AD5E-4818-85B9-391A39B3197B}" type="pres">
      <dgm:prSet presAssocID="{2B03C3B9-916F-4E25-988B-8B33667B94D2}" presName="node" presStyleLbl="node1" presStyleIdx="4" presStyleCnt="5" custLinFactNeighborX="-806" custLinFactNeighborY="8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331C9F-90C5-4F55-A2AA-65C92A1E2F76}" srcId="{62A020E8-8F44-4B3C-BDEE-D389ABAE779A}" destId="{6581F35B-6DD0-4D12-A3D5-09CFF4326882}" srcOrd="1" destOrd="0" parTransId="{1AD1CD90-EFAF-4741-A9D0-056E54EEA196}" sibTransId="{CE200517-7824-4B84-A6A6-8345E1D267CE}"/>
    <dgm:cxn modelId="{BC538492-95A0-4A16-9C61-B1AA5BB8E550}" type="presOf" srcId="{2B03C3B9-916F-4E25-988B-8B33667B94D2}" destId="{A86D83F0-AD5E-4818-85B9-391A39B3197B}" srcOrd="0" destOrd="0" presId="urn:microsoft.com/office/officeart/2005/8/layout/process1"/>
    <dgm:cxn modelId="{117C205B-89F7-44D9-84D5-F5580392B753}" srcId="{62A020E8-8F44-4B3C-BDEE-D389ABAE779A}" destId="{4B5C25FD-C00A-420C-90B3-CACCA7CA9A6E}" srcOrd="0" destOrd="0" parTransId="{02E731B1-E899-43F2-B986-8B73981A05D7}" sibTransId="{0C08055C-A194-4A7D-B3FD-B0BFE4CE5E32}"/>
    <dgm:cxn modelId="{0CEB6961-B5EF-42D9-BC6C-53FD861D9291}" type="presOf" srcId="{CE200517-7824-4B84-A6A6-8345E1D267CE}" destId="{2509A126-A9EC-436B-8A7D-8DD877DCC666}" srcOrd="1" destOrd="0" presId="urn:microsoft.com/office/officeart/2005/8/layout/process1"/>
    <dgm:cxn modelId="{7A7B8496-9BE8-42CD-A0BC-23AE347844E5}" type="presOf" srcId="{CE200517-7824-4B84-A6A6-8345E1D267CE}" destId="{68563FA2-613E-4A03-80FB-26E727B298D2}" srcOrd="0" destOrd="0" presId="urn:microsoft.com/office/officeart/2005/8/layout/process1"/>
    <dgm:cxn modelId="{CEA5B369-20EF-4BA7-8A21-D80738512591}" type="presOf" srcId="{912267A1-5359-49AF-BFCB-9155E1C205B8}" destId="{8350E452-B088-4EBA-9FEA-E5DE3AB655AE}" srcOrd="1" destOrd="0" presId="urn:microsoft.com/office/officeart/2005/8/layout/process1"/>
    <dgm:cxn modelId="{4F55E3C3-1061-4AEE-88D5-3B146F467483}" type="presOf" srcId="{8F70D7D4-6067-49D8-934D-53819499B868}" destId="{28B0653F-136F-40C0-B748-DACB0C3145E3}" srcOrd="0" destOrd="0" presId="urn:microsoft.com/office/officeart/2005/8/layout/process1"/>
    <dgm:cxn modelId="{4D29F4B3-B43D-480A-A190-B5038CF031F5}" type="presOf" srcId="{0C08055C-A194-4A7D-B3FD-B0BFE4CE5E32}" destId="{26C7E118-16DB-4131-9666-7C73E2489EB2}" srcOrd="0" destOrd="0" presId="urn:microsoft.com/office/officeart/2005/8/layout/process1"/>
    <dgm:cxn modelId="{85AC2CDC-044F-4E0A-BE72-7E2FC5FD24E0}" type="presOf" srcId="{0E9A6DB1-296D-415F-8C5B-306F42F9E531}" destId="{140954E5-ED72-46C8-9DC6-B06AC782CBC2}" srcOrd="0" destOrd="0" presId="urn:microsoft.com/office/officeart/2005/8/layout/process1"/>
    <dgm:cxn modelId="{5C7E0FBE-D049-45A8-87DA-EC6B7B32A79F}" srcId="{62A020E8-8F44-4B3C-BDEE-D389ABAE779A}" destId="{8F70D7D4-6067-49D8-934D-53819499B868}" srcOrd="2" destOrd="0" parTransId="{D1D2935E-3FF3-43C7-ADA8-67AC1714B7E6}" sibTransId="{912267A1-5359-49AF-BFCB-9155E1C205B8}"/>
    <dgm:cxn modelId="{046CFD24-0333-46A6-B937-3DD5D3C2ED96}" srcId="{62A020E8-8F44-4B3C-BDEE-D389ABAE779A}" destId="{2B03C3B9-916F-4E25-988B-8B33667B94D2}" srcOrd="4" destOrd="0" parTransId="{43787CB2-DE0D-4F2D-B1AA-8829A02D38EC}" sibTransId="{26403FE0-34C4-4FDD-92B2-1593E5A73121}"/>
    <dgm:cxn modelId="{F8EBD6F2-4304-4BCC-AE23-98812B193100}" type="presOf" srcId="{A9ACFA5C-BDDB-41EE-B265-EAF93C0CE6A2}" destId="{C28F06F4-3F98-439B-B8B7-5E13F5675E0E}" srcOrd="1" destOrd="0" presId="urn:microsoft.com/office/officeart/2005/8/layout/process1"/>
    <dgm:cxn modelId="{F88ADF05-932C-4EEF-A4A4-CD7BEA8C86AC}" type="presOf" srcId="{0C08055C-A194-4A7D-B3FD-B0BFE4CE5E32}" destId="{37B6F089-E391-45A0-804A-8B39168DA3F8}" srcOrd="1" destOrd="0" presId="urn:microsoft.com/office/officeart/2005/8/layout/process1"/>
    <dgm:cxn modelId="{0B24B5F0-7F55-4926-AE26-C490B0BF2A5E}" type="presOf" srcId="{4B5C25FD-C00A-420C-90B3-CACCA7CA9A6E}" destId="{88B02688-C471-4919-8B74-44AF6B0484BA}" srcOrd="0" destOrd="0" presId="urn:microsoft.com/office/officeart/2005/8/layout/process1"/>
    <dgm:cxn modelId="{F5822F68-E19E-418E-BB89-EE3308F9CEE9}" srcId="{62A020E8-8F44-4B3C-BDEE-D389ABAE779A}" destId="{0E9A6DB1-296D-415F-8C5B-306F42F9E531}" srcOrd="3" destOrd="0" parTransId="{5C817690-03DC-4BB0-867D-7EB4AC9028E6}" sibTransId="{A9ACFA5C-BDDB-41EE-B265-EAF93C0CE6A2}"/>
    <dgm:cxn modelId="{CDBC8419-F305-4BF0-969F-036EDB02428A}" type="presOf" srcId="{6581F35B-6DD0-4D12-A3D5-09CFF4326882}" destId="{9A5932F0-F293-41AA-92CC-E43346EB6BCB}" srcOrd="0" destOrd="0" presId="urn:microsoft.com/office/officeart/2005/8/layout/process1"/>
    <dgm:cxn modelId="{0ECDFF08-CEBD-4A1D-9765-5AB490BF6831}" type="presOf" srcId="{912267A1-5359-49AF-BFCB-9155E1C205B8}" destId="{D98C2F92-83C5-4D02-9322-ED82410621D8}" srcOrd="0" destOrd="0" presId="urn:microsoft.com/office/officeart/2005/8/layout/process1"/>
    <dgm:cxn modelId="{ACB51EE9-E620-45F3-9104-70EC3EAF9641}" type="presOf" srcId="{A9ACFA5C-BDDB-41EE-B265-EAF93C0CE6A2}" destId="{36E6F295-82D5-4D3F-AADF-EC4B721DD4F9}" srcOrd="0" destOrd="0" presId="urn:microsoft.com/office/officeart/2005/8/layout/process1"/>
    <dgm:cxn modelId="{DD794AB4-E3F8-48A5-923B-363DEFEC1EC1}" type="presOf" srcId="{62A020E8-8F44-4B3C-BDEE-D389ABAE779A}" destId="{47A18223-C6DE-49B1-9D05-28A1DED05C08}" srcOrd="0" destOrd="0" presId="urn:microsoft.com/office/officeart/2005/8/layout/process1"/>
    <dgm:cxn modelId="{23FBB81B-2898-42FA-A295-0387D217B7D7}" type="presParOf" srcId="{47A18223-C6DE-49B1-9D05-28A1DED05C08}" destId="{88B02688-C471-4919-8B74-44AF6B0484BA}" srcOrd="0" destOrd="0" presId="urn:microsoft.com/office/officeart/2005/8/layout/process1"/>
    <dgm:cxn modelId="{55530FF7-5245-4036-A5CD-2642A75A43D5}" type="presParOf" srcId="{47A18223-C6DE-49B1-9D05-28A1DED05C08}" destId="{26C7E118-16DB-4131-9666-7C73E2489EB2}" srcOrd="1" destOrd="0" presId="urn:microsoft.com/office/officeart/2005/8/layout/process1"/>
    <dgm:cxn modelId="{0D8A2FF7-E1AC-4B08-AC38-DBE964EC3E30}" type="presParOf" srcId="{26C7E118-16DB-4131-9666-7C73E2489EB2}" destId="{37B6F089-E391-45A0-804A-8B39168DA3F8}" srcOrd="0" destOrd="0" presId="urn:microsoft.com/office/officeart/2005/8/layout/process1"/>
    <dgm:cxn modelId="{40464B1D-F7E5-4C6E-AE77-905115ADB01A}" type="presParOf" srcId="{47A18223-C6DE-49B1-9D05-28A1DED05C08}" destId="{9A5932F0-F293-41AA-92CC-E43346EB6BCB}" srcOrd="2" destOrd="0" presId="urn:microsoft.com/office/officeart/2005/8/layout/process1"/>
    <dgm:cxn modelId="{022204BC-55A7-4D3A-8417-9DFE321CD05C}" type="presParOf" srcId="{47A18223-C6DE-49B1-9D05-28A1DED05C08}" destId="{68563FA2-613E-4A03-80FB-26E727B298D2}" srcOrd="3" destOrd="0" presId="urn:microsoft.com/office/officeart/2005/8/layout/process1"/>
    <dgm:cxn modelId="{F355E215-A857-499D-8556-7232EC6B7046}" type="presParOf" srcId="{68563FA2-613E-4A03-80FB-26E727B298D2}" destId="{2509A126-A9EC-436B-8A7D-8DD877DCC666}" srcOrd="0" destOrd="0" presId="urn:microsoft.com/office/officeart/2005/8/layout/process1"/>
    <dgm:cxn modelId="{E83B919A-C0FC-4FB2-BA16-774386E09090}" type="presParOf" srcId="{47A18223-C6DE-49B1-9D05-28A1DED05C08}" destId="{28B0653F-136F-40C0-B748-DACB0C3145E3}" srcOrd="4" destOrd="0" presId="urn:microsoft.com/office/officeart/2005/8/layout/process1"/>
    <dgm:cxn modelId="{2FB693A0-EEA4-44C0-B99A-BF1674E6EF4F}" type="presParOf" srcId="{47A18223-C6DE-49B1-9D05-28A1DED05C08}" destId="{D98C2F92-83C5-4D02-9322-ED82410621D8}" srcOrd="5" destOrd="0" presId="urn:microsoft.com/office/officeart/2005/8/layout/process1"/>
    <dgm:cxn modelId="{CBB50CD0-ED19-49D8-8BD0-1D93C69ED8EF}" type="presParOf" srcId="{D98C2F92-83C5-4D02-9322-ED82410621D8}" destId="{8350E452-B088-4EBA-9FEA-E5DE3AB655AE}" srcOrd="0" destOrd="0" presId="urn:microsoft.com/office/officeart/2005/8/layout/process1"/>
    <dgm:cxn modelId="{955D3305-42DF-420E-90AE-1B96EEAB805A}" type="presParOf" srcId="{47A18223-C6DE-49B1-9D05-28A1DED05C08}" destId="{140954E5-ED72-46C8-9DC6-B06AC782CBC2}" srcOrd="6" destOrd="0" presId="urn:microsoft.com/office/officeart/2005/8/layout/process1"/>
    <dgm:cxn modelId="{4F3261F5-4CA5-4EC2-824A-AF6A2C035C63}" type="presParOf" srcId="{47A18223-C6DE-49B1-9D05-28A1DED05C08}" destId="{36E6F295-82D5-4D3F-AADF-EC4B721DD4F9}" srcOrd="7" destOrd="0" presId="urn:microsoft.com/office/officeart/2005/8/layout/process1"/>
    <dgm:cxn modelId="{AD675BAD-2BDE-42AC-8EE6-95564E9C068D}" type="presParOf" srcId="{36E6F295-82D5-4D3F-AADF-EC4B721DD4F9}" destId="{C28F06F4-3F98-439B-B8B7-5E13F5675E0E}" srcOrd="0" destOrd="0" presId="urn:microsoft.com/office/officeart/2005/8/layout/process1"/>
    <dgm:cxn modelId="{46E8B4EC-0024-4938-B184-63FA9351B492}" type="presParOf" srcId="{47A18223-C6DE-49B1-9D05-28A1DED05C08}" destId="{A86D83F0-AD5E-4818-85B9-391A39B3197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A020E8-8F44-4B3C-BDEE-D389ABAE779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B5C25FD-C00A-420C-90B3-CACCA7CA9A6E}">
      <dgm:prSet phldrT="[Текст]" custT="1"/>
      <dgm:spPr/>
      <dgm:t>
        <a:bodyPr/>
        <a:lstStyle/>
        <a:p>
          <a:r>
            <a:rPr lang="ru-RU" sz="1800" b="1" dirty="0" smtClean="0"/>
            <a:t>Рабочая программа</a:t>
          </a:r>
          <a:endParaRPr lang="ru-RU" sz="1800" b="1" dirty="0"/>
        </a:p>
      </dgm:t>
    </dgm:pt>
    <dgm:pt modelId="{02E731B1-E899-43F2-B986-8B73981A05D7}" type="parTrans" cxnId="{117C205B-89F7-44D9-84D5-F5580392B753}">
      <dgm:prSet/>
      <dgm:spPr/>
      <dgm:t>
        <a:bodyPr/>
        <a:lstStyle/>
        <a:p>
          <a:endParaRPr lang="ru-RU"/>
        </a:p>
      </dgm:t>
    </dgm:pt>
    <dgm:pt modelId="{0C08055C-A194-4A7D-B3FD-B0BFE4CE5E32}" type="sibTrans" cxnId="{117C205B-89F7-44D9-84D5-F5580392B753}">
      <dgm:prSet/>
      <dgm:spPr/>
      <dgm:t>
        <a:bodyPr/>
        <a:lstStyle/>
        <a:p>
          <a:endParaRPr lang="ru-RU"/>
        </a:p>
      </dgm:t>
    </dgm:pt>
    <dgm:pt modelId="{6581F35B-6DD0-4D12-A3D5-09CFF4326882}">
      <dgm:prSet phldrT="[Текст]"/>
      <dgm:spPr/>
      <dgm:t>
        <a:bodyPr/>
        <a:lstStyle/>
        <a:p>
          <a:r>
            <a:rPr lang="ru-RU" b="1" dirty="0" smtClean="0"/>
            <a:t>Оценочные материалы на основе кодификаторов</a:t>
          </a:r>
          <a:endParaRPr lang="ru-RU" b="1" dirty="0"/>
        </a:p>
      </dgm:t>
    </dgm:pt>
    <dgm:pt modelId="{1AD1CD90-EFAF-4741-A9D0-056E54EEA196}" type="parTrans" cxnId="{4C331C9F-90C5-4F55-A2AA-65C92A1E2F76}">
      <dgm:prSet/>
      <dgm:spPr/>
      <dgm:t>
        <a:bodyPr/>
        <a:lstStyle/>
        <a:p>
          <a:endParaRPr lang="ru-RU"/>
        </a:p>
      </dgm:t>
    </dgm:pt>
    <dgm:pt modelId="{CE200517-7824-4B84-A6A6-8345E1D267CE}" type="sibTrans" cxnId="{4C331C9F-90C5-4F55-A2AA-65C92A1E2F76}">
      <dgm:prSet/>
      <dgm:spPr/>
      <dgm:t>
        <a:bodyPr/>
        <a:lstStyle/>
        <a:p>
          <a:endParaRPr lang="ru-RU"/>
        </a:p>
      </dgm:t>
    </dgm:pt>
    <dgm:pt modelId="{8F70D7D4-6067-49D8-934D-53819499B868}">
      <dgm:prSet phldrT="[Текст]"/>
      <dgm:spPr/>
      <dgm:t>
        <a:bodyPr/>
        <a:lstStyle/>
        <a:p>
          <a:r>
            <a:rPr lang="ru-RU" b="1" dirty="0" smtClean="0"/>
            <a:t>График контрольных работ</a:t>
          </a:r>
          <a:endParaRPr lang="ru-RU" b="1" dirty="0"/>
        </a:p>
      </dgm:t>
    </dgm:pt>
    <dgm:pt modelId="{D1D2935E-3FF3-43C7-ADA8-67AC1714B7E6}" type="parTrans" cxnId="{5C7E0FBE-D049-45A8-87DA-EC6B7B32A79F}">
      <dgm:prSet/>
      <dgm:spPr/>
      <dgm:t>
        <a:bodyPr/>
        <a:lstStyle/>
        <a:p>
          <a:endParaRPr lang="ru-RU"/>
        </a:p>
      </dgm:t>
    </dgm:pt>
    <dgm:pt modelId="{912267A1-5359-49AF-BFCB-9155E1C205B8}" type="sibTrans" cxnId="{5C7E0FBE-D049-45A8-87DA-EC6B7B32A79F}">
      <dgm:prSet/>
      <dgm:spPr/>
      <dgm:t>
        <a:bodyPr/>
        <a:lstStyle/>
        <a:p>
          <a:endParaRPr lang="ru-RU"/>
        </a:p>
      </dgm:t>
    </dgm:pt>
    <dgm:pt modelId="{0E9A6DB1-296D-415F-8C5B-306F42F9E531}">
      <dgm:prSet phldrT="[Текст]"/>
      <dgm:spPr/>
      <dgm:t>
        <a:bodyPr/>
        <a:lstStyle/>
        <a:p>
          <a:r>
            <a:rPr lang="ru-RU" b="1" dirty="0" smtClean="0"/>
            <a:t>Положение о текущем контроле успеваемости </a:t>
          </a:r>
          <a:endParaRPr lang="ru-RU" b="1" dirty="0"/>
        </a:p>
      </dgm:t>
    </dgm:pt>
    <dgm:pt modelId="{5C817690-03DC-4BB0-867D-7EB4AC9028E6}" type="parTrans" cxnId="{F5822F68-E19E-418E-BB89-EE3308F9CEE9}">
      <dgm:prSet/>
      <dgm:spPr/>
      <dgm:t>
        <a:bodyPr/>
        <a:lstStyle/>
        <a:p>
          <a:endParaRPr lang="ru-RU"/>
        </a:p>
      </dgm:t>
    </dgm:pt>
    <dgm:pt modelId="{A9ACFA5C-BDDB-41EE-B265-EAF93C0CE6A2}" type="sibTrans" cxnId="{F5822F68-E19E-418E-BB89-EE3308F9CEE9}">
      <dgm:prSet/>
      <dgm:spPr/>
      <dgm:t>
        <a:bodyPr/>
        <a:lstStyle/>
        <a:p>
          <a:endParaRPr lang="ru-RU"/>
        </a:p>
      </dgm:t>
    </dgm:pt>
    <dgm:pt modelId="{2B03C3B9-916F-4E25-988B-8B33667B94D2}">
      <dgm:prSet phldrT="[Текст]"/>
      <dgm:spPr/>
      <dgm:t>
        <a:bodyPr/>
        <a:lstStyle/>
        <a:p>
          <a:r>
            <a:rPr lang="ru-RU" b="1" dirty="0" smtClean="0"/>
            <a:t>Положение о ВСОКО</a:t>
          </a:r>
          <a:endParaRPr lang="ru-RU" b="1" dirty="0"/>
        </a:p>
      </dgm:t>
    </dgm:pt>
    <dgm:pt modelId="{43787CB2-DE0D-4F2D-B1AA-8829A02D38EC}" type="parTrans" cxnId="{046CFD24-0333-46A6-B937-3DD5D3C2ED96}">
      <dgm:prSet/>
      <dgm:spPr/>
      <dgm:t>
        <a:bodyPr/>
        <a:lstStyle/>
        <a:p>
          <a:endParaRPr lang="ru-RU"/>
        </a:p>
      </dgm:t>
    </dgm:pt>
    <dgm:pt modelId="{26403FE0-34C4-4FDD-92B2-1593E5A73121}" type="sibTrans" cxnId="{046CFD24-0333-46A6-B937-3DD5D3C2ED96}">
      <dgm:prSet/>
      <dgm:spPr/>
      <dgm:t>
        <a:bodyPr/>
        <a:lstStyle/>
        <a:p>
          <a:endParaRPr lang="ru-RU"/>
        </a:p>
      </dgm:t>
    </dgm:pt>
    <dgm:pt modelId="{47A18223-C6DE-49B1-9D05-28A1DED05C08}" type="pres">
      <dgm:prSet presAssocID="{62A020E8-8F44-4B3C-BDEE-D389ABAE779A}" presName="Name0" presStyleCnt="0">
        <dgm:presLayoutVars>
          <dgm:dir/>
          <dgm:resizeHandles val="exact"/>
        </dgm:presLayoutVars>
      </dgm:prSet>
      <dgm:spPr/>
    </dgm:pt>
    <dgm:pt modelId="{88B02688-C471-4919-8B74-44AF6B0484BA}" type="pres">
      <dgm:prSet presAssocID="{4B5C25FD-C00A-420C-90B3-CACCA7CA9A6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7E118-16DB-4131-9666-7C73E2489EB2}" type="pres">
      <dgm:prSet presAssocID="{0C08055C-A194-4A7D-B3FD-B0BFE4CE5E32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7B6F089-E391-45A0-804A-8B39168DA3F8}" type="pres">
      <dgm:prSet presAssocID="{0C08055C-A194-4A7D-B3FD-B0BFE4CE5E3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A5932F0-F293-41AA-92CC-E43346EB6BCB}" type="pres">
      <dgm:prSet presAssocID="{6581F35B-6DD0-4D12-A3D5-09CFF432688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63FA2-613E-4A03-80FB-26E727B298D2}" type="pres">
      <dgm:prSet presAssocID="{CE200517-7824-4B84-A6A6-8345E1D267CE}" presName="sibTrans" presStyleLbl="sibTrans2D1" presStyleIdx="1" presStyleCnt="4"/>
      <dgm:spPr/>
      <dgm:t>
        <a:bodyPr/>
        <a:lstStyle/>
        <a:p>
          <a:endParaRPr lang="ru-RU"/>
        </a:p>
      </dgm:t>
    </dgm:pt>
    <dgm:pt modelId="{2509A126-A9EC-436B-8A7D-8DD877DCC666}" type="pres">
      <dgm:prSet presAssocID="{CE200517-7824-4B84-A6A6-8345E1D267C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8B0653F-136F-40C0-B748-DACB0C3145E3}" type="pres">
      <dgm:prSet presAssocID="{8F70D7D4-6067-49D8-934D-53819499B86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C2F92-83C5-4D02-9322-ED82410621D8}" type="pres">
      <dgm:prSet presAssocID="{912267A1-5359-49AF-BFCB-9155E1C205B8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350E452-B088-4EBA-9FEA-E5DE3AB655AE}" type="pres">
      <dgm:prSet presAssocID="{912267A1-5359-49AF-BFCB-9155E1C205B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40954E5-ED72-46C8-9DC6-B06AC782CBC2}" type="pres">
      <dgm:prSet presAssocID="{0E9A6DB1-296D-415F-8C5B-306F42F9E53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E6F295-82D5-4D3F-AADF-EC4B721DD4F9}" type="pres">
      <dgm:prSet presAssocID="{A9ACFA5C-BDDB-41EE-B265-EAF93C0CE6A2}" presName="sibTrans" presStyleLbl="sibTrans2D1" presStyleIdx="3" presStyleCnt="4"/>
      <dgm:spPr/>
      <dgm:t>
        <a:bodyPr/>
        <a:lstStyle/>
        <a:p>
          <a:endParaRPr lang="ru-RU"/>
        </a:p>
      </dgm:t>
    </dgm:pt>
    <dgm:pt modelId="{C28F06F4-3F98-439B-B8B7-5E13F5675E0E}" type="pres">
      <dgm:prSet presAssocID="{A9ACFA5C-BDDB-41EE-B265-EAF93C0CE6A2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86D83F0-AD5E-4818-85B9-391A39B3197B}" type="pres">
      <dgm:prSet presAssocID="{2B03C3B9-916F-4E25-988B-8B33667B94D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331C9F-90C5-4F55-A2AA-65C92A1E2F76}" srcId="{62A020E8-8F44-4B3C-BDEE-D389ABAE779A}" destId="{6581F35B-6DD0-4D12-A3D5-09CFF4326882}" srcOrd="1" destOrd="0" parTransId="{1AD1CD90-EFAF-4741-A9D0-056E54EEA196}" sibTransId="{CE200517-7824-4B84-A6A6-8345E1D267CE}"/>
    <dgm:cxn modelId="{BC538492-95A0-4A16-9C61-B1AA5BB8E550}" type="presOf" srcId="{2B03C3B9-916F-4E25-988B-8B33667B94D2}" destId="{A86D83F0-AD5E-4818-85B9-391A39B3197B}" srcOrd="0" destOrd="0" presId="urn:microsoft.com/office/officeart/2005/8/layout/process1"/>
    <dgm:cxn modelId="{117C205B-89F7-44D9-84D5-F5580392B753}" srcId="{62A020E8-8F44-4B3C-BDEE-D389ABAE779A}" destId="{4B5C25FD-C00A-420C-90B3-CACCA7CA9A6E}" srcOrd="0" destOrd="0" parTransId="{02E731B1-E899-43F2-B986-8B73981A05D7}" sibTransId="{0C08055C-A194-4A7D-B3FD-B0BFE4CE5E32}"/>
    <dgm:cxn modelId="{0CEB6961-B5EF-42D9-BC6C-53FD861D9291}" type="presOf" srcId="{CE200517-7824-4B84-A6A6-8345E1D267CE}" destId="{2509A126-A9EC-436B-8A7D-8DD877DCC666}" srcOrd="1" destOrd="0" presId="urn:microsoft.com/office/officeart/2005/8/layout/process1"/>
    <dgm:cxn modelId="{7A7B8496-9BE8-42CD-A0BC-23AE347844E5}" type="presOf" srcId="{CE200517-7824-4B84-A6A6-8345E1D267CE}" destId="{68563FA2-613E-4A03-80FB-26E727B298D2}" srcOrd="0" destOrd="0" presId="urn:microsoft.com/office/officeart/2005/8/layout/process1"/>
    <dgm:cxn modelId="{CEA5B369-20EF-4BA7-8A21-D80738512591}" type="presOf" srcId="{912267A1-5359-49AF-BFCB-9155E1C205B8}" destId="{8350E452-B088-4EBA-9FEA-E5DE3AB655AE}" srcOrd="1" destOrd="0" presId="urn:microsoft.com/office/officeart/2005/8/layout/process1"/>
    <dgm:cxn modelId="{4F55E3C3-1061-4AEE-88D5-3B146F467483}" type="presOf" srcId="{8F70D7D4-6067-49D8-934D-53819499B868}" destId="{28B0653F-136F-40C0-B748-DACB0C3145E3}" srcOrd="0" destOrd="0" presId="urn:microsoft.com/office/officeart/2005/8/layout/process1"/>
    <dgm:cxn modelId="{4D29F4B3-B43D-480A-A190-B5038CF031F5}" type="presOf" srcId="{0C08055C-A194-4A7D-B3FD-B0BFE4CE5E32}" destId="{26C7E118-16DB-4131-9666-7C73E2489EB2}" srcOrd="0" destOrd="0" presId="urn:microsoft.com/office/officeart/2005/8/layout/process1"/>
    <dgm:cxn modelId="{85AC2CDC-044F-4E0A-BE72-7E2FC5FD24E0}" type="presOf" srcId="{0E9A6DB1-296D-415F-8C5B-306F42F9E531}" destId="{140954E5-ED72-46C8-9DC6-B06AC782CBC2}" srcOrd="0" destOrd="0" presId="urn:microsoft.com/office/officeart/2005/8/layout/process1"/>
    <dgm:cxn modelId="{5C7E0FBE-D049-45A8-87DA-EC6B7B32A79F}" srcId="{62A020E8-8F44-4B3C-BDEE-D389ABAE779A}" destId="{8F70D7D4-6067-49D8-934D-53819499B868}" srcOrd="2" destOrd="0" parTransId="{D1D2935E-3FF3-43C7-ADA8-67AC1714B7E6}" sibTransId="{912267A1-5359-49AF-BFCB-9155E1C205B8}"/>
    <dgm:cxn modelId="{046CFD24-0333-46A6-B937-3DD5D3C2ED96}" srcId="{62A020E8-8F44-4B3C-BDEE-D389ABAE779A}" destId="{2B03C3B9-916F-4E25-988B-8B33667B94D2}" srcOrd="4" destOrd="0" parTransId="{43787CB2-DE0D-4F2D-B1AA-8829A02D38EC}" sibTransId="{26403FE0-34C4-4FDD-92B2-1593E5A73121}"/>
    <dgm:cxn modelId="{F8EBD6F2-4304-4BCC-AE23-98812B193100}" type="presOf" srcId="{A9ACFA5C-BDDB-41EE-B265-EAF93C0CE6A2}" destId="{C28F06F4-3F98-439B-B8B7-5E13F5675E0E}" srcOrd="1" destOrd="0" presId="urn:microsoft.com/office/officeart/2005/8/layout/process1"/>
    <dgm:cxn modelId="{F88ADF05-932C-4EEF-A4A4-CD7BEA8C86AC}" type="presOf" srcId="{0C08055C-A194-4A7D-B3FD-B0BFE4CE5E32}" destId="{37B6F089-E391-45A0-804A-8B39168DA3F8}" srcOrd="1" destOrd="0" presId="urn:microsoft.com/office/officeart/2005/8/layout/process1"/>
    <dgm:cxn modelId="{0B24B5F0-7F55-4926-AE26-C490B0BF2A5E}" type="presOf" srcId="{4B5C25FD-C00A-420C-90B3-CACCA7CA9A6E}" destId="{88B02688-C471-4919-8B74-44AF6B0484BA}" srcOrd="0" destOrd="0" presId="urn:microsoft.com/office/officeart/2005/8/layout/process1"/>
    <dgm:cxn modelId="{F5822F68-E19E-418E-BB89-EE3308F9CEE9}" srcId="{62A020E8-8F44-4B3C-BDEE-D389ABAE779A}" destId="{0E9A6DB1-296D-415F-8C5B-306F42F9E531}" srcOrd="3" destOrd="0" parTransId="{5C817690-03DC-4BB0-867D-7EB4AC9028E6}" sibTransId="{A9ACFA5C-BDDB-41EE-B265-EAF93C0CE6A2}"/>
    <dgm:cxn modelId="{CDBC8419-F305-4BF0-969F-036EDB02428A}" type="presOf" srcId="{6581F35B-6DD0-4D12-A3D5-09CFF4326882}" destId="{9A5932F0-F293-41AA-92CC-E43346EB6BCB}" srcOrd="0" destOrd="0" presId="urn:microsoft.com/office/officeart/2005/8/layout/process1"/>
    <dgm:cxn modelId="{0ECDFF08-CEBD-4A1D-9765-5AB490BF6831}" type="presOf" srcId="{912267A1-5359-49AF-BFCB-9155E1C205B8}" destId="{D98C2F92-83C5-4D02-9322-ED82410621D8}" srcOrd="0" destOrd="0" presId="urn:microsoft.com/office/officeart/2005/8/layout/process1"/>
    <dgm:cxn modelId="{ACB51EE9-E620-45F3-9104-70EC3EAF9641}" type="presOf" srcId="{A9ACFA5C-BDDB-41EE-B265-EAF93C0CE6A2}" destId="{36E6F295-82D5-4D3F-AADF-EC4B721DD4F9}" srcOrd="0" destOrd="0" presId="urn:microsoft.com/office/officeart/2005/8/layout/process1"/>
    <dgm:cxn modelId="{DD794AB4-E3F8-48A5-923B-363DEFEC1EC1}" type="presOf" srcId="{62A020E8-8F44-4B3C-BDEE-D389ABAE779A}" destId="{47A18223-C6DE-49B1-9D05-28A1DED05C08}" srcOrd="0" destOrd="0" presId="urn:microsoft.com/office/officeart/2005/8/layout/process1"/>
    <dgm:cxn modelId="{23FBB81B-2898-42FA-A295-0387D217B7D7}" type="presParOf" srcId="{47A18223-C6DE-49B1-9D05-28A1DED05C08}" destId="{88B02688-C471-4919-8B74-44AF6B0484BA}" srcOrd="0" destOrd="0" presId="urn:microsoft.com/office/officeart/2005/8/layout/process1"/>
    <dgm:cxn modelId="{55530FF7-5245-4036-A5CD-2642A75A43D5}" type="presParOf" srcId="{47A18223-C6DE-49B1-9D05-28A1DED05C08}" destId="{26C7E118-16DB-4131-9666-7C73E2489EB2}" srcOrd="1" destOrd="0" presId="urn:microsoft.com/office/officeart/2005/8/layout/process1"/>
    <dgm:cxn modelId="{0D8A2FF7-E1AC-4B08-AC38-DBE964EC3E30}" type="presParOf" srcId="{26C7E118-16DB-4131-9666-7C73E2489EB2}" destId="{37B6F089-E391-45A0-804A-8B39168DA3F8}" srcOrd="0" destOrd="0" presId="urn:microsoft.com/office/officeart/2005/8/layout/process1"/>
    <dgm:cxn modelId="{40464B1D-F7E5-4C6E-AE77-905115ADB01A}" type="presParOf" srcId="{47A18223-C6DE-49B1-9D05-28A1DED05C08}" destId="{9A5932F0-F293-41AA-92CC-E43346EB6BCB}" srcOrd="2" destOrd="0" presId="urn:microsoft.com/office/officeart/2005/8/layout/process1"/>
    <dgm:cxn modelId="{022204BC-55A7-4D3A-8417-9DFE321CD05C}" type="presParOf" srcId="{47A18223-C6DE-49B1-9D05-28A1DED05C08}" destId="{68563FA2-613E-4A03-80FB-26E727B298D2}" srcOrd="3" destOrd="0" presId="urn:microsoft.com/office/officeart/2005/8/layout/process1"/>
    <dgm:cxn modelId="{F355E215-A857-499D-8556-7232EC6B7046}" type="presParOf" srcId="{68563FA2-613E-4A03-80FB-26E727B298D2}" destId="{2509A126-A9EC-436B-8A7D-8DD877DCC666}" srcOrd="0" destOrd="0" presId="urn:microsoft.com/office/officeart/2005/8/layout/process1"/>
    <dgm:cxn modelId="{E83B919A-C0FC-4FB2-BA16-774386E09090}" type="presParOf" srcId="{47A18223-C6DE-49B1-9D05-28A1DED05C08}" destId="{28B0653F-136F-40C0-B748-DACB0C3145E3}" srcOrd="4" destOrd="0" presId="urn:microsoft.com/office/officeart/2005/8/layout/process1"/>
    <dgm:cxn modelId="{2FB693A0-EEA4-44C0-B99A-BF1674E6EF4F}" type="presParOf" srcId="{47A18223-C6DE-49B1-9D05-28A1DED05C08}" destId="{D98C2F92-83C5-4D02-9322-ED82410621D8}" srcOrd="5" destOrd="0" presId="urn:microsoft.com/office/officeart/2005/8/layout/process1"/>
    <dgm:cxn modelId="{CBB50CD0-ED19-49D8-8BD0-1D93C69ED8EF}" type="presParOf" srcId="{D98C2F92-83C5-4D02-9322-ED82410621D8}" destId="{8350E452-B088-4EBA-9FEA-E5DE3AB655AE}" srcOrd="0" destOrd="0" presId="urn:microsoft.com/office/officeart/2005/8/layout/process1"/>
    <dgm:cxn modelId="{955D3305-42DF-420E-90AE-1B96EEAB805A}" type="presParOf" srcId="{47A18223-C6DE-49B1-9D05-28A1DED05C08}" destId="{140954E5-ED72-46C8-9DC6-B06AC782CBC2}" srcOrd="6" destOrd="0" presId="urn:microsoft.com/office/officeart/2005/8/layout/process1"/>
    <dgm:cxn modelId="{4F3261F5-4CA5-4EC2-824A-AF6A2C035C63}" type="presParOf" srcId="{47A18223-C6DE-49B1-9D05-28A1DED05C08}" destId="{36E6F295-82D5-4D3F-AADF-EC4B721DD4F9}" srcOrd="7" destOrd="0" presId="urn:microsoft.com/office/officeart/2005/8/layout/process1"/>
    <dgm:cxn modelId="{AD675BAD-2BDE-42AC-8EE6-95564E9C068D}" type="presParOf" srcId="{36E6F295-82D5-4D3F-AADF-EC4B721DD4F9}" destId="{C28F06F4-3F98-439B-B8B7-5E13F5675E0E}" srcOrd="0" destOrd="0" presId="urn:microsoft.com/office/officeart/2005/8/layout/process1"/>
    <dgm:cxn modelId="{46E8B4EC-0024-4938-B184-63FA9351B492}" type="presParOf" srcId="{47A18223-C6DE-49B1-9D05-28A1DED05C08}" destId="{A86D83F0-AD5E-4818-85B9-391A39B3197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CF3D55-1A0D-4628-BF26-58364322610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212A63B-0834-4AA4-99F1-92C1D4EAC095}">
      <dgm:prSet phldrT="[Текст]"/>
      <dgm:spPr/>
      <dgm:t>
        <a:bodyPr/>
        <a:lstStyle/>
        <a:p>
          <a:r>
            <a:rPr lang="ru-RU" b="1" dirty="0" smtClean="0"/>
            <a:t>План внеурочной деятельности</a:t>
          </a:r>
          <a:endParaRPr lang="ru-RU" b="1" dirty="0"/>
        </a:p>
      </dgm:t>
    </dgm:pt>
    <dgm:pt modelId="{17FE6B6F-850F-4419-BE36-8909ECDC35EE}" type="parTrans" cxnId="{CB838F12-3E83-4167-9C9B-AFD627412917}">
      <dgm:prSet/>
      <dgm:spPr/>
      <dgm:t>
        <a:bodyPr/>
        <a:lstStyle/>
        <a:p>
          <a:endParaRPr lang="ru-RU"/>
        </a:p>
      </dgm:t>
    </dgm:pt>
    <dgm:pt modelId="{5C101C97-4CED-4F27-AA17-4B432D70FCCC}" type="sibTrans" cxnId="{CB838F12-3E83-4167-9C9B-AFD627412917}">
      <dgm:prSet/>
      <dgm:spPr/>
      <dgm:t>
        <a:bodyPr/>
        <a:lstStyle/>
        <a:p>
          <a:endParaRPr lang="ru-RU"/>
        </a:p>
      </dgm:t>
    </dgm:pt>
    <dgm:pt modelId="{1E4696EA-3B74-43E5-969A-0334A214FC80}">
      <dgm:prSet phldrT="[Текст]"/>
      <dgm:spPr/>
      <dgm:t>
        <a:bodyPr/>
        <a:lstStyle/>
        <a:p>
          <a:r>
            <a:rPr lang="ru-RU" b="1" dirty="0" smtClean="0"/>
            <a:t>Рабочая программа курса внеурочной деятельности</a:t>
          </a:r>
          <a:endParaRPr lang="ru-RU" b="1" dirty="0"/>
        </a:p>
      </dgm:t>
    </dgm:pt>
    <dgm:pt modelId="{A1AA24A2-C17E-431E-A7E6-8F0D41F70BCC}" type="parTrans" cxnId="{67788A06-B774-4DCC-B0FE-E9BBDCC66D95}">
      <dgm:prSet/>
      <dgm:spPr/>
      <dgm:t>
        <a:bodyPr/>
        <a:lstStyle/>
        <a:p>
          <a:endParaRPr lang="ru-RU"/>
        </a:p>
      </dgm:t>
    </dgm:pt>
    <dgm:pt modelId="{40325E7E-53FF-431F-9F4C-6E30DB57BD8D}" type="sibTrans" cxnId="{67788A06-B774-4DCC-B0FE-E9BBDCC66D95}">
      <dgm:prSet/>
      <dgm:spPr/>
      <dgm:t>
        <a:bodyPr/>
        <a:lstStyle/>
        <a:p>
          <a:endParaRPr lang="ru-RU"/>
        </a:p>
      </dgm:t>
    </dgm:pt>
    <dgm:pt modelId="{01763D8F-C144-4A67-BD68-7D13EBE39388}" type="pres">
      <dgm:prSet presAssocID="{B3CF3D55-1A0D-4628-BF26-583643226103}" presName="Name0" presStyleCnt="0">
        <dgm:presLayoutVars>
          <dgm:dir/>
          <dgm:resizeHandles val="exact"/>
        </dgm:presLayoutVars>
      </dgm:prSet>
      <dgm:spPr/>
    </dgm:pt>
    <dgm:pt modelId="{6C60D824-A54A-4312-A0AC-10A4D3279714}" type="pres">
      <dgm:prSet presAssocID="{A212A63B-0834-4AA4-99F1-92C1D4EAC09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FC705-59CB-4DF6-A1B5-3FB92A9C29CA}" type="pres">
      <dgm:prSet presAssocID="{5C101C97-4CED-4F27-AA17-4B432D70FCC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86739F25-28F5-43D9-84A1-D002307154F5}" type="pres">
      <dgm:prSet presAssocID="{5C101C97-4CED-4F27-AA17-4B432D70FCC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FEF98D9E-8A3E-4630-9DFB-D11033F59DC7}" type="pres">
      <dgm:prSet presAssocID="{1E4696EA-3B74-43E5-969A-0334A214FC8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7FC64F-7E49-43FB-AA50-34C91C5E5236}" type="presOf" srcId="{5C101C97-4CED-4F27-AA17-4B432D70FCCC}" destId="{86739F25-28F5-43D9-84A1-D002307154F5}" srcOrd="1" destOrd="0" presId="urn:microsoft.com/office/officeart/2005/8/layout/process1"/>
    <dgm:cxn modelId="{5D5F22F2-8FD8-4B7E-99F7-24359C3C7672}" type="presOf" srcId="{5C101C97-4CED-4F27-AA17-4B432D70FCCC}" destId="{184FC705-59CB-4DF6-A1B5-3FB92A9C29CA}" srcOrd="0" destOrd="0" presId="urn:microsoft.com/office/officeart/2005/8/layout/process1"/>
    <dgm:cxn modelId="{FB2FE83D-FF00-41F3-806D-1E8FADE855BC}" type="presOf" srcId="{A212A63B-0834-4AA4-99F1-92C1D4EAC095}" destId="{6C60D824-A54A-4312-A0AC-10A4D3279714}" srcOrd="0" destOrd="0" presId="urn:microsoft.com/office/officeart/2005/8/layout/process1"/>
    <dgm:cxn modelId="{A8E7C97D-CAB5-4B62-B869-BD036CEB4370}" type="presOf" srcId="{1E4696EA-3B74-43E5-969A-0334A214FC80}" destId="{FEF98D9E-8A3E-4630-9DFB-D11033F59DC7}" srcOrd="0" destOrd="0" presId="urn:microsoft.com/office/officeart/2005/8/layout/process1"/>
    <dgm:cxn modelId="{67788A06-B774-4DCC-B0FE-E9BBDCC66D95}" srcId="{B3CF3D55-1A0D-4628-BF26-583643226103}" destId="{1E4696EA-3B74-43E5-969A-0334A214FC80}" srcOrd="1" destOrd="0" parTransId="{A1AA24A2-C17E-431E-A7E6-8F0D41F70BCC}" sibTransId="{40325E7E-53FF-431F-9F4C-6E30DB57BD8D}"/>
    <dgm:cxn modelId="{CB838F12-3E83-4167-9C9B-AFD627412917}" srcId="{B3CF3D55-1A0D-4628-BF26-583643226103}" destId="{A212A63B-0834-4AA4-99F1-92C1D4EAC095}" srcOrd="0" destOrd="0" parTransId="{17FE6B6F-850F-4419-BE36-8909ECDC35EE}" sibTransId="{5C101C97-4CED-4F27-AA17-4B432D70FCCC}"/>
    <dgm:cxn modelId="{296CA300-E7BC-43C3-81F2-912C754FA246}" type="presOf" srcId="{B3CF3D55-1A0D-4628-BF26-583643226103}" destId="{01763D8F-C144-4A67-BD68-7D13EBE39388}" srcOrd="0" destOrd="0" presId="urn:microsoft.com/office/officeart/2005/8/layout/process1"/>
    <dgm:cxn modelId="{DFDC4F64-EA84-4A98-B308-68862171406D}" type="presParOf" srcId="{01763D8F-C144-4A67-BD68-7D13EBE39388}" destId="{6C60D824-A54A-4312-A0AC-10A4D3279714}" srcOrd="0" destOrd="0" presId="urn:microsoft.com/office/officeart/2005/8/layout/process1"/>
    <dgm:cxn modelId="{D5356DC3-EBEB-41FA-B1C2-1F356B5980CD}" type="presParOf" srcId="{01763D8F-C144-4A67-BD68-7D13EBE39388}" destId="{184FC705-59CB-4DF6-A1B5-3FB92A9C29CA}" srcOrd="1" destOrd="0" presId="urn:microsoft.com/office/officeart/2005/8/layout/process1"/>
    <dgm:cxn modelId="{1DC73172-32C9-4DDD-9788-6C1950639C91}" type="presParOf" srcId="{184FC705-59CB-4DF6-A1B5-3FB92A9C29CA}" destId="{86739F25-28F5-43D9-84A1-D002307154F5}" srcOrd="0" destOrd="0" presId="urn:microsoft.com/office/officeart/2005/8/layout/process1"/>
    <dgm:cxn modelId="{84B2989F-6D75-4883-9DDD-C4604F084423}" type="presParOf" srcId="{01763D8F-C144-4A67-BD68-7D13EBE39388}" destId="{FEF98D9E-8A3E-4630-9DFB-D11033F59DC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A020E8-8F44-4B3C-BDEE-D389ABAE779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B5C25FD-C00A-420C-90B3-CACCA7CA9A6E}">
      <dgm:prSet phldrT="[Текст]" custT="1"/>
      <dgm:spPr/>
      <dgm:t>
        <a:bodyPr/>
        <a:lstStyle/>
        <a:p>
          <a:r>
            <a:rPr lang="ru-RU" sz="1800" b="1" dirty="0" smtClean="0"/>
            <a:t>Рабочая программа</a:t>
          </a:r>
          <a:endParaRPr lang="ru-RU" sz="1800" b="1" dirty="0"/>
        </a:p>
      </dgm:t>
    </dgm:pt>
    <dgm:pt modelId="{02E731B1-E899-43F2-B986-8B73981A05D7}" type="parTrans" cxnId="{117C205B-89F7-44D9-84D5-F5580392B753}">
      <dgm:prSet/>
      <dgm:spPr/>
      <dgm:t>
        <a:bodyPr/>
        <a:lstStyle/>
        <a:p>
          <a:endParaRPr lang="ru-RU"/>
        </a:p>
      </dgm:t>
    </dgm:pt>
    <dgm:pt modelId="{0C08055C-A194-4A7D-B3FD-B0BFE4CE5E32}" type="sibTrans" cxnId="{117C205B-89F7-44D9-84D5-F5580392B753}">
      <dgm:prSet/>
      <dgm:spPr/>
      <dgm:t>
        <a:bodyPr/>
        <a:lstStyle/>
        <a:p>
          <a:endParaRPr lang="ru-RU"/>
        </a:p>
      </dgm:t>
    </dgm:pt>
    <dgm:pt modelId="{6581F35B-6DD0-4D12-A3D5-09CFF4326882}">
      <dgm:prSet phldrT="[Текст]"/>
      <dgm:spPr/>
      <dgm:t>
        <a:bodyPr/>
        <a:lstStyle/>
        <a:p>
          <a:r>
            <a:rPr lang="ru-RU" b="1" dirty="0" smtClean="0"/>
            <a:t>Оценочные материалы на основе кодификаторов</a:t>
          </a:r>
          <a:endParaRPr lang="ru-RU" b="1" dirty="0"/>
        </a:p>
      </dgm:t>
    </dgm:pt>
    <dgm:pt modelId="{1AD1CD90-EFAF-4741-A9D0-056E54EEA196}" type="parTrans" cxnId="{4C331C9F-90C5-4F55-A2AA-65C92A1E2F76}">
      <dgm:prSet/>
      <dgm:spPr/>
      <dgm:t>
        <a:bodyPr/>
        <a:lstStyle/>
        <a:p>
          <a:endParaRPr lang="ru-RU"/>
        </a:p>
      </dgm:t>
    </dgm:pt>
    <dgm:pt modelId="{CE200517-7824-4B84-A6A6-8345E1D267CE}" type="sibTrans" cxnId="{4C331C9F-90C5-4F55-A2AA-65C92A1E2F76}">
      <dgm:prSet/>
      <dgm:spPr/>
      <dgm:t>
        <a:bodyPr/>
        <a:lstStyle/>
        <a:p>
          <a:endParaRPr lang="ru-RU"/>
        </a:p>
      </dgm:t>
    </dgm:pt>
    <dgm:pt modelId="{8F70D7D4-6067-49D8-934D-53819499B868}">
      <dgm:prSet phldrT="[Текст]"/>
      <dgm:spPr/>
      <dgm:t>
        <a:bodyPr/>
        <a:lstStyle/>
        <a:p>
          <a:r>
            <a:rPr lang="ru-RU" b="1" dirty="0" smtClean="0"/>
            <a:t>График контрольных работ</a:t>
          </a:r>
          <a:endParaRPr lang="ru-RU" b="1" dirty="0"/>
        </a:p>
      </dgm:t>
    </dgm:pt>
    <dgm:pt modelId="{D1D2935E-3FF3-43C7-ADA8-67AC1714B7E6}" type="parTrans" cxnId="{5C7E0FBE-D049-45A8-87DA-EC6B7B32A79F}">
      <dgm:prSet/>
      <dgm:spPr/>
      <dgm:t>
        <a:bodyPr/>
        <a:lstStyle/>
        <a:p>
          <a:endParaRPr lang="ru-RU"/>
        </a:p>
      </dgm:t>
    </dgm:pt>
    <dgm:pt modelId="{912267A1-5359-49AF-BFCB-9155E1C205B8}" type="sibTrans" cxnId="{5C7E0FBE-D049-45A8-87DA-EC6B7B32A79F}">
      <dgm:prSet/>
      <dgm:spPr/>
      <dgm:t>
        <a:bodyPr/>
        <a:lstStyle/>
        <a:p>
          <a:endParaRPr lang="ru-RU"/>
        </a:p>
      </dgm:t>
    </dgm:pt>
    <dgm:pt modelId="{0E9A6DB1-296D-415F-8C5B-306F42F9E531}">
      <dgm:prSet phldrT="[Текст]"/>
      <dgm:spPr/>
      <dgm:t>
        <a:bodyPr/>
        <a:lstStyle/>
        <a:p>
          <a:r>
            <a:rPr lang="ru-RU" b="1" dirty="0" smtClean="0"/>
            <a:t>Положение о текущем контроле успеваемости </a:t>
          </a:r>
          <a:endParaRPr lang="ru-RU" b="1" dirty="0"/>
        </a:p>
      </dgm:t>
    </dgm:pt>
    <dgm:pt modelId="{5C817690-03DC-4BB0-867D-7EB4AC9028E6}" type="parTrans" cxnId="{F5822F68-E19E-418E-BB89-EE3308F9CEE9}">
      <dgm:prSet/>
      <dgm:spPr/>
      <dgm:t>
        <a:bodyPr/>
        <a:lstStyle/>
        <a:p>
          <a:endParaRPr lang="ru-RU"/>
        </a:p>
      </dgm:t>
    </dgm:pt>
    <dgm:pt modelId="{A9ACFA5C-BDDB-41EE-B265-EAF93C0CE6A2}" type="sibTrans" cxnId="{F5822F68-E19E-418E-BB89-EE3308F9CEE9}">
      <dgm:prSet/>
      <dgm:spPr/>
      <dgm:t>
        <a:bodyPr/>
        <a:lstStyle/>
        <a:p>
          <a:endParaRPr lang="ru-RU"/>
        </a:p>
      </dgm:t>
    </dgm:pt>
    <dgm:pt modelId="{2B03C3B9-916F-4E25-988B-8B33667B94D2}">
      <dgm:prSet phldrT="[Текст]"/>
      <dgm:spPr/>
      <dgm:t>
        <a:bodyPr/>
        <a:lstStyle/>
        <a:p>
          <a:r>
            <a:rPr lang="ru-RU" b="1" dirty="0" smtClean="0"/>
            <a:t>Положение о ВСОКО</a:t>
          </a:r>
          <a:endParaRPr lang="ru-RU" b="1" dirty="0"/>
        </a:p>
      </dgm:t>
    </dgm:pt>
    <dgm:pt modelId="{43787CB2-DE0D-4F2D-B1AA-8829A02D38EC}" type="parTrans" cxnId="{046CFD24-0333-46A6-B937-3DD5D3C2ED96}">
      <dgm:prSet/>
      <dgm:spPr/>
      <dgm:t>
        <a:bodyPr/>
        <a:lstStyle/>
        <a:p>
          <a:endParaRPr lang="ru-RU"/>
        </a:p>
      </dgm:t>
    </dgm:pt>
    <dgm:pt modelId="{26403FE0-34C4-4FDD-92B2-1593E5A73121}" type="sibTrans" cxnId="{046CFD24-0333-46A6-B937-3DD5D3C2ED96}">
      <dgm:prSet/>
      <dgm:spPr/>
      <dgm:t>
        <a:bodyPr/>
        <a:lstStyle/>
        <a:p>
          <a:endParaRPr lang="ru-RU"/>
        </a:p>
      </dgm:t>
    </dgm:pt>
    <dgm:pt modelId="{47A18223-C6DE-49B1-9D05-28A1DED05C08}" type="pres">
      <dgm:prSet presAssocID="{62A020E8-8F44-4B3C-BDEE-D389ABAE779A}" presName="Name0" presStyleCnt="0">
        <dgm:presLayoutVars>
          <dgm:dir/>
          <dgm:resizeHandles val="exact"/>
        </dgm:presLayoutVars>
      </dgm:prSet>
      <dgm:spPr/>
    </dgm:pt>
    <dgm:pt modelId="{88B02688-C471-4919-8B74-44AF6B0484BA}" type="pres">
      <dgm:prSet presAssocID="{4B5C25FD-C00A-420C-90B3-CACCA7CA9A6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7E118-16DB-4131-9666-7C73E2489EB2}" type="pres">
      <dgm:prSet presAssocID="{0C08055C-A194-4A7D-B3FD-B0BFE4CE5E32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7B6F089-E391-45A0-804A-8B39168DA3F8}" type="pres">
      <dgm:prSet presAssocID="{0C08055C-A194-4A7D-B3FD-B0BFE4CE5E3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A5932F0-F293-41AA-92CC-E43346EB6BCB}" type="pres">
      <dgm:prSet presAssocID="{6581F35B-6DD0-4D12-A3D5-09CFF432688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63FA2-613E-4A03-80FB-26E727B298D2}" type="pres">
      <dgm:prSet presAssocID="{CE200517-7824-4B84-A6A6-8345E1D267CE}" presName="sibTrans" presStyleLbl="sibTrans2D1" presStyleIdx="1" presStyleCnt="4"/>
      <dgm:spPr/>
      <dgm:t>
        <a:bodyPr/>
        <a:lstStyle/>
        <a:p>
          <a:endParaRPr lang="ru-RU"/>
        </a:p>
      </dgm:t>
    </dgm:pt>
    <dgm:pt modelId="{2509A126-A9EC-436B-8A7D-8DD877DCC666}" type="pres">
      <dgm:prSet presAssocID="{CE200517-7824-4B84-A6A6-8345E1D267C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8B0653F-136F-40C0-B748-DACB0C3145E3}" type="pres">
      <dgm:prSet presAssocID="{8F70D7D4-6067-49D8-934D-53819499B86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C2F92-83C5-4D02-9322-ED82410621D8}" type="pres">
      <dgm:prSet presAssocID="{912267A1-5359-49AF-BFCB-9155E1C205B8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350E452-B088-4EBA-9FEA-E5DE3AB655AE}" type="pres">
      <dgm:prSet presAssocID="{912267A1-5359-49AF-BFCB-9155E1C205B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40954E5-ED72-46C8-9DC6-B06AC782CBC2}" type="pres">
      <dgm:prSet presAssocID="{0E9A6DB1-296D-415F-8C5B-306F42F9E53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E6F295-82D5-4D3F-AADF-EC4B721DD4F9}" type="pres">
      <dgm:prSet presAssocID="{A9ACFA5C-BDDB-41EE-B265-EAF93C0CE6A2}" presName="sibTrans" presStyleLbl="sibTrans2D1" presStyleIdx="3" presStyleCnt="4"/>
      <dgm:spPr/>
      <dgm:t>
        <a:bodyPr/>
        <a:lstStyle/>
        <a:p>
          <a:endParaRPr lang="ru-RU"/>
        </a:p>
      </dgm:t>
    </dgm:pt>
    <dgm:pt modelId="{C28F06F4-3F98-439B-B8B7-5E13F5675E0E}" type="pres">
      <dgm:prSet presAssocID="{A9ACFA5C-BDDB-41EE-B265-EAF93C0CE6A2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86D83F0-AD5E-4818-85B9-391A39B3197B}" type="pres">
      <dgm:prSet presAssocID="{2B03C3B9-916F-4E25-988B-8B33667B94D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331C9F-90C5-4F55-A2AA-65C92A1E2F76}" srcId="{62A020E8-8F44-4B3C-BDEE-D389ABAE779A}" destId="{6581F35B-6DD0-4D12-A3D5-09CFF4326882}" srcOrd="1" destOrd="0" parTransId="{1AD1CD90-EFAF-4741-A9D0-056E54EEA196}" sibTransId="{CE200517-7824-4B84-A6A6-8345E1D267CE}"/>
    <dgm:cxn modelId="{BC538492-95A0-4A16-9C61-B1AA5BB8E550}" type="presOf" srcId="{2B03C3B9-916F-4E25-988B-8B33667B94D2}" destId="{A86D83F0-AD5E-4818-85B9-391A39B3197B}" srcOrd="0" destOrd="0" presId="urn:microsoft.com/office/officeart/2005/8/layout/process1"/>
    <dgm:cxn modelId="{117C205B-89F7-44D9-84D5-F5580392B753}" srcId="{62A020E8-8F44-4B3C-BDEE-D389ABAE779A}" destId="{4B5C25FD-C00A-420C-90B3-CACCA7CA9A6E}" srcOrd="0" destOrd="0" parTransId="{02E731B1-E899-43F2-B986-8B73981A05D7}" sibTransId="{0C08055C-A194-4A7D-B3FD-B0BFE4CE5E32}"/>
    <dgm:cxn modelId="{0CEB6961-B5EF-42D9-BC6C-53FD861D9291}" type="presOf" srcId="{CE200517-7824-4B84-A6A6-8345E1D267CE}" destId="{2509A126-A9EC-436B-8A7D-8DD877DCC666}" srcOrd="1" destOrd="0" presId="urn:microsoft.com/office/officeart/2005/8/layout/process1"/>
    <dgm:cxn modelId="{7A7B8496-9BE8-42CD-A0BC-23AE347844E5}" type="presOf" srcId="{CE200517-7824-4B84-A6A6-8345E1D267CE}" destId="{68563FA2-613E-4A03-80FB-26E727B298D2}" srcOrd="0" destOrd="0" presId="urn:microsoft.com/office/officeart/2005/8/layout/process1"/>
    <dgm:cxn modelId="{CEA5B369-20EF-4BA7-8A21-D80738512591}" type="presOf" srcId="{912267A1-5359-49AF-BFCB-9155E1C205B8}" destId="{8350E452-B088-4EBA-9FEA-E5DE3AB655AE}" srcOrd="1" destOrd="0" presId="urn:microsoft.com/office/officeart/2005/8/layout/process1"/>
    <dgm:cxn modelId="{4F55E3C3-1061-4AEE-88D5-3B146F467483}" type="presOf" srcId="{8F70D7D4-6067-49D8-934D-53819499B868}" destId="{28B0653F-136F-40C0-B748-DACB0C3145E3}" srcOrd="0" destOrd="0" presId="urn:microsoft.com/office/officeart/2005/8/layout/process1"/>
    <dgm:cxn modelId="{4D29F4B3-B43D-480A-A190-B5038CF031F5}" type="presOf" srcId="{0C08055C-A194-4A7D-B3FD-B0BFE4CE5E32}" destId="{26C7E118-16DB-4131-9666-7C73E2489EB2}" srcOrd="0" destOrd="0" presId="urn:microsoft.com/office/officeart/2005/8/layout/process1"/>
    <dgm:cxn modelId="{85AC2CDC-044F-4E0A-BE72-7E2FC5FD24E0}" type="presOf" srcId="{0E9A6DB1-296D-415F-8C5B-306F42F9E531}" destId="{140954E5-ED72-46C8-9DC6-B06AC782CBC2}" srcOrd="0" destOrd="0" presId="urn:microsoft.com/office/officeart/2005/8/layout/process1"/>
    <dgm:cxn modelId="{5C7E0FBE-D049-45A8-87DA-EC6B7B32A79F}" srcId="{62A020E8-8F44-4B3C-BDEE-D389ABAE779A}" destId="{8F70D7D4-6067-49D8-934D-53819499B868}" srcOrd="2" destOrd="0" parTransId="{D1D2935E-3FF3-43C7-ADA8-67AC1714B7E6}" sibTransId="{912267A1-5359-49AF-BFCB-9155E1C205B8}"/>
    <dgm:cxn modelId="{046CFD24-0333-46A6-B937-3DD5D3C2ED96}" srcId="{62A020E8-8F44-4B3C-BDEE-D389ABAE779A}" destId="{2B03C3B9-916F-4E25-988B-8B33667B94D2}" srcOrd="4" destOrd="0" parTransId="{43787CB2-DE0D-4F2D-B1AA-8829A02D38EC}" sibTransId="{26403FE0-34C4-4FDD-92B2-1593E5A73121}"/>
    <dgm:cxn modelId="{F8EBD6F2-4304-4BCC-AE23-98812B193100}" type="presOf" srcId="{A9ACFA5C-BDDB-41EE-B265-EAF93C0CE6A2}" destId="{C28F06F4-3F98-439B-B8B7-5E13F5675E0E}" srcOrd="1" destOrd="0" presId="urn:microsoft.com/office/officeart/2005/8/layout/process1"/>
    <dgm:cxn modelId="{F88ADF05-932C-4EEF-A4A4-CD7BEA8C86AC}" type="presOf" srcId="{0C08055C-A194-4A7D-B3FD-B0BFE4CE5E32}" destId="{37B6F089-E391-45A0-804A-8B39168DA3F8}" srcOrd="1" destOrd="0" presId="urn:microsoft.com/office/officeart/2005/8/layout/process1"/>
    <dgm:cxn modelId="{0B24B5F0-7F55-4926-AE26-C490B0BF2A5E}" type="presOf" srcId="{4B5C25FD-C00A-420C-90B3-CACCA7CA9A6E}" destId="{88B02688-C471-4919-8B74-44AF6B0484BA}" srcOrd="0" destOrd="0" presId="urn:microsoft.com/office/officeart/2005/8/layout/process1"/>
    <dgm:cxn modelId="{F5822F68-E19E-418E-BB89-EE3308F9CEE9}" srcId="{62A020E8-8F44-4B3C-BDEE-D389ABAE779A}" destId="{0E9A6DB1-296D-415F-8C5B-306F42F9E531}" srcOrd="3" destOrd="0" parTransId="{5C817690-03DC-4BB0-867D-7EB4AC9028E6}" sibTransId="{A9ACFA5C-BDDB-41EE-B265-EAF93C0CE6A2}"/>
    <dgm:cxn modelId="{CDBC8419-F305-4BF0-969F-036EDB02428A}" type="presOf" srcId="{6581F35B-6DD0-4D12-A3D5-09CFF4326882}" destId="{9A5932F0-F293-41AA-92CC-E43346EB6BCB}" srcOrd="0" destOrd="0" presId="urn:microsoft.com/office/officeart/2005/8/layout/process1"/>
    <dgm:cxn modelId="{0ECDFF08-CEBD-4A1D-9765-5AB490BF6831}" type="presOf" srcId="{912267A1-5359-49AF-BFCB-9155E1C205B8}" destId="{D98C2F92-83C5-4D02-9322-ED82410621D8}" srcOrd="0" destOrd="0" presId="urn:microsoft.com/office/officeart/2005/8/layout/process1"/>
    <dgm:cxn modelId="{ACB51EE9-E620-45F3-9104-70EC3EAF9641}" type="presOf" srcId="{A9ACFA5C-BDDB-41EE-B265-EAF93C0CE6A2}" destId="{36E6F295-82D5-4D3F-AADF-EC4B721DD4F9}" srcOrd="0" destOrd="0" presId="urn:microsoft.com/office/officeart/2005/8/layout/process1"/>
    <dgm:cxn modelId="{DD794AB4-E3F8-48A5-923B-363DEFEC1EC1}" type="presOf" srcId="{62A020E8-8F44-4B3C-BDEE-D389ABAE779A}" destId="{47A18223-C6DE-49B1-9D05-28A1DED05C08}" srcOrd="0" destOrd="0" presId="urn:microsoft.com/office/officeart/2005/8/layout/process1"/>
    <dgm:cxn modelId="{23FBB81B-2898-42FA-A295-0387D217B7D7}" type="presParOf" srcId="{47A18223-C6DE-49B1-9D05-28A1DED05C08}" destId="{88B02688-C471-4919-8B74-44AF6B0484BA}" srcOrd="0" destOrd="0" presId="urn:microsoft.com/office/officeart/2005/8/layout/process1"/>
    <dgm:cxn modelId="{55530FF7-5245-4036-A5CD-2642A75A43D5}" type="presParOf" srcId="{47A18223-C6DE-49B1-9D05-28A1DED05C08}" destId="{26C7E118-16DB-4131-9666-7C73E2489EB2}" srcOrd="1" destOrd="0" presId="urn:microsoft.com/office/officeart/2005/8/layout/process1"/>
    <dgm:cxn modelId="{0D8A2FF7-E1AC-4B08-AC38-DBE964EC3E30}" type="presParOf" srcId="{26C7E118-16DB-4131-9666-7C73E2489EB2}" destId="{37B6F089-E391-45A0-804A-8B39168DA3F8}" srcOrd="0" destOrd="0" presId="urn:microsoft.com/office/officeart/2005/8/layout/process1"/>
    <dgm:cxn modelId="{40464B1D-F7E5-4C6E-AE77-905115ADB01A}" type="presParOf" srcId="{47A18223-C6DE-49B1-9D05-28A1DED05C08}" destId="{9A5932F0-F293-41AA-92CC-E43346EB6BCB}" srcOrd="2" destOrd="0" presId="urn:microsoft.com/office/officeart/2005/8/layout/process1"/>
    <dgm:cxn modelId="{022204BC-55A7-4D3A-8417-9DFE321CD05C}" type="presParOf" srcId="{47A18223-C6DE-49B1-9D05-28A1DED05C08}" destId="{68563FA2-613E-4A03-80FB-26E727B298D2}" srcOrd="3" destOrd="0" presId="urn:microsoft.com/office/officeart/2005/8/layout/process1"/>
    <dgm:cxn modelId="{F355E215-A857-499D-8556-7232EC6B7046}" type="presParOf" srcId="{68563FA2-613E-4A03-80FB-26E727B298D2}" destId="{2509A126-A9EC-436B-8A7D-8DD877DCC666}" srcOrd="0" destOrd="0" presId="urn:microsoft.com/office/officeart/2005/8/layout/process1"/>
    <dgm:cxn modelId="{E83B919A-C0FC-4FB2-BA16-774386E09090}" type="presParOf" srcId="{47A18223-C6DE-49B1-9D05-28A1DED05C08}" destId="{28B0653F-136F-40C0-B748-DACB0C3145E3}" srcOrd="4" destOrd="0" presId="urn:microsoft.com/office/officeart/2005/8/layout/process1"/>
    <dgm:cxn modelId="{2FB693A0-EEA4-44C0-B99A-BF1674E6EF4F}" type="presParOf" srcId="{47A18223-C6DE-49B1-9D05-28A1DED05C08}" destId="{D98C2F92-83C5-4D02-9322-ED82410621D8}" srcOrd="5" destOrd="0" presId="urn:microsoft.com/office/officeart/2005/8/layout/process1"/>
    <dgm:cxn modelId="{CBB50CD0-ED19-49D8-8BD0-1D93C69ED8EF}" type="presParOf" srcId="{D98C2F92-83C5-4D02-9322-ED82410621D8}" destId="{8350E452-B088-4EBA-9FEA-E5DE3AB655AE}" srcOrd="0" destOrd="0" presId="urn:microsoft.com/office/officeart/2005/8/layout/process1"/>
    <dgm:cxn modelId="{955D3305-42DF-420E-90AE-1B96EEAB805A}" type="presParOf" srcId="{47A18223-C6DE-49B1-9D05-28A1DED05C08}" destId="{140954E5-ED72-46C8-9DC6-B06AC782CBC2}" srcOrd="6" destOrd="0" presId="urn:microsoft.com/office/officeart/2005/8/layout/process1"/>
    <dgm:cxn modelId="{4F3261F5-4CA5-4EC2-824A-AF6A2C035C63}" type="presParOf" srcId="{47A18223-C6DE-49B1-9D05-28A1DED05C08}" destId="{36E6F295-82D5-4D3F-AADF-EC4B721DD4F9}" srcOrd="7" destOrd="0" presId="urn:microsoft.com/office/officeart/2005/8/layout/process1"/>
    <dgm:cxn modelId="{AD675BAD-2BDE-42AC-8EE6-95564E9C068D}" type="presParOf" srcId="{36E6F295-82D5-4D3F-AADF-EC4B721DD4F9}" destId="{C28F06F4-3F98-439B-B8B7-5E13F5675E0E}" srcOrd="0" destOrd="0" presId="urn:microsoft.com/office/officeart/2005/8/layout/process1"/>
    <dgm:cxn modelId="{46E8B4EC-0024-4938-B184-63FA9351B492}" type="presParOf" srcId="{47A18223-C6DE-49B1-9D05-28A1DED05C08}" destId="{A86D83F0-AD5E-4818-85B9-391A39B3197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3CF3D55-1A0D-4628-BF26-58364322610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212A63B-0834-4AA4-99F1-92C1D4EAC095}">
      <dgm:prSet phldrT="[Текст]"/>
      <dgm:spPr/>
      <dgm:t>
        <a:bodyPr/>
        <a:lstStyle/>
        <a:p>
          <a:r>
            <a:rPr lang="ru-RU" b="1" dirty="0" smtClean="0"/>
            <a:t>План внеурочной деятельности</a:t>
          </a:r>
          <a:endParaRPr lang="ru-RU" b="1" dirty="0"/>
        </a:p>
      </dgm:t>
    </dgm:pt>
    <dgm:pt modelId="{17FE6B6F-850F-4419-BE36-8909ECDC35EE}" type="parTrans" cxnId="{CB838F12-3E83-4167-9C9B-AFD627412917}">
      <dgm:prSet/>
      <dgm:spPr/>
      <dgm:t>
        <a:bodyPr/>
        <a:lstStyle/>
        <a:p>
          <a:endParaRPr lang="ru-RU"/>
        </a:p>
      </dgm:t>
    </dgm:pt>
    <dgm:pt modelId="{5C101C97-4CED-4F27-AA17-4B432D70FCCC}" type="sibTrans" cxnId="{CB838F12-3E83-4167-9C9B-AFD627412917}">
      <dgm:prSet/>
      <dgm:spPr/>
      <dgm:t>
        <a:bodyPr/>
        <a:lstStyle/>
        <a:p>
          <a:endParaRPr lang="ru-RU"/>
        </a:p>
      </dgm:t>
    </dgm:pt>
    <dgm:pt modelId="{1E4696EA-3B74-43E5-969A-0334A214FC80}">
      <dgm:prSet phldrT="[Текст]"/>
      <dgm:spPr/>
      <dgm:t>
        <a:bodyPr/>
        <a:lstStyle/>
        <a:p>
          <a:r>
            <a:rPr lang="ru-RU" b="1" dirty="0" smtClean="0"/>
            <a:t>Рабочая программа курса внеурочной деятельности</a:t>
          </a:r>
          <a:endParaRPr lang="ru-RU" b="1" dirty="0"/>
        </a:p>
      </dgm:t>
    </dgm:pt>
    <dgm:pt modelId="{A1AA24A2-C17E-431E-A7E6-8F0D41F70BCC}" type="parTrans" cxnId="{67788A06-B774-4DCC-B0FE-E9BBDCC66D95}">
      <dgm:prSet/>
      <dgm:spPr/>
      <dgm:t>
        <a:bodyPr/>
        <a:lstStyle/>
        <a:p>
          <a:endParaRPr lang="ru-RU"/>
        </a:p>
      </dgm:t>
    </dgm:pt>
    <dgm:pt modelId="{40325E7E-53FF-431F-9F4C-6E30DB57BD8D}" type="sibTrans" cxnId="{67788A06-B774-4DCC-B0FE-E9BBDCC66D95}">
      <dgm:prSet/>
      <dgm:spPr/>
      <dgm:t>
        <a:bodyPr/>
        <a:lstStyle/>
        <a:p>
          <a:endParaRPr lang="ru-RU"/>
        </a:p>
      </dgm:t>
    </dgm:pt>
    <dgm:pt modelId="{01763D8F-C144-4A67-BD68-7D13EBE39388}" type="pres">
      <dgm:prSet presAssocID="{B3CF3D55-1A0D-4628-BF26-583643226103}" presName="Name0" presStyleCnt="0">
        <dgm:presLayoutVars>
          <dgm:dir/>
          <dgm:resizeHandles val="exact"/>
        </dgm:presLayoutVars>
      </dgm:prSet>
      <dgm:spPr/>
    </dgm:pt>
    <dgm:pt modelId="{6C60D824-A54A-4312-A0AC-10A4D3279714}" type="pres">
      <dgm:prSet presAssocID="{A212A63B-0834-4AA4-99F1-92C1D4EAC09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FC705-59CB-4DF6-A1B5-3FB92A9C29CA}" type="pres">
      <dgm:prSet presAssocID="{5C101C97-4CED-4F27-AA17-4B432D70FCC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86739F25-28F5-43D9-84A1-D002307154F5}" type="pres">
      <dgm:prSet presAssocID="{5C101C97-4CED-4F27-AA17-4B432D70FCC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FEF98D9E-8A3E-4630-9DFB-D11033F59DC7}" type="pres">
      <dgm:prSet presAssocID="{1E4696EA-3B74-43E5-969A-0334A214FC8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7FC64F-7E49-43FB-AA50-34C91C5E5236}" type="presOf" srcId="{5C101C97-4CED-4F27-AA17-4B432D70FCCC}" destId="{86739F25-28F5-43D9-84A1-D002307154F5}" srcOrd="1" destOrd="0" presId="urn:microsoft.com/office/officeart/2005/8/layout/process1"/>
    <dgm:cxn modelId="{5D5F22F2-8FD8-4B7E-99F7-24359C3C7672}" type="presOf" srcId="{5C101C97-4CED-4F27-AA17-4B432D70FCCC}" destId="{184FC705-59CB-4DF6-A1B5-3FB92A9C29CA}" srcOrd="0" destOrd="0" presId="urn:microsoft.com/office/officeart/2005/8/layout/process1"/>
    <dgm:cxn modelId="{FB2FE83D-FF00-41F3-806D-1E8FADE855BC}" type="presOf" srcId="{A212A63B-0834-4AA4-99F1-92C1D4EAC095}" destId="{6C60D824-A54A-4312-A0AC-10A4D3279714}" srcOrd="0" destOrd="0" presId="urn:microsoft.com/office/officeart/2005/8/layout/process1"/>
    <dgm:cxn modelId="{A8E7C97D-CAB5-4B62-B869-BD036CEB4370}" type="presOf" srcId="{1E4696EA-3B74-43E5-969A-0334A214FC80}" destId="{FEF98D9E-8A3E-4630-9DFB-D11033F59DC7}" srcOrd="0" destOrd="0" presId="urn:microsoft.com/office/officeart/2005/8/layout/process1"/>
    <dgm:cxn modelId="{67788A06-B774-4DCC-B0FE-E9BBDCC66D95}" srcId="{B3CF3D55-1A0D-4628-BF26-583643226103}" destId="{1E4696EA-3B74-43E5-969A-0334A214FC80}" srcOrd="1" destOrd="0" parTransId="{A1AA24A2-C17E-431E-A7E6-8F0D41F70BCC}" sibTransId="{40325E7E-53FF-431F-9F4C-6E30DB57BD8D}"/>
    <dgm:cxn modelId="{CB838F12-3E83-4167-9C9B-AFD627412917}" srcId="{B3CF3D55-1A0D-4628-BF26-583643226103}" destId="{A212A63B-0834-4AA4-99F1-92C1D4EAC095}" srcOrd="0" destOrd="0" parTransId="{17FE6B6F-850F-4419-BE36-8909ECDC35EE}" sibTransId="{5C101C97-4CED-4F27-AA17-4B432D70FCCC}"/>
    <dgm:cxn modelId="{296CA300-E7BC-43C3-81F2-912C754FA246}" type="presOf" srcId="{B3CF3D55-1A0D-4628-BF26-583643226103}" destId="{01763D8F-C144-4A67-BD68-7D13EBE39388}" srcOrd="0" destOrd="0" presId="urn:microsoft.com/office/officeart/2005/8/layout/process1"/>
    <dgm:cxn modelId="{DFDC4F64-EA84-4A98-B308-68862171406D}" type="presParOf" srcId="{01763D8F-C144-4A67-BD68-7D13EBE39388}" destId="{6C60D824-A54A-4312-A0AC-10A4D3279714}" srcOrd="0" destOrd="0" presId="urn:microsoft.com/office/officeart/2005/8/layout/process1"/>
    <dgm:cxn modelId="{D5356DC3-EBEB-41FA-B1C2-1F356B5980CD}" type="presParOf" srcId="{01763D8F-C144-4A67-BD68-7D13EBE39388}" destId="{184FC705-59CB-4DF6-A1B5-3FB92A9C29CA}" srcOrd="1" destOrd="0" presId="urn:microsoft.com/office/officeart/2005/8/layout/process1"/>
    <dgm:cxn modelId="{1DC73172-32C9-4DDD-9788-6C1950639C91}" type="presParOf" srcId="{184FC705-59CB-4DF6-A1B5-3FB92A9C29CA}" destId="{86739F25-28F5-43D9-84A1-D002307154F5}" srcOrd="0" destOrd="0" presId="urn:microsoft.com/office/officeart/2005/8/layout/process1"/>
    <dgm:cxn modelId="{84B2989F-6D75-4883-9DDD-C4604F084423}" type="presParOf" srcId="{01763D8F-C144-4A67-BD68-7D13EBE39388}" destId="{FEF98D9E-8A3E-4630-9DFB-D11033F59DC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8016-7235-4B50-83C9-3B1B49A0DAAC}">
      <dsp:nvSpPr>
        <dsp:cNvPr id="0" name=""/>
        <dsp:cNvSpPr/>
      </dsp:nvSpPr>
      <dsp:spPr>
        <a:xfrm>
          <a:off x="2875" y="725913"/>
          <a:ext cx="1718825" cy="6875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Июнь 2025</a:t>
          </a:r>
          <a:endParaRPr lang="ru-RU" sz="2200" kern="1200" dirty="0"/>
        </a:p>
      </dsp:txBody>
      <dsp:txXfrm>
        <a:off x="346640" y="725913"/>
        <a:ext cx="1031295" cy="687530"/>
      </dsp:txXfrm>
    </dsp:sp>
    <dsp:sp modelId="{425FD795-9741-43D8-8EE9-3A39A38BD06A}">
      <dsp:nvSpPr>
        <dsp:cNvPr id="0" name=""/>
        <dsp:cNvSpPr/>
      </dsp:nvSpPr>
      <dsp:spPr>
        <a:xfrm>
          <a:off x="1549818" y="725913"/>
          <a:ext cx="1718825" cy="6875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Август 2025</a:t>
          </a:r>
          <a:endParaRPr lang="ru-RU" sz="2200" kern="1200" dirty="0"/>
        </a:p>
      </dsp:txBody>
      <dsp:txXfrm>
        <a:off x="1893583" y="725913"/>
        <a:ext cx="1031295" cy="6875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8016-7235-4B50-83C9-3B1B49A0DAAC}">
      <dsp:nvSpPr>
        <dsp:cNvPr id="0" name=""/>
        <dsp:cNvSpPr/>
      </dsp:nvSpPr>
      <dsp:spPr>
        <a:xfrm>
          <a:off x="2875" y="725913"/>
          <a:ext cx="1718825" cy="6875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Июнь 2025</a:t>
          </a:r>
          <a:endParaRPr lang="ru-RU" sz="2200" kern="1200" dirty="0"/>
        </a:p>
      </dsp:txBody>
      <dsp:txXfrm>
        <a:off x="346640" y="725913"/>
        <a:ext cx="1031295" cy="687530"/>
      </dsp:txXfrm>
    </dsp:sp>
    <dsp:sp modelId="{425FD795-9741-43D8-8EE9-3A39A38BD06A}">
      <dsp:nvSpPr>
        <dsp:cNvPr id="0" name=""/>
        <dsp:cNvSpPr/>
      </dsp:nvSpPr>
      <dsp:spPr>
        <a:xfrm>
          <a:off x="1549818" y="725913"/>
          <a:ext cx="1718825" cy="6875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Август 2025</a:t>
          </a:r>
          <a:endParaRPr lang="ru-RU" sz="2200" kern="1200" dirty="0"/>
        </a:p>
      </dsp:txBody>
      <dsp:txXfrm>
        <a:off x="1893583" y="725913"/>
        <a:ext cx="1031295" cy="6875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02688-C471-4919-8B74-44AF6B0484BA}">
      <dsp:nvSpPr>
        <dsp:cNvPr id="0" name=""/>
        <dsp:cNvSpPr/>
      </dsp:nvSpPr>
      <dsp:spPr>
        <a:xfrm>
          <a:off x="3" y="3607984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Рабочая программа</a:t>
          </a:r>
          <a:endParaRPr lang="ru-RU" sz="1800" b="1" kern="1200" dirty="0"/>
        </a:p>
      </dsp:txBody>
      <dsp:txXfrm>
        <a:off x="34117" y="3642098"/>
        <a:ext cx="1633679" cy="1096515"/>
      </dsp:txXfrm>
    </dsp:sp>
    <dsp:sp modelId="{26C7E118-16DB-4131-9666-7C73E2489EB2}">
      <dsp:nvSpPr>
        <dsp:cNvPr id="0" name=""/>
        <dsp:cNvSpPr/>
      </dsp:nvSpPr>
      <dsp:spPr>
        <a:xfrm>
          <a:off x="1872101" y="3979319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72101" y="4063734"/>
        <a:ext cx="252563" cy="253243"/>
      </dsp:txXfrm>
    </dsp:sp>
    <dsp:sp modelId="{9A5932F0-F293-41AA-92CC-E43346EB6BCB}">
      <dsp:nvSpPr>
        <dsp:cNvPr id="0" name=""/>
        <dsp:cNvSpPr/>
      </dsp:nvSpPr>
      <dsp:spPr>
        <a:xfrm>
          <a:off x="2382673" y="3607984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Оценочные материалы на основе кодификаторов</a:t>
          </a:r>
          <a:endParaRPr lang="ru-RU" sz="1700" b="1" kern="1200" dirty="0"/>
        </a:p>
      </dsp:txBody>
      <dsp:txXfrm>
        <a:off x="2416787" y="3642098"/>
        <a:ext cx="1633679" cy="1096515"/>
      </dsp:txXfrm>
    </dsp:sp>
    <dsp:sp modelId="{68563FA2-613E-4A03-80FB-26E727B298D2}">
      <dsp:nvSpPr>
        <dsp:cNvPr id="0" name=""/>
        <dsp:cNvSpPr/>
      </dsp:nvSpPr>
      <dsp:spPr>
        <a:xfrm>
          <a:off x="4254772" y="3979319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54772" y="4063734"/>
        <a:ext cx="252563" cy="253243"/>
      </dsp:txXfrm>
    </dsp:sp>
    <dsp:sp modelId="{28B0653F-136F-40C0-B748-DACB0C3145E3}">
      <dsp:nvSpPr>
        <dsp:cNvPr id="0" name=""/>
        <dsp:cNvSpPr/>
      </dsp:nvSpPr>
      <dsp:spPr>
        <a:xfrm>
          <a:off x="4765344" y="3607984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График контрольных работ</a:t>
          </a:r>
          <a:endParaRPr lang="ru-RU" sz="1700" b="1" kern="1200" dirty="0"/>
        </a:p>
      </dsp:txBody>
      <dsp:txXfrm>
        <a:off x="4799458" y="3642098"/>
        <a:ext cx="1633679" cy="1096515"/>
      </dsp:txXfrm>
    </dsp:sp>
    <dsp:sp modelId="{D98C2F92-83C5-4D02-9322-ED82410621D8}">
      <dsp:nvSpPr>
        <dsp:cNvPr id="0" name=""/>
        <dsp:cNvSpPr/>
      </dsp:nvSpPr>
      <dsp:spPr>
        <a:xfrm>
          <a:off x="6637443" y="3979319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37443" y="4063734"/>
        <a:ext cx="252563" cy="253243"/>
      </dsp:txXfrm>
    </dsp:sp>
    <dsp:sp modelId="{140954E5-ED72-46C8-9DC6-B06AC782CBC2}">
      <dsp:nvSpPr>
        <dsp:cNvPr id="0" name=""/>
        <dsp:cNvSpPr/>
      </dsp:nvSpPr>
      <dsp:spPr>
        <a:xfrm>
          <a:off x="7148015" y="3607984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текущем контроле успеваемости </a:t>
          </a:r>
          <a:endParaRPr lang="ru-RU" sz="1700" b="1" kern="1200" dirty="0"/>
        </a:p>
      </dsp:txBody>
      <dsp:txXfrm>
        <a:off x="7182129" y="3642098"/>
        <a:ext cx="1633679" cy="1096515"/>
      </dsp:txXfrm>
    </dsp:sp>
    <dsp:sp modelId="{36E6F295-82D5-4D3F-AADF-EC4B721DD4F9}">
      <dsp:nvSpPr>
        <dsp:cNvPr id="0" name=""/>
        <dsp:cNvSpPr/>
      </dsp:nvSpPr>
      <dsp:spPr>
        <a:xfrm>
          <a:off x="9020113" y="3979319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020113" y="4063734"/>
        <a:ext cx="252563" cy="253243"/>
      </dsp:txXfrm>
    </dsp:sp>
    <dsp:sp modelId="{A86D83F0-AD5E-4818-85B9-391A39B3197B}">
      <dsp:nvSpPr>
        <dsp:cNvPr id="0" name=""/>
        <dsp:cNvSpPr/>
      </dsp:nvSpPr>
      <dsp:spPr>
        <a:xfrm>
          <a:off x="9530686" y="3607984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ВСОКО</a:t>
          </a:r>
          <a:endParaRPr lang="ru-RU" sz="1700" b="1" kern="1200" dirty="0"/>
        </a:p>
      </dsp:txBody>
      <dsp:txXfrm>
        <a:off x="9564800" y="3642098"/>
        <a:ext cx="1633679" cy="10965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02688-C471-4919-8B74-44AF6B0484BA}">
      <dsp:nvSpPr>
        <dsp:cNvPr id="0" name=""/>
        <dsp:cNvSpPr/>
      </dsp:nvSpPr>
      <dsp:spPr>
        <a:xfrm>
          <a:off x="5490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Рабочая программа</a:t>
          </a:r>
          <a:endParaRPr lang="ru-RU" sz="1800" b="1" kern="1200" dirty="0"/>
        </a:p>
      </dsp:txBody>
      <dsp:txXfrm>
        <a:off x="39604" y="2709593"/>
        <a:ext cx="1633679" cy="1096515"/>
      </dsp:txXfrm>
    </dsp:sp>
    <dsp:sp modelId="{26C7E118-16DB-4131-9666-7C73E2489EB2}">
      <dsp:nvSpPr>
        <dsp:cNvPr id="0" name=""/>
        <dsp:cNvSpPr/>
      </dsp:nvSpPr>
      <dsp:spPr>
        <a:xfrm>
          <a:off x="1877588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77588" y="3131229"/>
        <a:ext cx="252563" cy="253243"/>
      </dsp:txXfrm>
    </dsp:sp>
    <dsp:sp modelId="{9A5932F0-F293-41AA-92CC-E43346EB6BCB}">
      <dsp:nvSpPr>
        <dsp:cNvPr id="0" name=""/>
        <dsp:cNvSpPr/>
      </dsp:nvSpPr>
      <dsp:spPr>
        <a:xfrm>
          <a:off x="2388160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Оценочные материалы на основе кодификаторов</a:t>
          </a:r>
          <a:endParaRPr lang="ru-RU" sz="1700" b="1" kern="1200" dirty="0"/>
        </a:p>
      </dsp:txBody>
      <dsp:txXfrm>
        <a:off x="2422274" y="2709593"/>
        <a:ext cx="1633679" cy="1096515"/>
      </dsp:txXfrm>
    </dsp:sp>
    <dsp:sp modelId="{68563FA2-613E-4A03-80FB-26E727B298D2}">
      <dsp:nvSpPr>
        <dsp:cNvPr id="0" name=""/>
        <dsp:cNvSpPr/>
      </dsp:nvSpPr>
      <dsp:spPr>
        <a:xfrm>
          <a:off x="4260259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60259" y="3131229"/>
        <a:ext cx="252563" cy="253243"/>
      </dsp:txXfrm>
    </dsp:sp>
    <dsp:sp modelId="{28B0653F-136F-40C0-B748-DACB0C3145E3}">
      <dsp:nvSpPr>
        <dsp:cNvPr id="0" name=""/>
        <dsp:cNvSpPr/>
      </dsp:nvSpPr>
      <dsp:spPr>
        <a:xfrm>
          <a:off x="4770831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График контрольных работ</a:t>
          </a:r>
          <a:endParaRPr lang="ru-RU" sz="1700" b="1" kern="1200" dirty="0"/>
        </a:p>
      </dsp:txBody>
      <dsp:txXfrm>
        <a:off x="4804945" y="2709593"/>
        <a:ext cx="1633679" cy="1096515"/>
      </dsp:txXfrm>
    </dsp:sp>
    <dsp:sp modelId="{D98C2F92-83C5-4D02-9322-ED82410621D8}">
      <dsp:nvSpPr>
        <dsp:cNvPr id="0" name=""/>
        <dsp:cNvSpPr/>
      </dsp:nvSpPr>
      <dsp:spPr>
        <a:xfrm>
          <a:off x="6642930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42930" y="3131229"/>
        <a:ext cx="252563" cy="253243"/>
      </dsp:txXfrm>
    </dsp:sp>
    <dsp:sp modelId="{140954E5-ED72-46C8-9DC6-B06AC782CBC2}">
      <dsp:nvSpPr>
        <dsp:cNvPr id="0" name=""/>
        <dsp:cNvSpPr/>
      </dsp:nvSpPr>
      <dsp:spPr>
        <a:xfrm>
          <a:off x="7153502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текущем контроле успеваемости </a:t>
          </a:r>
          <a:endParaRPr lang="ru-RU" sz="1700" b="1" kern="1200" dirty="0"/>
        </a:p>
      </dsp:txBody>
      <dsp:txXfrm>
        <a:off x="7187616" y="2709593"/>
        <a:ext cx="1633679" cy="1096515"/>
      </dsp:txXfrm>
    </dsp:sp>
    <dsp:sp modelId="{36E6F295-82D5-4D3F-AADF-EC4B721DD4F9}">
      <dsp:nvSpPr>
        <dsp:cNvPr id="0" name=""/>
        <dsp:cNvSpPr/>
      </dsp:nvSpPr>
      <dsp:spPr>
        <a:xfrm>
          <a:off x="9025600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025600" y="3131229"/>
        <a:ext cx="252563" cy="253243"/>
      </dsp:txXfrm>
    </dsp:sp>
    <dsp:sp modelId="{A86D83F0-AD5E-4818-85B9-391A39B3197B}">
      <dsp:nvSpPr>
        <dsp:cNvPr id="0" name=""/>
        <dsp:cNvSpPr/>
      </dsp:nvSpPr>
      <dsp:spPr>
        <a:xfrm>
          <a:off x="9536173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ВСОКО</a:t>
          </a:r>
          <a:endParaRPr lang="ru-RU" sz="1700" b="1" kern="1200" dirty="0"/>
        </a:p>
      </dsp:txBody>
      <dsp:txXfrm>
        <a:off x="9570287" y="2709593"/>
        <a:ext cx="1633679" cy="10965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0D824-A54A-4312-A0AC-10A4D3279714}">
      <dsp:nvSpPr>
        <dsp:cNvPr id="0" name=""/>
        <dsp:cNvSpPr/>
      </dsp:nvSpPr>
      <dsp:spPr>
        <a:xfrm>
          <a:off x="1265" y="1046054"/>
          <a:ext cx="2699667" cy="1619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План внеурочной деятельности</a:t>
          </a:r>
          <a:endParaRPr lang="ru-RU" sz="2400" b="1" kern="1200" dirty="0"/>
        </a:p>
      </dsp:txBody>
      <dsp:txXfrm>
        <a:off x="48707" y="1093496"/>
        <a:ext cx="2604783" cy="1524916"/>
      </dsp:txXfrm>
    </dsp:sp>
    <dsp:sp modelId="{184FC705-59CB-4DF6-A1B5-3FB92A9C29CA}">
      <dsp:nvSpPr>
        <dsp:cNvPr id="0" name=""/>
        <dsp:cNvSpPr/>
      </dsp:nvSpPr>
      <dsp:spPr>
        <a:xfrm>
          <a:off x="2970900" y="1521195"/>
          <a:ext cx="572329" cy="669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2970900" y="1655098"/>
        <a:ext cx="400630" cy="401711"/>
      </dsp:txXfrm>
    </dsp:sp>
    <dsp:sp modelId="{FEF98D9E-8A3E-4630-9DFB-D11033F59DC7}">
      <dsp:nvSpPr>
        <dsp:cNvPr id="0" name=""/>
        <dsp:cNvSpPr/>
      </dsp:nvSpPr>
      <dsp:spPr>
        <a:xfrm>
          <a:off x="3780801" y="1046054"/>
          <a:ext cx="2699667" cy="1619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Рабочая программа курса внеурочной деятельности</a:t>
          </a:r>
          <a:endParaRPr lang="ru-RU" sz="2400" b="1" kern="1200" dirty="0"/>
        </a:p>
      </dsp:txBody>
      <dsp:txXfrm>
        <a:off x="3828243" y="1093496"/>
        <a:ext cx="2604783" cy="15249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02688-C471-4919-8B74-44AF6B0484BA}">
      <dsp:nvSpPr>
        <dsp:cNvPr id="0" name=""/>
        <dsp:cNvSpPr/>
      </dsp:nvSpPr>
      <dsp:spPr>
        <a:xfrm>
          <a:off x="5490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Рабочая программа</a:t>
          </a:r>
          <a:endParaRPr lang="ru-RU" sz="1800" b="1" kern="1200" dirty="0"/>
        </a:p>
      </dsp:txBody>
      <dsp:txXfrm>
        <a:off x="39604" y="2709593"/>
        <a:ext cx="1633679" cy="1096515"/>
      </dsp:txXfrm>
    </dsp:sp>
    <dsp:sp modelId="{26C7E118-16DB-4131-9666-7C73E2489EB2}">
      <dsp:nvSpPr>
        <dsp:cNvPr id="0" name=""/>
        <dsp:cNvSpPr/>
      </dsp:nvSpPr>
      <dsp:spPr>
        <a:xfrm>
          <a:off x="1877588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77588" y="3131229"/>
        <a:ext cx="252563" cy="253243"/>
      </dsp:txXfrm>
    </dsp:sp>
    <dsp:sp modelId="{9A5932F0-F293-41AA-92CC-E43346EB6BCB}">
      <dsp:nvSpPr>
        <dsp:cNvPr id="0" name=""/>
        <dsp:cNvSpPr/>
      </dsp:nvSpPr>
      <dsp:spPr>
        <a:xfrm>
          <a:off x="2388160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Оценочные материалы на основе кодификаторов</a:t>
          </a:r>
          <a:endParaRPr lang="ru-RU" sz="1700" b="1" kern="1200" dirty="0"/>
        </a:p>
      </dsp:txBody>
      <dsp:txXfrm>
        <a:off x="2422274" y="2709593"/>
        <a:ext cx="1633679" cy="1096515"/>
      </dsp:txXfrm>
    </dsp:sp>
    <dsp:sp modelId="{68563FA2-613E-4A03-80FB-26E727B298D2}">
      <dsp:nvSpPr>
        <dsp:cNvPr id="0" name=""/>
        <dsp:cNvSpPr/>
      </dsp:nvSpPr>
      <dsp:spPr>
        <a:xfrm>
          <a:off x="4260259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60259" y="3131229"/>
        <a:ext cx="252563" cy="253243"/>
      </dsp:txXfrm>
    </dsp:sp>
    <dsp:sp modelId="{28B0653F-136F-40C0-B748-DACB0C3145E3}">
      <dsp:nvSpPr>
        <dsp:cNvPr id="0" name=""/>
        <dsp:cNvSpPr/>
      </dsp:nvSpPr>
      <dsp:spPr>
        <a:xfrm>
          <a:off x="4770831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График контрольных работ</a:t>
          </a:r>
          <a:endParaRPr lang="ru-RU" sz="1700" b="1" kern="1200" dirty="0"/>
        </a:p>
      </dsp:txBody>
      <dsp:txXfrm>
        <a:off x="4804945" y="2709593"/>
        <a:ext cx="1633679" cy="1096515"/>
      </dsp:txXfrm>
    </dsp:sp>
    <dsp:sp modelId="{D98C2F92-83C5-4D02-9322-ED82410621D8}">
      <dsp:nvSpPr>
        <dsp:cNvPr id="0" name=""/>
        <dsp:cNvSpPr/>
      </dsp:nvSpPr>
      <dsp:spPr>
        <a:xfrm>
          <a:off x="6642930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42930" y="3131229"/>
        <a:ext cx="252563" cy="253243"/>
      </dsp:txXfrm>
    </dsp:sp>
    <dsp:sp modelId="{140954E5-ED72-46C8-9DC6-B06AC782CBC2}">
      <dsp:nvSpPr>
        <dsp:cNvPr id="0" name=""/>
        <dsp:cNvSpPr/>
      </dsp:nvSpPr>
      <dsp:spPr>
        <a:xfrm>
          <a:off x="7153502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текущем контроле успеваемости </a:t>
          </a:r>
          <a:endParaRPr lang="ru-RU" sz="1700" b="1" kern="1200" dirty="0"/>
        </a:p>
      </dsp:txBody>
      <dsp:txXfrm>
        <a:off x="7187616" y="2709593"/>
        <a:ext cx="1633679" cy="1096515"/>
      </dsp:txXfrm>
    </dsp:sp>
    <dsp:sp modelId="{36E6F295-82D5-4D3F-AADF-EC4B721DD4F9}">
      <dsp:nvSpPr>
        <dsp:cNvPr id="0" name=""/>
        <dsp:cNvSpPr/>
      </dsp:nvSpPr>
      <dsp:spPr>
        <a:xfrm>
          <a:off x="9025600" y="3046814"/>
          <a:ext cx="360804" cy="422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025600" y="3131229"/>
        <a:ext cx="252563" cy="253243"/>
      </dsp:txXfrm>
    </dsp:sp>
    <dsp:sp modelId="{A86D83F0-AD5E-4818-85B9-391A39B3197B}">
      <dsp:nvSpPr>
        <dsp:cNvPr id="0" name=""/>
        <dsp:cNvSpPr/>
      </dsp:nvSpPr>
      <dsp:spPr>
        <a:xfrm>
          <a:off x="9536173" y="2675479"/>
          <a:ext cx="1701907" cy="1164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Положение о ВСОКО</a:t>
          </a:r>
          <a:endParaRPr lang="ru-RU" sz="1700" b="1" kern="1200" dirty="0"/>
        </a:p>
      </dsp:txBody>
      <dsp:txXfrm>
        <a:off x="9570287" y="2709593"/>
        <a:ext cx="1633679" cy="10965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0D824-A54A-4312-A0AC-10A4D3279714}">
      <dsp:nvSpPr>
        <dsp:cNvPr id="0" name=""/>
        <dsp:cNvSpPr/>
      </dsp:nvSpPr>
      <dsp:spPr>
        <a:xfrm>
          <a:off x="1311" y="1153141"/>
          <a:ext cx="2797708" cy="1678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План внеурочной деятельности</a:t>
          </a:r>
          <a:endParaRPr lang="ru-RU" sz="2400" b="1" kern="1200" dirty="0"/>
        </a:p>
      </dsp:txBody>
      <dsp:txXfrm>
        <a:off x="50476" y="1202306"/>
        <a:ext cx="2699378" cy="1580295"/>
      </dsp:txXfrm>
    </dsp:sp>
    <dsp:sp modelId="{184FC705-59CB-4DF6-A1B5-3FB92A9C29CA}">
      <dsp:nvSpPr>
        <dsp:cNvPr id="0" name=""/>
        <dsp:cNvSpPr/>
      </dsp:nvSpPr>
      <dsp:spPr>
        <a:xfrm>
          <a:off x="3078791" y="1645538"/>
          <a:ext cx="593114" cy="6938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3078791" y="1784304"/>
        <a:ext cx="415180" cy="416299"/>
      </dsp:txXfrm>
    </dsp:sp>
    <dsp:sp modelId="{FEF98D9E-8A3E-4630-9DFB-D11033F59DC7}">
      <dsp:nvSpPr>
        <dsp:cNvPr id="0" name=""/>
        <dsp:cNvSpPr/>
      </dsp:nvSpPr>
      <dsp:spPr>
        <a:xfrm>
          <a:off x="3918104" y="1153141"/>
          <a:ext cx="2797708" cy="1678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Рабочая программа курса внеурочной деятельности</a:t>
          </a:r>
          <a:endParaRPr lang="ru-RU" sz="2400" b="1" kern="1200" dirty="0"/>
        </a:p>
      </dsp:txBody>
      <dsp:txXfrm>
        <a:off x="3967269" y="1202306"/>
        <a:ext cx="2699378" cy="1580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FA6DC332-6B24-4602-8975-2AB2C1A466F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ECCF8D9C-03DC-4E1B-9109-F1BD1187D3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2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87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32E28F6F-7BE0-4621-85CA-51C5A54CA67A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09" y="4778316"/>
            <a:ext cx="5440046" cy="3909675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87" y="9432766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22956CAB-27AD-4E08-AD13-FF3607C69A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24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9056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70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7567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1267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3000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61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1697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194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554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8054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715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49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9313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88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6165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7739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6964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2341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1776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504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207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202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7832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496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661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463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672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104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659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029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777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579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112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6CAB-27AD-4E08-AD13-FF3607C69A6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89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62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20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12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845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75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95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96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10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3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57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71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09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EEBCF-BBC3-4DBD-81D1-1B62ED289E4B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EF811-3A7C-4695-882F-B882D541D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86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3.xml"/><Relationship Id="rId5" Type="http://schemas.openxmlformats.org/officeDocument/2006/relationships/image" Target="../media/image3.png"/><Relationship Id="rId10" Type="http://schemas.microsoft.com/office/2007/relationships/diagramDrawing" Target="../diagrams/drawing3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login.consultant.ru/link/?req=doc&amp;base=LAW&amp;n=486034&amp;dst=100047&amp;field=134&amp;date=22.06.2025&amp;demo=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ogin.consultant.ru/link/?req=doc&amp;base=LAW&amp;n=441707&amp;dst=100137&amp;field=134&amp;date=22.06.2025&amp;demo=2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chiro74.ru/p/metodicheskaja-pomosch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edsoo.ru/mr-istoriya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1.jp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11" Type="http://schemas.microsoft.com/office/2007/relationships/diagramDrawing" Target="../diagrams/drawing1.xml"/><Relationship Id="rId5" Type="http://schemas.openxmlformats.org/officeDocument/2006/relationships/image" Target="../media/image3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4.xml"/><Relationship Id="rId5" Type="http://schemas.openxmlformats.org/officeDocument/2006/relationships/image" Target="../media/image3.png"/><Relationship Id="rId10" Type="http://schemas.microsoft.com/office/2007/relationships/diagramDrawing" Target="../diagrams/drawing4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5.xml"/><Relationship Id="rId5" Type="http://schemas.openxmlformats.org/officeDocument/2006/relationships/image" Target="../media/image3.png"/><Relationship Id="rId10" Type="http://schemas.microsoft.com/office/2007/relationships/diagramDrawing" Target="../diagrams/drawing5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login.consultant.ru/link/?req=doc&amp;base=LAW&amp;n=486034&amp;dst=100047&amp;field=134&amp;date=18.08.2025&amp;demo=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ogin.consultant.ru/link/?req=doc&amp;base=LAW&amp;n=441707&amp;dst=100137&amp;field=134&amp;date=18.08.2025&amp;demo=2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6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6.xml"/><Relationship Id="rId5" Type="http://schemas.openxmlformats.org/officeDocument/2006/relationships/image" Target="../media/image3.png"/><Relationship Id="rId10" Type="http://schemas.microsoft.com/office/2007/relationships/diagramDrawing" Target="../diagrams/drawing6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6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7.xml"/><Relationship Id="rId5" Type="http://schemas.openxmlformats.org/officeDocument/2006/relationships/image" Target="../media/image3.png"/><Relationship Id="rId10" Type="http://schemas.microsoft.com/office/2007/relationships/diagramDrawing" Target="../diagrams/drawing7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ikp-rao.ru/vnedrenie-faoop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ogin.consultant.ru/link/?req=doc&amp;base=LAW&amp;n=441707&amp;dst=100137&amp;field=134&amp;date=18.08.2025&amp;demo=2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hiro74.ru/p/metodicheskaja-pomosch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edsoo.ru/metodicheskie-posobiya-i-rekomendaczi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chiro74.ru/p/edinaja-sistema-otsenki-kachestva-obrazovanij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jp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2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d/gBEmId-ihki0_w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3048000" y="3429000"/>
            <a:ext cx="6096000" cy="731831"/>
          </a:xfrm>
          <a:custGeom>
            <a:avLst/>
            <a:gdLst/>
            <a:ahLst/>
            <a:cxnLst/>
            <a:rect l="l" t="t" r="r" b="b"/>
            <a:pathLst>
              <a:path w="4139565">
                <a:moveTo>
                  <a:pt x="0" y="0"/>
                </a:moveTo>
                <a:lnTo>
                  <a:pt x="4139565" y="0"/>
                </a:lnTo>
              </a:path>
            </a:pathLst>
          </a:custGeom>
          <a:ln w="3810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88610" y="2078859"/>
            <a:ext cx="9614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  <a:lvl1pPr algn="ctr">
              <a:defRPr sz="3000" b="1" spc="-10">
                <a:solidFill>
                  <a:srgbClr val="1358A7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ru-RU" sz="2800" dirty="0" smtClean="0"/>
              <a:t>Реализация ФГОС и ФОП общего образования: </a:t>
            </a:r>
          </a:p>
          <a:p>
            <a:r>
              <a:rPr lang="ru-RU" sz="2800" dirty="0" smtClean="0"/>
              <a:t>актуальные изменения 2025 года</a:t>
            </a:r>
            <a:endParaRPr 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6096000" y="3916852"/>
            <a:ext cx="57531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b="1" dirty="0" err="1" smtClean="0"/>
              <a:t>Чипышева</a:t>
            </a:r>
            <a:r>
              <a:rPr lang="ru-RU" sz="2000" b="1" dirty="0" smtClean="0"/>
              <a:t> Людмила Николаевна, </a:t>
            </a:r>
          </a:p>
          <a:p>
            <a:r>
              <a:rPr lang="ru-RU" sz="2000" b="1" dirty="0" smtClean="0"/>
              <a:t>начальник отдела научно-инновационной деятельности МАУ ДПО ЦРО, </a:t>
            </a:r>
          </a:p>
          <a:p>
            <a:r>
              <a:rPr lang="ru-RU" sz="2000" b="1" dirty="0" err="1" smtClean="0"/>
              <a:t>канд.пед.наук</a:t>
            </a:r>
            <a:r>
              <a:rPr lang="ru-RU" sz="2000" b="1" dirty="0" smtClean="0"/>
              <a:t>, доцент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69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Учебный план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78948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21791" y="1584960"/>
            <a:ext cx="9455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 варианта организации адаптационного периода</a:t>
            </a:r>
          </a:p>
          <a:p>
            <a:r>
              <a:rPr lang="ru-RU" sz="2400" dirty="0" smtClean="0"/>
              <a:t>(приложение «Учебный план 1 класс»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79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образование. Рабочие программы</a:t>
            </a:r>
            <a:endParaRPr lang="ru-RU" sz="2400" b="1" dirty="0">
              <a:solidFill>
                <a:srgbClr val="FF66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240607"/>
              </p:ext>
            </p:extLst>
          </p:nvPr>
        </p:nvGraphicFramePr>
        <p:xfrm>
          <a:off x="276352" y="995543"/>
          <a:ext cx="11572755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585">
                  <a:extLst>
                    <a:ext uri="{9D8B030D-6E8A-4147-A177-3AD203B41FA5}">
                      <a16:colId xmlns:a16="http://schemas.microsoft.com/office/drawing/2014/main" val="1650932672"/>
                    </a:ext>
                  </a:extLst>
                </a:gridCol>
                <a:gridCol w="3857585">
                  <a:extLst>
                    <a:ext uri="{9D8B030D-6E8A-4147-A177-3AD203B41FA5}">
                      <a16:colId xmlns:a16="http://schemas.microsoft.com/office/drawing/2014/main" val="2562693129"/>
                    </a:ext>
                  </a:extLst>
                </a:gridCol>
                <a:gridCol w="3857585">
                  <a:extLst>
                    <a:ext uri="{9D8B030D-6E8A-4147-A177-3AD203B41FA5}">
                      <a16:colId xmlns:a16="http://schemas.microsoft.com/office/drawing/2014/main" val="3273072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Дорабатываем</a:t>
                      </a:r>
                      <a:r>
                        <a:rPr lang="ru-RU" baseline="0" dirty="0" smtClean="0"/>
                        <a:t> тематическое планирование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Вносим</a:t>
                      </a:r>
                      <a:r>
                        <a:rPr lang="ru-RU" baseline="0" dirty="0" smtClean="0"/>
                        <a:t> в ОП проверяемые требования к результатам и проверяемые элементы содержания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Оставляем без изменений</a:t>
                      </a:r>
                    </a:p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ru-RU" baseline="0" dirty="0" smtClean="0"/>
                        <a:t>сокращение часов </a:t>
                      </a:r>
                    </a:p>
                    <a:p>
                      <a:pPr algn="ctr"/>
                      <a:r>
                        <a:rPr lang="ru-RU" baseline="0" dirty="0" smtClean="0"/>
                        <a:t>в первом классе)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06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Русский язык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Русский язык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ОРКСЭ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14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Литературное чтение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Литературное чтение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Изобразительное искусство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0311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Окружающий мир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Окружающий мир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20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Труд (технология)*</a:t>
                      </a:r>
                      <a:endParaRPr lang="ru-RU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19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Физическая культура**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Иностранный язык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31443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7424" y="4459333"/>
            <a:ext cx="11757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*Труд (технология) </a:t>
            </a:r>
            <a:r>
              <a:rPr lang="ru-RU" b="1" dirty="0" smtClean="0">
                <a:solidFill>
                  <a:schemeClr val="dk1"/>
                </a:solidFill>
              </a:rPr>
              <a:t>название указываем </a:t>
            </a:r>
            <a:r>
              <a:rPr lang="ru-RU" b="1" dirty="0" smtClean="0"/>
              <a:t>в соответствии с ФГОС НОО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7424" y="4864088"/>
            <a:ext cx="8818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**Физическая культура: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в 1 классе 3 ч физической культуры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исключены модули «Гольф» и </a:t>
            </a:r>
            <a:r>
              <a:rPr lang="ru-RU" b="1" dirty="0"/>
              <a:t>«Чир спорт</a:t>
            </a:r>
            <a:r>
              <a:rPr lang="ru-RU" b="1" dirty="0" smtClean="0"/>
              <a:t>»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много изменений в терминологии (</a:t>
            </a:r>
            <a:r>
              <a:rPr lang="ru-RU" b="1" dirty="0" err="1" smtClean="0"/>
              <a:t>КонсультантПлюс</a:t>
            </a:r>
            <a:r>
              <a:rPr lang="ru-RU" b="1" dirty="0" smtClean="0"/>
              <a:t>)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3-ий час физической культуры из части, формируемой участниками образовательных отношений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612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Рабочие программы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1104" y="976049"/>
            <a:ext cx="11241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Алгоритм внесения изменений в рабочие программы</a:t>
            </a:r>
          </a:p>
          <a:p>
            <a:pPr algn="ctr" fontAlgn="t"/>
            <a:r>
              <a:rPr lang="ru-RU" sz="2000" b="1" dirty="0"/>
              <a:t>Русский </a:t>
            </a:r>
            <a:r>
              <a:rPr lang="ru-RU" sz="2000" b="1" dirty="0" smtClean="0"/>
              <a:t>язык, Литературное чтение, Окружающий мир, Труд </a:t>
            </a:r>
            <a:r>
              <a:rPr lang="ru-RU" sz="2000" b="1" dirty="0"/>
              <a:t>(технология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1104" y="1800179"/>
            <a:ext cx="1139800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</a:t>
            </a:r>
            <a:r>
              <a:rPr lang="ru-RU" sz="2000" dirty="0"/>
              <a:t>термины («толерантное отношение» на «уважительное отношение», «гендерные особенности» на «пол», «домашнее насилие и </a:t>
            </a:r>
            <a:r>
              <a:rPr lang="ru-RU" sz="2000" dirty="0" err="1"/>
              <a:t>буллинг</a:t>
            </a:r>
            <a:r>
              <a:rPr lang="ru-RU" sz="2000" dirty="0"/>
              <a:t>» на «психологическое насилие, систематическое унижение чести и достоинства, издевательства, преследование</a:t>
            </a:r>
            <a:r>
              <a:rPr lang="ru-RU" sz="2000" dirty="0" smtClean="0"/>
              <a:t>»)</a:t>
            </a:r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тематическое планирование, выбрав </a:t>
            </a:r>
            <a:r>
              <a:rPr lang="ru-RU" sz="2400" b="1" dirty="0" smtClean="0"/>
              <a:t>один из двух вариантов </a:t>
            </a:r>
            <a:r>
              <a:rPr lang="ru-RU" sz="2000" dirty="0" smtClean="0"/>
              <a:t>(приказ № 704). Второй вариант можно корректировать </a:t>
            </a:r>
            <a:r>
              <a:rPr lang="ru-RU" sz="2000" dirty="0">
                <a:hlinkClick r:id="rId6"/>
              </a:rPr>
              <a:t>https://disk.yandex.ru/d/gBEmId-ihki0_w</a:t>
            </a:r>
            <a:r>
              <a:rPr lang="ru-RU" sz="2000" dirty="0"/>
              <a:t> </a:t>
            </a:r>
            <a:endParaRPr lang="ru-RU" sz="2000" dirty="0" smtClean="0"/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Доработать и/или перенести из действующего тематического планирования: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dirty="0"/>
              <a:t>электронные (цифровые) образовательные ресурсы </a:t>
            </a:r>
            <a:r>
              <a:rPr lang="ru-RU" i="1" dirty="0" smtClean="0"/>
              <a:t>(ФГИС «Моя школа»)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i="1" dirty="0" smtClean="0"/>
              <a:t>практические </a:t>
            </a:r>
            <a:r>
              <a:rPr lang="ru-RU" i="1" dirty="0"/>
              <a:t>работы (для окружающего мира)</a:t>
            </a:r>
            <a:endParaRPr lang="ru-RU" i="1" dirty="0" smtClean="0"/>
          </a:p>
          <a:p>
            <a:pPr marL="536575" lvl="0" indent="268288" algn="just">
              <a:buFont typeface="Arial" panose="020B0604020202020204" pitchFamily="34" charset="0"/>
              <a:buChar char="•"/>
            </a:pPr>
            <a:r>
              <a:rPr lang="ru-RU" i="1" dirty="0" smtClean="0"/>
              <a:t>текущий </a:t>
            </a:r>
            <a:r>
              <a:rPr lang="ru-RU" i="1" dirty="0"/>
              <a:t>контроль успеваемости / тематическая оценка (в соответствии с требованиями, определенными в системе оценки</a:t>
            </a:r>
            <a:r>
              <a:rPr lang="ru-RU" i="1" dirty="0" smtClean="0"/>
              <a:t>) – 10% контрольных работ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07136" y="5535168"/>
            <a:ext cx="6747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Тематическое = поурочное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999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429" y="1773384"/>
            <a:ext cx="113491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Вносим в ОП проверяемые </a:t>
            </a:r>
            <a:r>
              <a:rPr lang="ru-RU" sz="2000" b="1" dirty="0"/>
              <a:t>требования к результатам и проверяемые элементы </a:t>
            </a:r>
            <a:r>
              <a:rPr lang="ru-RU" sz="2000" b="1" dirty="0" smtClean="0"/>
              <a:t>содержания</a:t>
            </a:r>
          </a:p>
          <a:p>
            <a:pPr indent="450850" algn="just"/>
            <a:r>
              <a:rPr lang="ru-RU" sz="2000" b="1" dirty="0" smtClean="0"/>
              <a:t>1-ый этап</a:t>
            </a:r>
            <a:r>
              <a:rPr lang="ru-RU" sz="2000" b="1" dirty="0"/>
              <a:t>.</a:t>
            </a:r>
            <a:r>
              <a:rPr lang="ru-RU" sz="2000" dirty="0"/>
              <a:t> Дополнить </a:t>
            </a:r>
            <a:r>
              <a:rPr lang="ru-RU" sz="2000" dirty="0" smtClean="0"/>
              <a:t>содержание раздела «Система оценки» кодификаторами: включить в конце раздела «Система оценки…» следующий текст:</a:t>
            </a:r>
          </a:p>
          <a:p>
            <a:pPr indent="450850" algn="just" fontAlgn="t"/>
            <a:endParaRPr lang="ru-RU" sz="2000" dirty="0" smtClean="0"/>
          </a:p>
          <a:p>
            <a:pPr indent="450850" algn="just" fontAlgn="t"/>
            <a:r>
              <a:rPr lang="ru-RU" sz="2000" dirty="0" smtClean="0"/>
              <a:t>«Подбор/разработка </a:t>
            </a:r>
            <a:r>
              <a:rPr lang="ru-RU" sz="2000" dirty="0"/>
              <a:t>оценочных </a:t>
            </a:r>
            <a:r>
              <a:rPr lang="ru-RU" sz="2000" dirty="0" smtClean="0"/>
              <a:t>материалов для </a:t>
            </a:r>
            <a:r>
              <a:rPr lang="ru-RU" sz="2000" dirty="0"/>
              <a:t>проведения тематической </a:t>
            </a:r>
            <a:r>
              <a:rPr lang="ru-RU" sz="2000" dirty="0" smtClean="0"/>
              <a:t>оценки осуществляется в соответствии с утвержденными перечнями проверяемых требований </a:t>
            </a:r>
            <a:r>
              <a:rPr lang="ru-RU" sz="2000" dirty="0"/>
              <a:t>к результатам </a:t>
            </a:r>
            <a:r>
              <a:rPr lang="ru-RU" sz="2000" dirty="0" smtClean="0"/>
              <a:t>освоения ООП и проверяемых элементов содержания по учебным предметам </a:t>
            </a:r>
            <a:r>
              <a:rPr lang="ru-RU" sz="2000" b="1" dirty="0"/>
              <a:t>русский язык, литературное чтение, окружающий мир, математика, иностранный </a:t>
            </a:r>
            <a:r>
              <a:rPr lang="ru-RU" sz="2000" b="1" dirty="0" smtClean="0"/>
              <a:t>язык </a:t>
            </a:r>
            <a:r>
              <a:rPr lang="ru-RU" sz="2000" dirty="0" smtClean="0"/>
              <a:t>и перечнем </a:t>
            </a:r>
            <a:r>
              <a:rPr lang="ru-RU" sz="2000" dirty="0"/>
              <a:t>(</a:t>
            </a:r>
            <a:r>
              <a:rPr lang="ru-RU" sz="2000" dirty="0" smtClean="0"/>
              <a:t>кодификатором) проверяемых требований </a:t>
            </a:r>
            <a:r>
              <a:rPr lang="ru-RU" sz="2000" dirty="0"/>
              <a:t>к </a:t>
            </a:r>
            <a:r>
              <a:rPr lang="ru-RU" sz="2000" dirty="0" err="1"/>
              <a:t>метапредметным</a:t>
            </a:r>
            <a:r>
              <a:rPr lang="ru-RU" sz="2000" dirty="0"/>
              <a:t> результатам освоения </a:t>
            </a:r>
            <a:r>
              <a:rPr lang="ru-RU" sz="2000" dirty="0" smtClean="0"/>
              <a:t>основной образовательной </a:t>
            </a:r>
            <a:r>
              <a:rPr lang="ru-RU" sz="2000" dirty="0"/>
              <a:t>программы начального общего </a:t>
            </a:r>
            <a:r>
              <a:rPr lang="ru-RU" sz="2000" dirty="0" smtClean="0"/>
              <a:t>образования, размещенными в приложении к ООП НОО» (</a:t>
            </a:r>
            <a:r>
              <a:rPr lang="ru-RU" sz="2000" dirty="0" smtClean="0">
                <a:solidFill>
                  <a:srgbClr val="0033CC"/>
                </a:solidFill>
              </a:rPr>
              <a:t>Далее указывается ссылка или наименование раздела, в котором будут размещены кодификаторы</a:t>
            </a:r>
            <a:r>
              <a:rPr lang="ru-RU" sz="2000" dirty="0" smtClean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400" b="1" dirty="0">
                <a:solidFill>
                  <a:srgbClr val="FF6600"/>
                </a:solidFill>
              </a:rPr>
              <a:t>требования к результатам и проверяемые элементы содержания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0352" y="1330912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До 1 сентября 2025 года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34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0144" y="2135877"/>
            <a:ext cx="11338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2-ой </a:t>
            </a:r>
            <a:r>
              <a:rPr lang="ru-RU" sz="2000" b="1" dirty="0"/>
              <a:t>этап. </a:t>
            </a:r>
            <a:r>
              <a:rPr lang="ru-RU" sz="2000" dirty="0"/>
              <a:t>Включить кодификаторы в спецификации к оценочным материалам текущего контроля успеваемости: тематической оценки, которая является частью модели системы оценки, определенной в ФОП ( в рамках 10% объема учебного времени)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400" b="1" dirty="0">
                <a:solidFill>
                  <a:srgbClr val="FF6600"/>
                </a:solidFill>
              </a:rPr>
              <a:t>требования к результатам и проверяемые элементы содержания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725744034"/>
              </p:ext>
            </p:extLst>
          </p:nvPr>
        </p:nvGraphicFramePr>
        <p:xfrm>
          <a:off x="390144" y="0"/>
          <a:ext cx="11243571" cy="651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6281" y="1549791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В течение 2025/2026 и 2026/2027 учебных годов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7563" y="186447"/>
            <a:ext cx="8436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образование. План внеурочной деятельности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6942" y="975373"/>
            <a:ext cx="1149553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dirty="0"/>
              <a:t>173.2. Основными задачами организации внеурочной деятельности являются:</a:t>
            </a:r>
          </a:p>
          <a:p>
            <a:pPr indent="457200" algn="just"/>
            <a:r>
              <a:rPr lang="ru-RU" sz="2000" dirty="0"/>
              <a:t>- поддержка учебной деятельности обучающихся в достижении планируемых результатов освоения программы начального общего образования; </a:t>
            </a:r>
            <a:r>
              <a:rPr lang="ru-RU" sz="2000" b="1" dirty="0">
                <a:solidFill>
                  <a:srgbClr val="FF0000"/>
                </a:solidFill>
              </a:rPr>
              <a:t>абзац утратил силу с 1 сентября 2025 года.</a:t>
            </a:r>
          </a:p>
          <a:p>
            <a:pPr indent="457200" algn="just"/>
            <a:r>
              <a:rPr lang="ru-RU" sz="2000" b="1" i="1" dirty="0"/>
              <a:t> </a:t>
            </a:r>
            <a:endParaRPr lang="ru-RU" sz="2000" dirty="0"/>
          </a:p>
          <a:p>
            <a:pPr indent="457200" algn="just"/>
            <a:r>
              <a:rPr lang="ru-RU" sz="2000" dirty="0"/>
              <a:t>173.3. Внеурочная деятельность организуется по направлениям развития личности обучающегося с учетом намеченных задач внеурочной деятельности. Все ее формы представляются в </a:t>
            </a:r>
            <a:r>
              <a:rPr lang="ru-RU" sz="2000" dirty="0" err="1"/>
              <a:t>деятельностных</a:t>
            </a:r>
            <a:r>
              <a:rPr lang="ru-RU" sz="2000" dirty="0"/>
              <a:t> формулировках, что подчеркивает их практико-ориентированные характеристики. При выборе направлений и отборе содержания обучения образовательная организация учитывает:</a:t>
            </a:r>
          </a:p>
          <a:p>
            <a:pPr indent="457200" algn="just"/>
            <a:r>
              <a:rPr lang="ru-RU" sz="2000" dirty="0" smtClean="0"/>
              <a:t>- результаты </a:t>
            </a:r>
            <a:r>
              <a:rPr lang="ru-RU" sz="2000" dirty="0"/>
              <a:t>диагностики успеваемости и уровня развития обучающихся, проблемы и трудности их учебной деятельности; </a:t>
            </a:r>
            <a:r>
              <a:rPr lang="ru-RU" sz="2000" b="1" dirty="0">
                <a:solidFill>
                  <a:srgbClr val="FF0000"/>
                </a:solidFill>
              </a:rPr>
              <a:t>абзац утратил силу с 1 сентября 2025 года.</a:t>
            </a:r>
          </a:p>
          <a:p>
            <a:pPr indent="457200" algn="just"/>
            <a:r>
              <a:rPr lang="ru-RU" sz="2000" dirty="0"/>
              <a:t> </a:t>
            </a:r>
          </a:p>
          <a:p>
            <a:pPr indent="457200" algn="just"/>
            <a:r>
              <a:rPr lang="ru-RU" sz="2000" dirty="0"/>
              <a:t>учебный </a:t>
            </a:r>
            <a:r>
              <a:rPr lang="ru-RU" sz="2000" dirty="0" smtClean="0"/>
              <a:t>курс – </a:t>
            </a:r>
            <a:r>
              <a:rPr lang="ru-RU" sz="2000" dirty="0" smtClean="0">
                <a:solidFill>
                  <a:srgbClr val="FF0000"/>
                </a:solidFill>
              </a:rPr>
              <a:t>термин не используются</a:t>
            </a:r>
            <a:endParaRPr lang="ru-RU" sz="2000" dirty="0">
              <a:solidFill>
                <a:srgbClr val="FF0000"/>
              </a:solidFill>
            </a:endParaRPr>
          </a:p>
          <a:p>
            <a:pPr indent="457200" algn="just"/>
            <a:endParaRPr lang="ru-RU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6942" y="4762122"/>
            <a:ext cx="104924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33CC"/>
                </a:solidFill>
              </a:rPr>
              <a:t>Проект «Шахматный всеобуч»</a:t>
            </a:r>
          </a:p>
          <a:p>
            <a:pPr algn="just"/>
            <a:r>
              <a:rPr lang="ru-RU" sz="2200" dirty="0" smtClean="0">
                <a:solidFill>
                  <a:srgbClr val="0033CC"/>
                </a:solidFill>
              </a:rPr>
              <a:t>Обеспечить 100% охват первоклассников (классов, обучающихся) мероприятиями проекта (внеурочная деятельность, дополнительное образование, воспитательные мероприятия и др.)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7731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9834" y="898023"/>
            <a:ext cx="1135075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1600" dirty="0"/>
              <a:t>17.5. ФОП НОО учитывает возрастные и психологические особенности обучающихся. Наиболее адаптивным сроком освоения ООП НОО является четыре года. Общий объем аудиторной работы обучающихся за четыре учебных года не может составлять менее 2954 академических часов и более 3345 академических часов в соответствии с требованиями к организации образовательного процесса к учебной нагрузке при 5-дневной (или 6-дневной) учебной неделе, предусмотренными Гигиеническими </a:t>
            </a:r>
            <a:r>
              <a:rPr lang="ru-RU" sz="1600" dirty="0">
                <a:hlinkClick r:id="rId6"/>
              </a:rPr>
              <a:t>нормативами</a:t>
            </a:r>
            <a:r>
              <a:rPr lang="ru-RU" sz="1600" dirty="0"/>
              <a:t> и Санитарно-эпидемиологическими </a:t>
            </a:r>
            <a:r>
              <a:rPr lang="ru-RU" sz="1600" dirty="0">
                <a:hlinkClick r:id="rId7"/>
              </a:rPr>
              <a:t>требованиями</a:t>
            </a:r>
            <a:r>
              <a:rPr lang="ru-RU" sz="1600" dirty="0" smtClean="0"/>
              <a:t>.</a:t>
            </a:r>
          </a:p>
          <a:p>
            <a:pPr indent="457200" algn="just"/>
            <a:endParaRPr lang="ru-RU" sz="1600" dirty="0"/>
          </a:p>
          <a:p>
            <a:pPr indent="457200" algn="just"/>
            <a:r>
              <a:rPr lang="ru-RU" sz="2000" b="1" dirty="0"/>
              <a:t>При реализации трехгодичного срока обучения на уровне начального общего образования </a:t>
            </a:r>
            <a:r>
              <a:rPr lang="ru-RU" sz="2000" b="1" dirty="0">
                <a:solidFill>
                  <a:srgbClr val="0033CC"/>
                </a:solidFill>
              </a:rPr>
              <a:t>необходимо равномерно распределять образовательную нагрузку на три года обучения</a:t>
            </a:r>
            <a:r>
              <a:rPr lang="ru-RU" sz="2000" b="1" dirty="0"/>
              <a:t>, корректировать общий объем аудиторной нагрузки обучающихся по индивидуальным учебным планам в соответствии с Гигиеническими нормативами и Санитарно-эпидемиологическими требованиями. </a:t>
            </a:r>
          </a:p>
          <a:p>
            <a:pPr indent="457200" algn="just"/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607563" y="67026"/>
            <a:ext cx="8436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образование. </a:t>
            </a:r>
          </a:p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Трехгодичный срок обучения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493" y="4553893"/>
            <a:ext cx="110090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 smtClean="0"/>
              <a:t>Консультации у представителей муниципального инновационного сообщества «Эффективная начальная школа»: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диагностика – готовность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нормативная база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тематическое планирование в рабочих программах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84118" y="4094327"/>
            <a:ext cx="1104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1-3 класс 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588640" y="4278993"/>
            <a:ext cx="47438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47706" y="4068122"/>
            <a:ext cx="1960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1-2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26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26275" y="-5245"/>
            <a:ext cx="707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образование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73091" y="316468"/>
            <a:ext cx="10777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CC"/>
                </a:solidFill>
              </a:rPr>
              <a:t>Лист планирования / самооценки работ </a:t>
            </a:r>
          </a:p>
          <a:p>
            <a:pPr algn="ctr"/>
            <a:r>
              <a:rPr lang="ru-RU" sz="2000" b="1" dirty="0" smtClean="0">
                <a:solidFill>
                  <a:srgbClr val="0033CC"/>
                </a:solidFill>
              </a:rPr>
              <a:t>по внесению изменений в образовательные программы</a:t>
            </a:r>
            <a:endParaRPr lang="ru-RU" sz="2000" b="1" dirty="0">
              <a:solidFill>
                <a:srgbClr val="0033CC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345371"/>
              </p:ext>
            </p:extLst>
          </p:nvPr>
        </p:nvGraphicFramePr>
        <p:xfrm>
          <a:off x="412496" y="1057669"/>
          <a:ext cx="11367008" cy="5479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744">
                  <a:extLst>
                    <a:ext uri="{9D8B030D-6E8A-4147-A177-3AD203B41FA5}">
                      <a16:colId xmlns:a16="http://schemas.microsoft.com/office/drawing/2014/main" val="234182474"/>
                    </a:ext>
                  </a:extLst>
                </a:gridCol>
                <a:gridCol w="4455411">
                  <a:extLst>
                    <a:ext uri="{9D8B030D-6E8A-4147-A177-3AD203B41FA5}">
                      <a16:colId xmlns:a16="http://schemas.microsoft.com/office/drawing/2014/main" val="1551443480"/>
                    </a:ext>
                  </a:extLst>
                </a:gridCol>
                <a:gridCol w="4979165">
                  <a:extLst>
                    <a:ext uri="{9D8B030D-6E8A-4147-A177-3AD203B41FA5}">
                      <a16:colId xmlns:a16="http://schemas.microsoft.com/office/drawing/2014/main" val="830249553"/>
                    </a:ext>
                  </a:extLst>
                </a:gridCol>
                <a:gridCol w="1440688">
                  <a:extLst>
                    <a:ext uri="{9D8B030D-6E8A-4147-A177-3AD203B41FA5}">
                      <a16:colId xmlns:a16="http://schemas.microsoft.com/office/drawing/2014/main" val="3621215432"/>
                    </a:ext>
                  </a:extLst>
                </a:gridCol>
              </a:tblGrid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 работы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Комментарий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800205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Дополнить перечень принципов в разделе «Пояснительная записка»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Письмо ГБУ ДПО «ЧИРО» от 29.04.2025 № 1468</a:t>
                      </a:r>
                    </a:p>
                    <a:p>
                      <a:r>
                        <a:rPr lang="ru-RU" sz="1600" dirty="0" smtClean="0">
                          <a:hlinkClick r:id="rId6"/>
                        </a:rPr>
                        <a:t>https://disk.yandex.ru/d/gBEmId-ihki0_w</a:t>
                      </a:r>
                      <a:r>
                        <a:rPr lang="ru-RU" sz="1600" dirty="0" smtClean="0"/>
                        <a:t> </a:t>
                      </a:r>
                    </a:p>
                    <a:p>
                      <a:endParaRPr lang="ru-RU" sz="1600" i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i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i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i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Слайд  16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 01.09.2025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774508"/>
                  </a:ext>
                </a:extLst>
              </a:tr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Заменить термины в тексте всей</a:t>
                      </a:r>
                      <a:r>
                        <a:rPr lang="ru-RU" sz="1600" baseline="0" dirty="0" smtClean="0"/>
                        <a:t> Программы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068915"/>
                  </a:ext>
                </a:extLst>
              </a:tr>
              <a:tr h="7799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Указать длительность контрольных и практических работ в разделе «Система оценки…».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Сделать приложение</a:t>
                      </a:r>
                      <a:r>
                        <a:rPr lang="ru-RU" sz="1600" baseline="0" dirty="0" smtClean="0"/>
                        <a:t> к разделу, включив в него «кодификаторы»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516068"/>
                  </a:ext>
                </a:extLst>
              </a:tr>
              <a:tr h="1048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baseline="0" dirty="0" smtClean="0"/>
                        <a:t>Внести изменения в рабочие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Приказ Министерства просвещения Российской Федерации от 09.10.2024 № 704 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Слайд 15</a:t>
                      </a:r>
                    </a:p>
                    <a:p>
                      <a:r>
                        <a:rPr lang="ru-RU" sz="1600" dirty="0" smtClean="0"/>
                        <a:t>Методические</a:t>
                      </a:r>
                      <a:r>
                        <a:rPr lang="ru-RU" sz="1600" baseline="0" dirty="0" smtClean="0"/>
                        <a:t> письма ГБУ ДПО «ЧИРО»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№ 1468 от 29.04.2025 + от 23.06.2025 № 5779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184189"/>
                  </a:ext>
                </a:extLst>
              </a:tr>
              <a:tr h="3532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Внести</a:t>
                      </a:r>
                      <a:r>
                        <a:rPr lang="ru-RU" sz="1600" baseline="0" dirty="0" smtClean="0"/>
                        <a:t> изменения в учебный план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Слайд 12-13</a:t>
                      </a:r>
                      <a:endParaRPr lang="ru-RU" sz="1600" i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558453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Проверить пояснительную записку к плану внеурочной</a:t>
                      </a:r>
                      <a:r>
                        <a:rPr lang="ru-RU" sz="1600" baseline="0" dirty="0" smtClean="0"/>
                        <a:t> деятельности и наличие курса «Россия – мои горизонты»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Приказ Министерства просвещения РФ от 09.10.2024 № 704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634270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600" dirty="0" smtClean="0"/>
                        <a:t>Внести изменения в рабочую программу</a:t>
                      </a:r>
                      <a:r>
                        <a:rPr lang="ru-RU" sz="1600" baseline="0" dirty="0" smtClean="0"/>
                        <a:t> воспитания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Письмо ГБУ ДПО «ЧИРО» от 29.04.2025 № 1468</a:t>
                      </a:r>
                    </a:p>
                    <a:p>
                      <a:r>
                        <a:rPr lang="ru-RU" sz="1600" dirty="0" smtClean="0">
                          <a:hlinkClick r:id="rId6"/>
                        </a:rPr>
                        <a:t>https://disk.yandex.ru/d/gBEmId-ihki0_w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779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22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993411"/>
              </p:ext>
            </p:extLst>
          </p:nvPr>
        </p:nvGraphicFramePr>
        <p:xfrm>
          <a:off x="597481" y="1834882"/>
          <a:ext cx="7607055" cy="22860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90771">
                  <a:extLst>
                    <a:ext uri="{9D8B030D-6E8A-4147-A177-3AD203B41FA5}">
                      <a16:colId xmlns:a16="http://schemas.microsoft.com/office/drawing/2014/main" val="2181751496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771567384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2035843562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3736764535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1564807747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880893721"/>
                    </a:ext>
                  </a:extLst>
                </a:gridCol>
                <a:gridCol w="952714">
                  <a:extLst>
                    <a:ext uri="{9D8B030D-6E8A-4147-A177-3AD203B41FA5}">
                      <a16:colId xmlns:a16="http://schemas.microsoft.com/office/drawing/2014/main" val="4269357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6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7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 класс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 класс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Всего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566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История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2,5</a:t>
                      </a:r>
                      <a:endParaRPr lang="ru-RU" b="1" dirty="0"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/>
                        </a:rPr>
                        <a:t>10,5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659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Обществознание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6626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Основы духовно-нравственной культуры народов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000668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64830"/>
              </p:ext>
            </p:extLst>
          </p:nvPr>
        </p:nvGraphicFramePr>
        <p:xfrm>
          <a:off x="539110" y="4729666"/>
          <a:ext cx="7607055" cy="109728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04625">
                  <a:extLst>
                    <a:ext uri="{9D8B030D-6E8A-4147-A177-3AD203B41FA5}">
                      <a16:colId xmlns:a16="http://schemas.microsoft.com/office/drawing/2014/main" val="3811247234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1549294543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2933567587"/>
                    </a:ext>
                  </a:extLst>
                </a:gridCol>
                <a:gridCol w="926592">
                  <a:extLst>
                    <a:ext uri="{9D8B030D-6E8A-4147-A177-3AD203B41FA5}">
                      <a16:colId xmlns:a16="http://schemas.microsoft.com/office/drawing/2014/main" val="1564504169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3083229567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3057560169"/>
                    </a:ext>
                  </a:extLst>
                </a:gridCol>
                <a:gridCol w="910974">
                  <a:extLst>
                    <a:ext uri="{9D8B030D-6E8A-4147-A177-3AD203B41FA5}">
                      <a16:colId xmlns:a16="http://schemas.microsoft.com/office/drawing/2014/main" val="1653072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 класс</a:t>
                      </a:r>
                      <a:endParaRPr lang="ru-RU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6 класс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7 класс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Всего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485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История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/>
                        </a:rPr>
                        <a:t>2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/>
                        </a:rPr>
                        <a:t>14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931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Обществознание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50057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9110" y="1346783"/>
            <a:ext cx="9433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Учебный план + действующие рабочие программы  </a:t>
            </a:r>
            <a:r>
              <a:rPr lang="ru-RU" sz="2000" b="1" dirty="0"/>
              <a:t>для 8-9 </a:t>
            </a:r>
            <a:r>
              <a:rPr lang="ru-RU" sz="2000" b="1" dirty="0" smtClean="0"/>
              <a:t>классов  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39110" y="4299015"/>
            <a:ext cx="9433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Учебный план + новые рабочие программы  </a:t>
            </a:r>
            <a:r>
              <a:rPr lang="ru-RU" sz="2000" b="1" dirty="0"/>
              <a:t>для </a:t>
            </a:r>
            <a:r>
              <a:rPr lang="ru-RU" sz="2000" b="1" dirty="0" smtClean="0"/>
              <a:t>5-7 </a:t>
            </a:r>
            <a:r>
              <a:rPr lang="ru-RU" sz="2000" b="1" dirty="0"/>
              <a:t>классов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803" y="5906703"/>
            <a:ext cx="704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ОДНКНР в 6 классе, обществознание в 6, 7 классе – из части, формируемой участниками образовательных отношений (решение ООО)</a:t>
            </a:r>
            <a:endParaRPr lang="ru-RU" sz="16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8386579" y="1389360"/>
            <a:ext cx="3462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Обратите внимание!</a:t>
            </a:r>
          </a:p>
          <a:p>
            <a:r>
              <a:rPr lang="ru-RU" b="1" dirty="0" smtClean="0"/>
              <a:t>Модуль «Введение в новейшую историю России» в 9 классе остается</a:t>
            </a:r>
          </a:p>
          <a:p>
            <a:r>
              <a:rPr lang="ru-RU" b="1" dirty="0" smtClean="0"/>
              <a:t>Необходима </a:t>
            </a:r>
            <a:r>
              <a:rPr lang="ru-RU" b="1" dirty="0" smtClean="0"/>
              <a:t>корректировка содержания в 8 классе, комментарии в </a:t>
            </a:r>
            <a:r>
              <a:rPr lang="ru-RU" b="1" dirty="0" err="1" smtClean="0"/>
              <a:t>метод.письме</a:t>
            </a:r>
            <a:r>
              <a:rPr lang="ru-RU" b="1" dirty="0" smtClean="0"/>
              <a:t> </a:t>
            </a:r>
            <a:endParaRPr lang="ru-RU" b="1" dirty="0" smtClean="0">
              <a:hlinkClick r:id="rId6"/>
            </a:endParaRPr>
          </a:p>
          <a:p>
            <a:r>
              <a:rPr lang="en-US" b="1" dirty="0" smtClean="0">
                <a:hlinkClick r:id="rId6"/>
              </a:rPr>
              <a:t>https</a:t>
            </a:r>
            <a:r>
              <a:rPr lang="en-US" b="1" dirty="0">
                <a:hlinkClick r:id="rId6"/>
              </a:rPr>
              <a:t>://edsoo.ru/mr-istoriya/</a:t>
            </a:r>
            <a:endParaRPr lang="ru-RU" b="1" dirty="0"/>
          </a:p>
          <a:p>
            <a:endParaRPr lang="ru-RU" b="1" i="1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3504" y="268224"/>
            <a:ext cx="71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 kern="0"/>
            </a:defPPr>
            <a:lvl1pPr algn="ctr">
              <a:defRPr sz="2400" b="1" spc="-10">
                <a:solidFill>
                  <a:srgbClr val="FF6600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ru-RU" dirty="0"/>
              <a:t>Основное общее образование. Учебный план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5937" y="902077"/>
            <a:ext cx="10746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В 2025/2026 учебном году образовательная программа ООО включает </a:t>
            </a:r>
            <a:r>
              <a:rPr lang="ru-RU" sz="2400" b="1" dirty="0" smtClean="0">
                <a:solidFill>
                  <a:srgbClr val="0033CC"/>
                </a:solidFill>
              </a:rPr>
              <a:t>2 учебных плана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6629" y="4261420"/>
            <a:ext cx="346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Методические письма</a:t>
            </a:r>
            <a:endParaRPr lang="ru-RU" b="1" dirty="0" smtClean="0">
              <a:hlinkClick r:id="rId6"/>
            </a:endParaRPr>
          </a:p>
          <a:p>
            <a:r>
              <a:rPr lang="en-US" b="1" dirty="0" smtClean="0">
                <a:hlinkClick r:id="rId6"/>
              </a:rPr>
              <a:t>https://edsoo.ru/mr-istoriya/</a:t>
            </a:r>
            <a:r>
              <a:rPr lang="ru-RU" b="1" dirty="0" smtClean="0"/>
              <a:t> </a:t>
            </a:r>
          </a:p>
          <a:p>
            <a:endParaRPr lang="ru-RU" b="1" dirty="0" smtClean="0"/>
          </a:p>
          <a:p>
            <a:r>
              <a:rPr lang="en-US" b="1" dirty="0" smtClean="0">
                <a:hlinkClick r:id="rId7"/>
              </a:rPr>
              <a:t>https</a:t>
            </a:r>
            <a:r>
              <a:rPr lang="en-US" b="1" dirty="0">
                <a:hlinkClick r:id="rId7"/>
              </a:rPr>
              <a:t>://</a:t>
            </a:r>
            <a:r>
              <a:rPr lang="en-US" b="1" dirty="0" smtClean="0">
                <a:hlinkClick r:id="rId7"/>
              </a:rPr>
              <a:t>chiro74.ru/p/metodicheskaja-pomosch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9573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478918" y="1439436"/>
          <a:ext cx="7689721" cy="100584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56901">
                  <a:extLst>
                    <a:ext uri="{9D8B030D-6E8A-4147-A177-3AD203B41FA5}">
                      <a16:colId xmlns:a16="http://schemas.microsoft.com/office/drawing/2014/main" val="1484737183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471840810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194258262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2373723224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3995004103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4092353600"/>
                    </a:ext>
                  </a:extLst>
                </a:gridCol>
                <a:gridCol w="1005470">
                  <a:extLst>
                    <a:ext uri="{9D8B030D-6E8A-4147-A177-3AD203B41FA5}">
                      <a16:colId xmlns:a16="http://schemas.microsoft.com/office/drawing/2014/main" val="1701500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6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7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 класс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Всего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647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effectLst/>
                        </a:rPr>
                        <a:t>Физическая культура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54406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3504" y="268224"/>
            <a:ext cx="71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 kern="0"/>
            </a:defPPr>
            <a:lvl1pPr algn="ctr">
              <a:defRPr sz="2400" b="1" spc="-10">
                <a:solidFill>
                  <a:srgbClr val="FF6600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ru-RU" dirty="0"/>
              <a:t>Основное общее образование. Учебный план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2768" y="2532080"/>
            <a:ext cx="1098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Физическая культура: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исключены модули «Гольф» и </a:t>
            </a:r>
            <a:r>
              <a:rPr lang="ru-RU" b="1" dirty="0"/>
              <a:t>«Чир спорт</a:t>
            </a:r>
            <a:r>
              <a:rPr lang="ru-RU" b="1" dirty="0" smtClean="0"/>
              <a:t>»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корректировка модулей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много изменений в терминологии (</a:t>
            </a:r>
            <a:r>
              <a:rPr lang="ru-RU" b="1" dirty="0" err="1" smtClean="0"/>
              <a:t>КонсультантПлюс</a:t>
            </a:r>
            <a:r>
              <a:rPr lang="ru-RU" b="1" dirty="0" smtClean="0"/>
              <a:t>)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3-ий час физической культуры из части, формируемой участниками образовательных отношений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1535" y="4247467"/>
            <a:ext cx="114975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/>
              <a:t>167.8. Продолжительность учебного года основного общего образования составляет 34 недели. Количество учебных занятий за 5 лет не может составлять </a:t>
            </a:r>
            <a:r>
              <a:rPr lang="ru-RU" b="1" dirty="0"/>
              <a:t>менее 5338 академических часов и более 5848 академических часов. </a:t>
            </a:r>
            <a:r>
              <a:rPr lang="ru-RU" dirty="0"/>
              <a:t>Максимальное число часов в неделю в 5, 6 и 7 классах при 5-дневной учебной неделе и 34 учебных неделях составляет 29, 30 и 32 часа соответственно. Максимальное число часов в неделю в 8 и 9 классах составляет 33 часа. При 6-дневной учебной неделе в 5, 6, 7 классах - 32, 33, 35 часов соответственно, в 8 и 9 классах - 36 часов</a:t>
            </a:r>
            <a:r>
              <a:rPr lang="ru-RU" dirty="0" smtClean="0"/>
              <a:t>.</a:t>
            </a:r>
          </a:p>
          <a:p>
            <a:pPr indent="457200" algn="just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  <a:p>
            <a:pPr indent="457200"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097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2337" y="1341120"/>
            <a:ext cx="114467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Приказ </a:t>
            </a:r>
            <a:r>
              <a:rPr lang="ru-RU" sz="2200" dirty="0"/>
              <a:t>Министерства просвещения Российской Федерации </a:t>
            </a:r>
            <a:r>
              <a:rPr lang="ru-RU" sz="2200" b="1" dirty="0"/>
              <a:t>от 09.10.2024 № 704 </a:t>
            </a:r>
            <a:r>
              <a:rPr lang="ru-RU" sz="2200" dirty="0" smtClean="0"/>
              <a:t>«</a:t>
            </a:r>
            <a:r>
              <a:rPr lang="ru-RU" sz="2200" dirty="0"/>
              <a:t>О внесении изменений в некоторые приказы Министерства просвещения Российской Федерации, касающиеся федеральных образовательных программ начального общего образования, основного общего образования, среднего общего образования»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337" y="3429000"/>
            <a:ext cx="114467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Письмо ГБУ ДПО «ЧИРО» </a:t>
            </a:r>
            <a:r>
              <a:rPr lang="ru-RU" sz="2200" b="1" dirty="0" smtClean="0"/>
              <a:t>от 29.04.2025 № 1468 </a:t>
            </a:r>
            <a:r>
              <a:rPr lang="ru-RU" sz="2200" dirty="0" smtClean="0"/>
              <a:t>«</a:t>
            </a:r>
            <a:r>
              <a:rPr lang="ru-RU" sz="2200" dirty="0"/>
              <a:t>О направлении методических комментариев об изменениях в основные общеобразовательные программы начального общего, основного общего и среднего общего </a:t>
            </a:r>
            <a:r>
              <a:rPr lang="ru-RU" sz="2200" dirty="0" smtClean="0"/>
              <a:t>образования» </a:t>
            </a:r>
            <a:endParaRPr lang="ru-RU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2337" y="4828032"/>
            <a:ext cx="1144677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размещены на Яндекс Диске </a:t>
            </a:r>
            <a:r>
              <a:rPr lang="ru-RU" dirty="0" smtClean="0">
                <a:hlinkClick r:id="rId6"/>
              </a:rPr>
              <a:t>https</a:t>
            </a:r>
            <a:r>
              <a:rPr lang="ru-RU" dirty="0">
                <a:hlinkClick r:id="rId6"/>
              </a:rPr>
              <a:t>://</a:t>
            </a:r>
            <a:r>
              <a:rPr lang="ru-RU" dirty="0" smtClean="0">
                <a:hlinkClick r:id="rId6"/>
              </a:rPr>
              <a:t>disk.yandex.ru/d/gBEmId-ihki0_w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92272892"/>
              </p:ext>
            </p:extLst>
          </p:nvPr>
        </p:nvGraphicFramePr>
        <p:xfrm>
          <a:off x="7606789" y="-467733"/>
          <a:ext cx="3271520" cy="2139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9911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образование. Рабочие программы</a:t>
            </a:r>
            <a:endParaRPr lang="ru-RU" sz="2400" b="1" dirty="0">
              <a:solidFill>
                <a:srgbClr val="FF66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066854"/>
              </p:ext>
            </p:extLst>
          </p:nvPr>
        </p:nvGraphicFramePr>
        <p:xfrm>
          <a:off x="309622" y="836458"/>
          <a:ext cx="11572755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585">
                  <a:extLst>
                    <a:ext uri="{9D8B030D-6E8A-4147-A177-3AD203B41FA5}">
                      <a16:colId xmlns:a16="http://schemas.microsoft.com/office/drawing/2014/main" val="1650932672"/>
                    </a:ext>
                  </a:extLst>
                </a:gridCol>
                <a:gridCol w="4822884">
                  <a:extLst>
                    <a:ext uri="{9D8B030D-6E8A-4147-A177-3AD203B41FA5}">
                      <a16:colId xmlns:a16="http://schemas.microsoft.com/office/drawing/2014/main" val="2562693129"/>
                    </a:ext>
                  </a:extLst>
                </a:gridCol>
                <a:gridCol w="2892286">
                  <a:extLst>
                    <a:ext uri="{9D8B030D-6E8A-4147-A177-3AD203B41FA5}">
                      <a16:colId xmlns:a16="http://schemas.microsoft.com/office/drawing/2014/main" val="3273072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Дорабатываем</a:t>
                      </a:r>
                      <a:r>
                        <a:rPr lang="ru-RU" sz="1600" baseline="0" dirty="0" smtClean="0"/>
                        <a:t> тематическое планирование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Вносим</a:t>
                      </a:r>
                      <a:r>
                        <a:rPr lang="ru-RU" sz="1600" baseline="0" dirty="0" smtClean="0"/>
                        <a:t> в ОП проверяемые требования к результатам и проверяемые элементы содержания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Оставляем без изменений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06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Русский язык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Русский язык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Изобразительное искусство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14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Литература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Литература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Музыка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0311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История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История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20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Обществознание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Обществознание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19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География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География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314434"/>
                  </a:ext>
                </a:extLst>
              </a:tr>
              <a:tr h="3090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 (технология)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Математика, алгебра, геометрия,</a:t>
                      </a:r>
                      <a:r>
                        <a:rPr lang="ru-RU" sz="1600" b="0" baseline="0" dirty="0" smtClean="0"/>
                        <a:t> вероятность и статистика</a:t>
                      </a:r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929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ОБЗР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Иностранный язык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61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Физическая культура*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Информатика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012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Физика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84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Химия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780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Биология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61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4566" y="5703098"/>
            <a:ext cx="6880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*</a:t>
            </a:r>
            <a:r>
              <a:rPr lang="ru-RU" b="1" dirty="0"/>
              <a:t>Физическая культура:</a:t>
            </a:r>
          </a:p>
          <a:p>
            <a:pPr marL="285750" indent="250825">
              <a:buFont typeface="Wingdings" panose="05000000000000000000" pitchFamily="2" charset="2"/>
              <a:buChar char="§"/>
            </a:pPr>
            <a:r>
              <a:rPr lang="ru-RU" b="1" dirty="0" smtClean="0"/>
              <a:t>много </a:t>
            </a:r>
            <a:r>
              <a:rPr lang="ru-RU" b="1" dirty="0"/>
              <a:t>изменений в терминологии (</a:t>
            </a:r>
            <a:r>
              <a:rPr lang="ru-RU" b="1" dirty="0" err="1" smtClean="0"/>
              <a:t>КонсультантПлюс</a:t>
            </a:r>
            <a:r>
              <a:rPr lang="ru-RU" b="1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2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12492" y="314518"/>
            <a:ext cx="8011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</a:t>
            </a:r>
            <a:r>
              <a:rPr lang="ru-RU" sz="2400" b="1" dirty="0">
                <a:solidFill>
                  <a:srgbClr val="FF6600"/>
                </a:solidFill>
              </a:rPr>
              <a:t>образование. Рабочие программы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9043" y="853454"/>
            <a:ext cx="11241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Алгоритм внесения изменений в рабочие программы</a:t>
            </a:r>
            <a:endParaRPr lang="ru-RU" sz="2400" dirty="0" smtClean="0">
              <a:latin typeface="Arial" panose="020B0604020202020204" pitchFamily="34" charset="0"/>
            </a:endParaRPr>
          </a:p>
          <a:p>
            <a:pPr algn="ctr" fontAlgn="t"/>
            <a:r>
              <a:rPr lang="ru-RU" sz="2000" b="1" dirty="0" smtClean="0"/>
              <a:t>Русский язык, Литература, История, Обществознание, География, Труд (технология), ОБЗР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96999" y="1742214"/>
            <a:ext cx="113980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Изучить методические письма и рекомендации по системе оценки</a:t>
            </a:r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</a:t>
            </a:r>
            <a:r>
              <a:rPr lang="ru-RU" sz="2000" dirty="0"/>
              <a:t>термины («толерантное отношение» на «уважительное отношение», «гендерные особенности» на «пол», «домашнее насилие и </a:t>
            </a:r>
            <a:r>
              <a:rPr lang="ru-RU" sz="2000" dirty="0" err="1"/>
              <a:t>буллинг</a:t>
            </a:r>
            <a:r>
              <a:rPr lang="ru-RU" sz="2000" dirty="0"/>
              <a:t>» на «психологическое насилие, систематическое унижение чести и достоинства, издевательства, преследование</a:t>
            </a:r>
            <a:r>
              <a:rPr lang="ru-RU" sz="2000" dirty="0" smtClean="0"/>
              <a:t>»)</a:t>
            </a:r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тематическое планирование (приказ № 704) </a:t>
            </a:r>
            <a:r>
              <a:rPr lang="ru-RU" sz="2000" dirty="0" smtClean="0">
                <a:hlinkClick r:id="rId6"/>
              </a:rPr>
              <a:t>https</a:t>
            </a:r>
            <a:r>
              <a:rPr lang="ru-RU" sz="2000" dirty="0">
                <a:hlinkClick r:id="rId6"/>
              </a:rPr>
              <a:t>://disk.yandex.ru/d/gBEmId-ihki0_w</a:t>
            </a:r>
            <a:r>
              <a:rPr lang="ru-RU" sz="2000" dirty="0"/>
              <a:t> </a:t>
            </a:r>
            <a:endParaRPr lang="ru-RU" sz="2000" dirty="0" smtClean="0"/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Перенести из действующего тематического планирования: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dirty="0"/>
              <a:t>электронные (цифровые) образовательные ресурсы </a:t>
            </a:r>
            <a:r>
              <a:rPr lang="ru-RU" i="1" dirty="0"/>
              <a:t>(ФГИС «Моя школа»)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i="1" dirty="0" smtClean="0"/>
              <a:t>практические </a:t>
            </a:r>
            <a:r>
              <a:rPr lang="ru-RU" i="1" dirty="0"/>
              <a:t>работы </a:t>
            </a:r>
            <a:endParaRPr lang="ru-RU" i="1" dirty="0" smtClean="0"/>
          </a:p>
          <a:p>
            <a:pPr marL="536575" lvl="0" indent="268288" algn="just">
              <a:buFont typeface="Arial" panose="020B0604020202020204" pitchFamily="34" charset="0"/>
              <a:buChar char="•"/>
            </a:pPr>
            <a:r>
              <a:rPr lang="ru-RU" i="1" dirty="0" smtClean="0"/>
              <a:t>текущий </a:t>
            </a:r>
            <a:r>
              <a:rPr lang="ru-RU" i="1" dirty="0"/>
              <a:t>контроль успеваемости / тематическая оценка (в соответствии с требованиями, определенными в системе оценки</a:t>
            </a:r>
            <a:r>
              <a:rPr lang="ru-RU" i="1" dirty="0" smtClean="0"/>
              <a:t>)</a:t>
            </a:r>
            <a:r>
              <a:rPr lang="ru-RU" sz="2000" dirty="0" smtClean="0"/>
              <a:t> 10% контрольных работ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" y="5550413"/>
            <a:ext cx="6747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Тематическое </a:t>
            </a:r>
            <a:r>
              <a:rPr lang="ru-RU" sz="2000" b="1" dirty="0"/>
              <a:t>= поурочное</a:t>
            </a:r>
          </a:p>
        </p:txBody>
      </p:sp>
    </p:spTree>
    <p:extLst>
      <p:ext uri="{BB962C8B-B14F-4D97-AF65-F5344CB8AC3E}">
        <p14:creationId xmlns:p14="http://schemas.microsoft.com/office/powerpoint/2010/main" val="176815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429" y="1812152"/>
            <a:ext cx="113491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Вносим в ОП проверяемые </a:t>
            </a:r>
            <a:r>
              <a:rPr lang="ru-RU" sz="2000" b="1" dirty="0"/>
              <a:t>требования к </a:t>
            </a:r>
            <a:r>
              <a:rPr lang="ru-RU" sz="2000" b="1" dirty="0" smtClean="0"/>
              <a:t>результатам, проверяемые </a:t>
            </a:r>
            <a:r>
              <a:rPr lang="ru-RU" sz="2000" b="1" dirty="0"/>
              <a:t>элементы </a:t>
            </a:r>
            <a:r>
              <a:rPr lang="ru-RU" sz="2000" b="1" dirty="0" smtClean="0"/>
              <a:t>содержания и </a:t>
            </a:r>
            <a:r>
              <a:rPr lang="ru-RU" sz="2000" b="1" dirty="0"/>
              <a:t>проверяемые на </a:t>
            </a:r>
            <a:r>
              <a:rPr lang="ru-RU" sz="2000" b="1" dirty="0" smtClean="0"/>
              <a:t>ОГЭ </a:t>
            </a:r>
            <a:r>
              <a:rPr lang="ru-RU" sz="2000" b="1" dirty="0"/>
              <a:t>требования </a:t>
            </a:r>
          </a:p>
          <a:p>
            <a:pPr indent="450850" algn="just"/>
            <a:r>
              <a:rPr lang="ru-RU" sz="2000" b="1" dirty="0" smtClean="0"/>
              <a:t>1-ый этап</a:t>
            </a:r>
            <a:r>
              <a:rPr lang="ru-RU" sz="2000" b="1" dirty="0"/>
              <a:t>.</a:t>
            </a:r>
            <a:r>
              <a:rPr lang="ru-RU" sz="2000" dirty="0"/>
              <a:t> Дополнить </a:t>
            </a:r>
            <a:r>
              <a:rPr lang="ru-RU" sz="2000" dirty="0" smtClean="0"/>
              <a:t>содержание раздела «Система оценки» кодификаторами: включить в конце раздела «Система оценки…» следующий текст:</a:t>
            </a:r>
          </a:p>
          <a:p>
            <a:pPr indent="450850" algn="just" fontAlgn="t"/>
            <a:r>
              <a:rPr lang="ru-RU" sz="2000" dirty="0" smtClean="0"/>
              <a:t>«Подбор/разработка оценочных материалов для проведения тематической оценки осуществляется в соответствии с утвержденными перечнями проверяемых требований к результатам освоения ООП и проверяемых элементов содержания, с учетом проверяемых на ЕГЭ требований к результатам освоения ООП СОО по учебным предметам </a:t>
            </a:r>
            <a:r>
              <a:rPr lang="ru-RU" sz="2000" b="1" dirty="0"/>
              <a:t>русский язык, литература, история, обществознание, география, математика, иностранный язык, информатика, физика, химия, </a:t>
            </a:r>
            <a:r>
              <a:rPr lang="ru-RU" sz="2000" b="1" dirty="0" smtClean="0"/>
              <a:t>биология </a:t>
            </a:r>
            <a:r>
              <a:rPr lang="ru-RU" sz="2000" dirty="0" smtClean="0"/>
              <a:t>и перечнем (кодификатором) проверяемых требований к </a:t>
            </a:r>
            <a:r>
              <a:rPr lang="ru-RU" sz="2000" dirty="0" err="1" smtClean="0"/>
              <a:t>метапредметным</a:t>
            </a:r>
            <a:r>
              <a:rPr lang="ru-RU" sz="2000" dirty="0" smtClean="0"/>
              <a:t> результатам освоения основной образовательной программы основного общего образования, размещенными в приложении к ООП ООО» </a:t>
            </a:r>
            <a:r>
              <a:rPr lang="ru-RU" sz="2000" i="1" dirty="0" smtClean="0">
                <a:solidFill>
                  <a:srgbClr val="0033CC"/>
                </a:solidFill>
              </a:rPr>
              <a:t>(Далее указывается ссылка или наименование раздела, в котором будут размещены кодификаторы)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</a:rPr>
              <a:t>Основное общее образование</a:t>
            </a:r>
            <a:r>
              <a:rPr lang="ru-RU" sz="2000" b="1" dirty="0">
                <a:solidFill>
                  <a:srgbClr val="FF6600"/>
                </a:solidFill>
              </a:rPr>
              <a:t>. </a:t>
            </a:r>
            <a:r>
              <a:rPr lang="ru-RU" sz="20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000" b="1" dirty="0">
                <a:solidFill>
                  <a:srgbClr val="FF6600"/>
                </a:solidFill>
              </a:rPr>
              <a:t>требования </a:t>
            </a:r>
            <a:endParaRPr lang="ru-RU" sz="2000" b="1" dirty="0" smtClean="0">
              <a:solidFill>
                <a:srgbClr val="FF66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FF6600"/>
                </a:solidFill>
              </a:rPr>
              <a:t>к </a:t>
            </a:r>
            <a:r>
              <a:rPr lang="ru-RU" sz="2000" b="1" dirty="0">
                <a:solidFill>
                  <a:srgbClr val="FF6600"/>
                </a:solidFill>
              </a:rPr>
              <a:t>результатам и проверяемые элементы </a:t>
            </a:r>
            <a:r>
              <a:rPr lang="ru-RU" sz="2000" b="1" dirty="0" smtClean="0">
                <a:solidFill>
                  <a:srgbClr val="FF6600"/>
                </a:solidFill>
              </a:rPr>
              <a:t>содержания. </a:t>
            </a:r>
            <a:r>
              <a:rPr lang="ru-RU" sz="2000" b="1" dirty="0">
                <a:solidFill>
                  <a:srgbClr val="FF6600"/>
                </a:solidFill>
              </a:rPr>
              <a:t>Проверяемые на ЕГЭ требования к результатам освоения ООП </a:t>
            </a:r>
            <a:r>
              <a:rPr lang="ru-RU" sz="2000" b="1" dirty="0" smtClean="0">
                <a:solidFill>
                  <a:srgbClr val="FF6600"/>
                </a:solidFill>
              </a:rPr>
              <a:t>ООО</a:t>
            </a:r>
            <a:endParaRPr lang="ru-RU" sz="2000" b="1" dirty="0">
              <a:solidFill>
                <a:srgbClr val="FF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352" y="1330912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До 1 сентября 2025 года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34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9109" y="5576936"/>
            <a:ext cx="4379997" cy="1155556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10546" y="1592375"/>
            <a:ext cx="11338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2-ой </a:t>
            </a:r>
            <a:r>
              <a:rPr lang="ru-RU" sz="2000" b="1" dirty="0"/>
              <a:t>этап. </a:t>
            </a:r>
            <a:r>
              <a:rPr lang="ru-RU" sz="2000" dirty="0"/>
              <a:t>Включить кодификаторы в спецификации к оценочным материалам текущего контроля успеваемости: тематической оценки, которая является частью модели системы оценки, определенной в ФОП </a:t>
            </a:r>
            <a:r>
              <a:rPr lang="ru-RU" sz="2000" dirty="0" smtClean="0"/>
              <a:t>(в </a:t>
            </a:r>
            <a:r>
              <a:rPr lang="ru-RU" sz="2000" dirty="0"/>
              <a:t>рамках 10% объема учебного времени)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400" b="1" dirty="0">
                <a:solidFill>
                  <a:srgbClr val="FF6600"/>
                </a:solidFill>
              </a:rPr>
              <a:t>требования к результатам и проверяемые элементы содержания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4069000249"/>
              </p:ext>
            </p:extLst>
          </p:nvPr>
        </p:nvGraphicFramePr>
        <p:xfrm>
          <a:off x="510546" y="632009"/>
          <a:ext cx="11243571" cy="651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93775" y="1221708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В течение 2025/2026 и 2026/2027 учебных годов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0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8376" y="130557"/>
            <a:ext cx="4719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</a:t>
            </a:r>
            <a:r>
              <a:rPr lang="ru-RU" sz="2400" b="1" dirty="0">
                <a:solidFill>
                  <a:srgbClr val="FF6600"/>
                </a:solidFill>
              </a:rPr>
              <a:t>образование. План внеурочной деятельности</a:t>
            </a:r>
          </a:p>
          <a:p>
            <a:pPr algn="ctr"/>
            <a:endParaRPr lang="ru-RU" sz="2400" b="1" dirty="0">
              <a:solidFill>
                <a:srgbClr val="FF66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949845"/>
              </p:ext>
            </p:extLst>
          </p:nvPr>
        </p:nvGraphicFramePr>
        <p:xfrm>
          <a:off x="346839" y="1194509"/>
          <a:ext cx="11502268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1134">
                  <a:extLst>
                    <a:ext uri="{9D8B030D-6E8A-4147-A177-3AD203B41FA5}">
                      <a16:colId xmlns:a16="http://schemas.microsoft.com/office/drawing/2014/main" val="3041803179"/>
                    </a:ext>
                  </a:extLst>
                </a:gridCol>
                <a:gridCol w="5751134">
                  <a:extLst>
                    <a:ext uri="{9D8B030D-6E8A-4147-A177-3AD203B41FA5}">
                      <a16:colId xmlns:a16="http://schemas.microsoft.com/office/drawing/2014/main" val="1753437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188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268288"/>
                      <a:r>
                        <a:rPr lang="ru-RU" sz="1400" dirty="0" smtClean="0"/>
                        <a:t>169.3. План внеурочной деятельности представляет собой описание целостной системы функционирования образовательной организации в сфере внеурочной деятельности и может включать в себя:</a:t>
                      </a:r>
                    </a:p>
                    <a:p>
                      <a:pPr marL="0" indent="268288" algn="just"/>
                      <a:r>
                        <a:rPr lang="ru-RU" sz="1400" dirty="0" smtClean="0"/>
                        <a:t>1)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внеурочную деятельность по учебным предметам образовательной программы (учебные курсы, учебные модули по выбору обучающихся, родителей (законных представителей) несовершеннолетних обучающихся, в том числе предусматривающие углубленное изучение учебных предметов, с целью удовлетворения различных интересов обучающихся, </a:t>
                      </a:r>
                      <a:r>
                        <a:rPr lang="ru-RU" sz="1400" dirty="0" smtClean="0"/>
                        <a:t>потребностей в физическом развитии и совершенствовании, а также учитывающие этнокультурные интересы, особые образовательные потребности обучающихся с ограниченными возможностями здоровья;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450850" algn="just"/>
                      <a:r>
                        <a:rPr lang="ru-RU" sz="1600" dirty="0" smtClean="0"/>
                        <a:t>169.3. План внеурочной деятельности представляет собой описание целостной системы функционирования образовательной организации в сфере внеурочной деятельности и может включать в себя:</a:t>
                      </a:r>
                    </a:p>
                    <a:p>
                      <a:pPr marL="0" indent="450850" algn="just"/>
                      <a:r>
                        <a:rPr lang="ru-RU" sz="1600" dirty="0" smtClean="0"/>
                        <a:t>1) внеурочную деятельность, организованную, с целью удовлетворения различных интересов обучающихся, потребностей в физическом развитии и совершенствовании, а также учитывающие этнокультурные интересы, особые образовательные потребности обучающихся с ограниченными возможностями здоровья;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540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268288" algn="just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этом расходы времени на отдельные направления плана внеурочной деятельности могут отличаться:</a:t>
                      </a:r>
                    </a:p>
                    <a:p>
                      <a:pPr marL="0" indent="268288" algn="just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внеурочную деятельность по учебным предметам (включая занятия физической культурой и углубленное изучение предметов) еженедельно - от 2 до 4 часов; </a:t>
                      </a:r>
                    </a:p>
                    <a:p>
                      <a:pPr marL="0" indent="268288" algn="just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внеурочную деятельность по формированию функциональной грамотности - от 1 до 2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450850" algn="just" defTabSz="914400" rtl="0" eaLnBrk="1" latinLnBrk="0" hangingPunct="1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этом расходы времени на отдельные направления плана внеурочной деятельности могут отличаться:</a:t>
                      </a:r>
                    </a:p>
                    <a:p>
                      <a:pPr marL="0" indent="450850" algn="just" defTabSz="914400" rtl="0" eaLnBrk="1" latinLnBrk="0" hangingPunct="1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внеурочную деятельность по развитию личности, ее способностей, удовлетворения образовательных потребностей и интересов, самореализации и профориентации обучающихся, еженедельно от 1 до 2 часов 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204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7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7563" y="186447"/>
            <a:ext cx="8436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образование. </a:t>
            </a:r>
          </a:p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План внеурочной деятельности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663528398"/>
              </p:ext>
            </p:extLst>
          </p:nvPr>
        </p:nvGraphicFramePr>
        <p:xfrm>
          <a:off x="525100" y="3012924"/>
          <a:ext cx="6481735" cy="3711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5761" y="968689"/>
            <a:ext cx="114833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/>
              <a:t>169.7.4. Один час в неделю для обучающихся 6 - 9 классов рекомендуется отводить на внеурочное занятие "Россия - мои горизонты".</a:t>
            </a:r>
          </a:p>
          <a:p>
            <a:pPr indent="457200" algn="just"/>
            <a:r>
              <a:rPr lang="ru-RU" dirty="0"/>
              <a:t>169.7.5. Внеурочные занятия "Россия - мои горизонты" направлены на формирование готовности обучающихся к профессиональному самоопределению и других компетенций, необходимых для осуществления всех этапов карьерной </a:t>
            </a:r>
            <a:r>
              <a:rPr lang="ru-RU" dirty="0" err="1"/>
              <a:t>самонавигации</a:t>
            </a:r>
            <a:r>
              <a:rPr lang="ru-RU" dirty="0"/>
              <a:t>, приобретение и осмысления </a:t>
            </a:r>
            <a:r>
              <a:rPr lang="ru-RU" dirty="0" err="1"/>
              <a:t>профориентационно</a:t>
            </a:r>
            <a:r>
              <a:rPr lang="ru-RU" dirty="0"/>
              <a:t> значимого опыта. </a:t>
            </a:r>
          </a:p>
          <a:p>
            <a:pPr indent="457200" algn="just"/>
            <a:r>
              <a:rPr lang="ru-RU" dirty="0"/>
              <a:t>169.7.6. Основной формат внеурочных занятий "Россия - мои горизонты" - </a:t>
            </a:r>
            <a:r>
              <a:rPr lang="ru-RU" dirty="0" err="1"/>
              <a:t>профориентационное</a:t>
            </a:r>
            <a:r>
              <a:rPr lang="ru-RU" dirty="0"/>
              <a:t> занятие. Основные темы занятий связаны с востребованными профессиями реального сектора экономики, а также с выдающимися достижениями России в отраслях промышленности, цифровых технологиях, инженерном деле, государственном управлении и общественной безопасности, медицине и здравоохранении, </a:t>
            </a:r>
            <a:r>
              <a:rPr lang="ru-RU" dirty="0" err="1"/>
              <a:t>агросфере</a:t>
            </a:r>
            <a:r>
              <a:rPr lang="ru-RU" dirty="0"/>
              <a:t>, социальном развитии, туризме, креативных индустриях и других отраслях экономики. </a:t>
            </a:r>
          </a:p>
        </p:txBody>
      </p:sp>
    </p:spTree>
    <p:extLst>
      <p:ext uri="{BB962C8B-B14F-4D97-AF65-F5344CB8AC3E}">
        <p14:creationId xmlns:p14="http://schemas.microsoft.com/office/powerpoint/2010/main" val="289066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98091" y="115330"/>
            <a:ext cx="9351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Основное общее образование. </a:t>
            </a:r>
          </a:p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Рабочая программа воспитания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9872" y="1645920"/>
            <a:ext cx="110825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b="1" dirty="0"/>
              <a:t>Модуль «Классное руководство»</a:t>
            </a:r>
          </a:p>
          <a:p>
            <a:pPr indent="457200" algn="just"/>
            <a:r>
              <a:rPr lang="ru-RU" sz="2000" b="1" dirty="0"/>
              <a:t>организация и проведение родительских собраний по профессиональной ориентации обучающихся, ознакомлению с системой воспитания и дополнительного образования</a:t>
            </a:r>
            <a:r>
              <a:rPr lang="ru-RU" sz="2000" b="1" dirty="0" smtClean="0"/>
              <a:t>.</a:t>
            </a:r>
          </a:p>
          <a:p>
            <a:pPr indent="457200" algn="just"/>
            <a:endParaRPr lang="ru-RU" sz="2000" b="1" dirty="0"/>
          </a:p>
          <a:p>
            <a:pPr indent="457200" algn="just"/>
            <a:r>
              <a:rPr lang="ru-RU" sz="2000" b="1" dirty="0"/>
              <a:t>Модуль «Профориентация»</a:t>
            </a:r>
          </a:p>
          <a:p>
            <a:pPr indent="457200" algn="just"/>
            <a:r>
              <a:rPr lang="ru-RU" sz="2000" b="1" dirty="0"/>
              <a:t>проведение профессиональных проб.</a:t>
            </a:r>
          </a:p>
          <a:p>
            <a:pPr indent="457200" algn="just"/>
            <a:endParaRPr lang="ru-RU" sz="2000" b="1" dirty="0" smtClean="0"/>
          </a:p>
          <a:p>
            <a:pPr indent="457200" algn="just"/>
            <a:endParaRPr lang="ru-RU" sz="2000" b="1" dirty="0"/>
          </a:p>
          <a:p>
            <a:pPr indent="457200" algn="just"/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252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38417" y="105903"/>
            <a:ext cx="707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5233" y="424891"/>
            <a:ext cx="10777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CC"/>
                </a:solidFill>
              </a:rPr>
              <a:t>Лист планирования / самооценки работ </a:t>
            </a:r>
          </a:p>
          <a:p>
            <a:pPr algn="ctr"/>
            <a:r>
              <a:rPr lang="ru-RU" sz="2000" b="1" dirty="0" smtClean="0">
                <a:solidFill>
                  <a:srgbClr val="0033CC"/>
                </a:solidFill>
              </a:rPr>
              <a:t>по внесению изменений в образовательные программы</a:t>
            </a:r>
            <a:endParaRPr lang="ru-RU" sz="2000" b="1" dirty="0">
              <a:solidFill>
                <a:srgbClr val="0033CC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24292"/>
              </p:ext>
            </p:extLst>
          </p:nvPr>
        </p:nvGraphicFramePr>
        <p:xfrm>
          <a:off x="337604" y="1111343"/>
          <a:ext cx="11367008" cy="5087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744">
                  <a:extLst>
                    <a:ext uri="{9D8B030D-6E8A-4147-A177-3AD203B41FA5}">
                      <a16:colId xmlns:a16="http://schemas.microsoft.com/office/drawing/2014/main" val="2907282941"/>
                    </a:ext>
                  </a:extLst>
                </a:gridCol>
                <a:gridCol w="4738533">
                  <a:extLst>
                    <a:ext uri="{9D8B030D-6E8A-4147-A177-3AD203B41FA5}">
                      <a16:colId xmlns:a16="http://schemas.microsoft.com/office/drawing/2014/main" val="955338147"/>
                    </a:ext>
                  </a:extLst>
                </a:gridCol>
                <a:gridCol w="4698749">
                  <a:extLst>
                    <a:ext uri="{9D8B030D-6E8A-4147-A177-3AD203B41FA5}">
                      <a16:colId xmlns:a16="http://schemas.microsoft.com/office/drawing/2014/main" val="2910626650"/>
                    </a:ext>
                  </a:extLst>
                </a:gridCol>
                <a:gridCol w="1437982">
                  <a:extLst>
                    <a:ext uri="{9D8B030D-6E8A-4147-A177-3AD203B41FA5}">
                      <a16:colId xmlns:a16="http://schemas.microsoft.com/office/drawing/2014/main" val="3048244045"/>
                    </a:ext>
                  </a:extLst>
                </a:gridCol>
              </a:tblGrid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 работы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Комментарий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847239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Дополнить перечень принципов в разделе «Пояснительная записка»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600" dirty="0" smtClean="0"/>
                        <a:t>Письмо ГБУ ДПО «ЧИРО» </a:t>
                      </a:r>
                    </a:p>
                    <a:p>
                      <a:r>
                        <a:rPr lang="ru-RU" sz="1600" dirty="0" smtClean="0"/>
                        <a:t>от 29.04.2025 № 1468</a:t>
                      </a:r>
                    </a:p>
                    <a:p>
                      <a:r>
                        <a:rPr lang="ru-RU" sz="1600" dirty="0" smtClean="0">
                          <a:hlinkClick r:id="rId6"/>
                        </a:rPr>
                        <a:t>https://disk.yandex.ru/d/gBEmId-ihki0_w</a:t>
                      </a:r>
                      <a:r>
                        <a:rPr lang="ru-RU" sz="1600" dirty="0" smtClean="0"/>
                        <a:t> </a:t>
                      </a:r>
                    </a:p>
                    <a:p>
                      <a:r>
                        <a:rPr lang="ru-RU" sz="1600" i="1" dirty="0" smtClean="0">
                          <a:solidFill>
                            <a:srgbClr val="7030A0"/>
                          </a:solidFill>
                        </a:rPr>
                        <a:t>Слайд 23, 26</a:t>
                      </a:r>
                      <a:endParaRPr lang="ru-RU" sz="1600" i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 01.09.2025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52809"/>
                  </a:ext>
                </a:extLst>
              </a:tr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Заменить термины в тексте всей</a:t>
                      </a:r>
                      <a:r>
                        <a:rPr lang="ru-RU" sz="1600" baseline="0" dirty="0" smtClean="0"/>
                        <a:t> Программы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85719"/>
                  </a:ext>
                </a:extLst>
              </a:tr>
              <a:tr h="10480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Указать длительность контрольных и практических работ в разделе «Система оценки…». Сделать приложение</a:t>
                      </a:r>
                      <a:r>
                        <a:rPr lang="ru-RU" sz="1600" baseline="0" dirty="0" smtClean="0"/>
                        <a:t> к разделу, включив в него «кодификаторы»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677420"/>
                  </a:ext>
                </a:extLst>
              </a:tr>
              <a:tr h="515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4.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Дополнить модуль</a:t>
                      </a:r>
                      <a:r>
                        <a:rPr lang="ru-RU" sz="1600" baseline="0" dirty="0" smtClean="0"/>
                        <a:t> «Классное руководство» в рабочей программе воспитания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295048"/>
                  </a:ext>
                </a:extLst>
              </a:tr>
              <a:tr h="10487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5.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Внести изменения в рабочие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Приказ Министерства просвещения Российской Федерации от 09.10.2024 </a:t>
                      </a:r>
                    </a:p>
                    <a:p>
                      <a:r>
                        <a:rPr lang="ru-RU" sz="1600" b="0" dirty="0" smtClean="0"/>
                        <a:t>№ 704 </a:t>
                      </a:r>
                    </a:p>
                    <a:p>
                      <a:r>
                        <a:rPr lang="ru-RU" sz="1600" i="1" dirty="0" smtClean="0">
                          <a:solidFill>
                            <a:srgbClr val="7030A0"/>
                          </a:solidFill>
                        </a:rPr>
                        <a:t>Слайд  22</a:t>
                      </a:r>
                    </a:p>
                    <a:p>
                      <a:r>
                        <a:rPr lang="ru-RU" sz="1600" dirty="0" smtClean="0"/>
                        <a:t>Методическое</a:t>
                      </a:r>
                      <a:r>
                        <a:rPr lang="ru-RU" sz="1600" baseline="0" dirty="0" smtClean="0"/>
                        <a:t> письмо ГБУ ДПО «ЧИРО»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№ 1468 от 29.04.2025 + от 23.06.2025 № 5780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573987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Проверить</a:t>
                      </a:r>
                      <a:r>
                        <a:rPr lang="ru-RU" sz="1600" baseline="0" dirty="0" smtClean="0"/>
                        <a:t> наличие рабочей программы «Россия – мои горизонты» и план внеурочной деятельности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Приказ Министерства просвещения РФ от 09.10.2024 № 704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587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39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образование. Рабочие программы</a:t>
            </a:r>
            <a:endParaRPr lang="ru-RU" sz="2400" b="1" dirty="0">
              <a:solidFill>
                <a:srgbClr val="FF66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300248"/>
              </p:ext>
            </p:extLst>
          </p:nvPr>
        </p:nvGraphicFramePr>
        <p:xfrm>
          <a:off x="309622" y="836458"/>
          <a:ext cx="11572755" cy="489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585">
                  <a:extLst>
                    <a:ext uri="{9D8B030D-6E8A-4147-A177-3AD203B41FA5}">
                      <a16:colId xmlns:a16="http://schemas.microsoft.com/office/drawing/2014/main" val="1650932672"/>
                    </a:ext>
                  </a:extLst>
                </a:gridCol>
                <a:gridCol w="3857585">
                  <a:extLst>
                    <a:ext uri="{9D8B030D-6E8A-4147-A177-3AD203B41FA5}">
                      <a16:colId xmlns:a16="http://schemas.microsoft.com/office/drawing/2014/main" val="2562693129"/>
                    </a:ext>
                  </a:extLst>
                </a:gridCol>
                <a:gridCol w="3857585">
                  <a:extLst>
                    <a:ext uri="{9D8B030D-6E8A-4147-A177-3AD203B41FA5}">
                      <a16:colId xmlns:a16="http://schemas.microsoft.com/office/drawing/2014/main" val="3273072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Дорабатываем</a:t>
                      </a:r>
                      <a:r>
                        <a:rPr lang="ru-RU" sz="1600" baseline="0" dirty="0" smtClean="0"/>
                        <a:t> тематическое планирование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Вносим</a:t>
                      </a:r>
                      <a:r>
                        <a:rPr lang="ru-RU" sz="1600" baseline="0" dirty="0" smtClean="0"/>
                        <a:t> в ОП проверяемые требования к результатам и проверяемые элементы содержания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Оставляем без изменений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06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Русский язык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Русский язык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Второй иностранный язык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14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Литература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Литература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Индивидуальный</a:t>
                      </a:r>
                      <a:r>
                        <a:rPr lang="ru-RU" sz="1800" baseline="0" dirty="0" smtClean="0"/>
                        <a:t> проект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0311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История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История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20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Обществознание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Обществознание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19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География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География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314434"/>
                  </a:ext>
                </a:extLst>
              </a:tr>
              <a:tr h="3090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Вероятность и статистика*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Математика</a:t>
                      </a:r>
                      <a:r>
                        <a:rPr lang="ru-RU" sz="1800" b="0" baseline="0" dirty="0" smtClean="0"/>
                        <a:t> </a:t>
                      </a:r>
                      <a:endParaRPr lang="ru-RU" sz="1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929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ОБЗР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Иностранный язык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61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Физическая культура**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Информатика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012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8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Физика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84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8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Химия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780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8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Биология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61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9622" y="5839968"/>
            <a:ext cx="8571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*Вероятность и статистика – перераспределены часы</a:t>
            </a:r>
          </a:p>
          <a:p>
            <a:r>
              <a:rPr lang="ru-RU" sz="1600" b="1" dirty="0" smtClean="0"/>
              <a:t>**Физическая культура - </a:t>
            </a:r>
            <a:r>
              <a:rPr lang="ru-RU" sz="1600" b="1" dirty="0"/>
              <a:t>много изменений в терминологии (</a:t>
            </a:r>
            <a:r>
              <a:rPr lang="ru-RU" sz="1600" b="1" dirty="0" err="1"/>
              <a:t>КонсультантПлюс</a:t>
            </a:r>
            <a:r>
              <a:rPr lang="ru-RU" sz="1600" b="1" dirty="0" smtClean="0"/>
              <a:t>)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2046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Рабочие программы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082" y="853545"/>
            <a:ext cx="11241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Алгоритм внесения изменений в рабочие программы</a:t>
            </a:r>
            <a:endParaRPr lang="ru-RU" sz="2400" dirty="0" smtClean="0">
              <a:latin typeface="Arial" panose="020B0604020202020204" pitchFamily="34" charset="0"/>
            </a:endParaRPr>
          </a:p>
          <a:p>
            <a:pPr algn="ctr" fontAlgn="t"/>
            <a:r>
              <a:rPr lang="ru-RU" sz="2000" b="1" dirty="0" smtClean="0"/>
              <a:t>Русский язык, Литература, История, Обществознание, География, ОБЗР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1104" y="1499171"/>
            <a:ext cx="113980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Изучить методические письма по учебному предмету и системе оценки</a:t>
            </a:r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</a:t>
            </a:r>
            <a:r>
              <a:rPr lang="ru-RU" sz="2000" dirty="0"/>
              <a:t>термины («толерантное отношение» на «уважительное отношение», «гендерные особенности» на «пол», «домашнее насилие и </a:t>
            </a:r>
            <a:r>
              <a:rPr lang="ru-RU" sz="2000" dirty="0" err="1"/>
              <a:t>буллинг</a:t>
            </a:r>
            <a:r>
              <a:rPr lang="ru-RU" sz="2000" dirty="0"/>
              <a:t>» на «психологическое насилие, систематическое унижение чести и достоинства, издевательства, преследование</a:t>
            </a:r>
            <a:r>
              <a:rPr lang="ru-RU" sz="2000" dirty="0" smtClean="0"/>
              <a:t>»)</a:t>
            </a:r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Заменить тематическое планирование (приказ № 704) </a:t>
            </a:r>
            <a:r>
              <a:rPr lang="ru-RU" sz="2000" dirty="0" smtClean="0">
                <a:hlinkClick r:id="rId6"/>
              </a:rPr>
              <a:t>https</a:t>
            </a:r>
            <a:r>
              <a:rPr lang="ru-RU" sz="2000" dirty="0">
                <a:hlinkClick r:id="rId6"/>
              </a:rPr>
              <a:t>://disk.yandex.ru/d/gBEmId-ihki0_w</a:t>
            </a:r>
            <a:r>
              <a:rPr lang="ru-RU" sz="2000" dirty="0"/>
              <a:t> </a:t>
            </a:r>
            <a:endParaRPr lang="ru-RU" sz="2000" dirty="0" smtClean="0"/>
          </a:p>
          <a:p>
            <a:pPr indent="450850" algn="just">
              <a:spcBef>
                <a:spcPts val="1200"/>
              </a:spcBef>
              <a:buAutoNum type="arabicPeriod"/>
              <a:tabLst>
                <a:tab pos="719138" algn="l"/>
              </a:tabLst>
            </a:pPr>
            <a:r>
              <a:rPr lang="ru-RU" sz="2000" dirty="0" smtClean="0"/>
              <a:t>Перенести из действующего тематического планирования: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dirty="0"/>
              <a:t>	учет рабочей программы </a:t>
            </a:r>
            <a:r>
              <a:rPr lang="ru-RU" dirty="0" smtClean="0"/>
              <a:t>воспитания</a:t>
            </a:r>
          </a:p>
          <a:p>
            <a:pPr marL="536575" lvl="0" indent="268288">
              <a:buFont typeface="Arial" panose="020B0604020202020204" pitchFamily="34" charset="0"/>
              <a:buChar char="•"/>
            </a:pPr>
            <a:r>
              <a:rPr lang="ru-RU" i="1" dirty="0" smtClean="0"/>
              <a:t>практические </a:t>
            </a:r>
            <a:r>
              <a:rPr lang="ru-RU" i="1" dirty="0"/>
              <a:t>работы </a:t>
            </a:r>
            <a:endParaRPr lang="ru-RU" i="1" dirty="0" smtClean="0"/>
          </a:p>
          <a:p>
            <a:pPr marL="536575" lvl="0" indent="268288" algn="just">
              <a:buFont typeface="Arial" panose="020B0604020202020204" pitchFamily="34" charset="0"/>
              <a:buChar char="•"/>
            </a:pPr>
            <a:r>
              <a:rPr lang="ru-RU" i="1" dirty="0" smtClean="0"/>
              <a:t>текущий </a:t>
            </a:r>
            <a:r>
              <a:rPr lang="ru-RU" i="1" dirty="0"/>
              <a:t>контроль успеваемости / тематическая оценка (в соответствии с требованиями, определенными в системе оценки</a:t>
            </a:r>
            <a:r>
              <a:rPr lang="ru-RU" i="1" dirty="0" smtClean="0"/>
              <a:t>)</a:t>
            </a:r>
            <a:r>
              <a:rPr lang="ru-RU" sz="2000" dirty="0" smtClean="0"/>
              <a:t> 10% контрольных работ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07136" y="5439858"/>
            <a:ext cx="6747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Тематическое </a:t>
            </a:r>
            <a:r>
              <a:rPr lang="ru-RU" sz="2000" b="1" dirty="0"/>
              <a:t>= поурочное</a:t>
            </a:r>
          </a:p>
        </p:txBody>
      </p:sp>
    </p:spTree>
    <p:extLst>
      <p:ext uri="{BB962C8B-B14F-4D97-AF65-F5344CB8AC3E}">
        <p14:creationId xmlns:p14="http://schemas.microsoft.com/office/powerpoint/2010/main" val="30286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54807" y="1028068"/>
            <a:ext cx="110219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/>
              <a:t>Приказ </a:t>
            </a:r>
            <a:r>
              <a:rPr lang="ru-RU" b="1" dirty="0" err="1"/>
              <a:t>Минпросвещения</a:t>
            </a:r>
            <a:r>
              <a:rPr lang="ru-RU" b="1" dirty="0"/>
              <a:t> России от 18.06.2025 </a:t>
            </a:r>
            <a:r>
              <a:rPr lang="ru-RU" b="1" dirty="0" smtClean="0"/>
              <a:t>№ </a:t>
            </a:r>
            <a:r>
              <a:rPr lang="ru-RU" b="1" dirty="0"/>
              <a:t>467</a:t>
            </a:r>
          </a:p>
          <a:p>
            <a:pPr algn="just"/>
            <a:r>
              <a:rPr lang="ru-RU" dirty="0" smtClean="0"/>
              <a:t>«О </a:t>
            </a:r>
            <a:r>
              <a:rPr lang="ru-RU" dirty="0"/>
              <a:t>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</a:t>
            </a:r>
            <a:r>
              <a:rPr lang="ru-RU" b="1" dirty="0">
                <a:solidFill>
                  <a:srgbClr val="0033CC"/>
                </a:solidFill>
              </a:rPr>
              <a:t>начального общего и основного общего </a:t>
            </a:r>
            <a:r>
              <a:rPr lang="ru-RU" b="1" dirty="0" smtClean="0">
                <a:solidFill>
                  <a:srgbClr val="0033CC"/>
                </a:solidFill>
              </a:rPr>
              <a:t>образования</a:t>
            </a:r>
            <a:r>
              <a:rPr lang="ru-RU" dirty="0" smtClean="0"/>
              <a:t>» (</a:t>
            </a:r>
            <a:r>
              <a:rPr lang="ru-RU" dirty="0"/>
              <a:t>Зарегистрировано в Минюсте России 17.07.2025 </a:t>
            </a:r>
            <a:r>
              <a:rPr lang="ru-RU" dirty="0" smtClean="0"/>
              <a:t>№ </a:t>
            </a:r>
            <a:r>
              <a:rPr lang="ru-RU" dirty="0"/>
              <a:t>82961)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489" y="2741815"/>
            <a:ext cx="1128827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/>
              <a:t>Исключено понятие «Предметные области» </a:t>
            </a:r>
          </a:p>
          <a:p>
            <a:pPr algn="just"/>
            <a:r>
              <a:rPr lang="ru-RU" i="1" dirty="0" smtClean="0"/>
              <a:t>(Письмо </a:t>
            </a:r>
            <a:r>
              <a:rPr lang="ru-RU" i="1" dirty="0" err="1"/>
              <a:t>Минпросвещения</a:t>
            </a:r>
            <a:r>
              <a:rPr lang="ru-RU" i="1" dirty="0"/>
              <a:t> России от </a:t>
            </a:r>
            <a:r>
              <a:rPr lang="ru-RU" i="1" dirty="0" smtClean="0"/>
              <a:t>11.08.2025 </a:t>
            </a:r>
            <a:r>
              <a:rPr lang="ru-RU" i="1" dirty="0"/>
              <a:t>№ </a:t>
            </a:r>
            <a:r>
              <a:rPr lang="ru-RU" i="1" dirty="0" smtClean="0"/>
              <a:t>03-1589 «О предметных областях») – </a:t>
            </a:r>
            <a:r>
              <a:rPr lang="ru-RU" b="1" i="1" dirty="0" smtClean="0">
                <a:solidFill>
                  <a:srgbClr val="0033CC"/>
                </a:solidFill>
              </a:rPr>
              <a:t>можно привести ОП в соответствие с ФГОС (начальное и основное ОО) или оставить до изменений в ФОП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dirty="0" smtClean="0"/>
              <a:t>Уточнены названия учебных предметов: </a:t>
            </a:r>
            <a:r>
              <a:rPr lang="ru-RU" dirty="0"/>
              <a:t>"Родной язык (язык народа Российской Федерации) и (или) государственный язык республики Российской </a:t>
            </a:r>
            <a:r>
              <a:rPr lang="ru-RU" dirty="0" smtClean="0"/>
              <a:t>Федерации», </a:t>
            </a:r>
            <a:r>
              <a:rPr lang="ru-RU" dirty="0"/>
              <a:t>"Литературное чтение на родном языке (языке народа Российской Федерации</a:t>
            </a:r>
            <a:r>
              <a:rPr lang="ru-RU" dirty="0" smtClean="0"/>
              <a:t>)»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dirty="0"/>
              <a:t>Формы организации образовательной деятельности при реализации программы начального/основного общего образования Организация определяет самостоятельно в соответствии с Гигиеническими </a:t>
            </a:r>
            <a:r>
              <a:rPr lang="ru-RU" dirty="0">
                <a:hlinkClick r:id="rId6"/>
              </a:rPr>
              <a:t>нормативами</a:t>
            </a:r>
            <a:r>
              <a:rPr lang="ru-RU" dirty="0"/>
              <a:t> и Санитарно-эпидемиологическими </a:t>
            </a:r>
            <a:r>
              <a:rPr lang="ru-RU" dirty="0" smtClean="0">
                <a:hlinkClick r:id="rId7"/>
              </a:rPr>
              <a:t>требованиями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663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429" y="1997869"/>
            <a:ext cx="113491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Вносим в ОП проверяемые </a:t>
            </a:r>
            <a:r>
              <a:rPr lang="ru-RU" sz="2000" b="1" dirty="0"/>
              <a:t>требования к </a:t>
            </a:r>
            <a:r>
              <a:rPr lang="ru-RU" sz="2000" b="1" dirty="0" smtClean="0"/>
              <a:t>результатам, проверяемые </a:t>
            </a:r>
            <a:r>
              <a:rPr lang="ru-RU" sz="2000" b="1" dirty="0"/>
              <a:t>элементы </a:t>
            </a:r>
            <a:r>
              <a:rPr lang="ru-RU" sz="2000" b="1" dirty="0" smtClean="0"/>
              <a:t>содержания и </a:t>
            </a:r>
            <a:r>
              <a:rPr lang="ru-RU" sz="2000" b="1" dirty="0"/>
              <a:t>проверяемые на ЕГЭ требования </a:t>
            </a:r>
          </a:p>
          <a:p>
            <a:pPr indent="450850" algn="just"/>
            <a:r>
              <a:rPr lang="ru-RU" sz="2000" b="1" dirty="0" smtClean="0"/>
              <a:t>1-ый этап</a:t>
            </a:r>
            <a:r>
              <a:rPr lang="ru-RU" sz="2000" b="1" dirty="0"/>
              <a:t>.</a:t>
            </a:r>
            <a:r>
              <a:rPr lang="ru-RU" sz="2000" dirty="0"/>
              <a:t> Дополнить </a:t>
            </a:r>
            <a:r>
              <a:rPr lang="ru-RU" sz="2000" dirty="0" smtClean="0"/>
              <a:t>содержание раздела «Система оценки» кодификаторами: включить в конце раздела «Система оценки…» следующий текст:</a:t>
            </a:r>
          </a:p>
          <a:p>
            <a:pPr indent="450850" algn="just" fontAlgn="t"/>
            <a:r>
              <a:rPr lang="ru-RU" sz="2000" dirty="0" smtClean="0"/>
              <a:t>«Подбор/разработка оценочных материалов для проведения тематической оценки осуществляется в соответствии с утвержденными перечнями проверяемых требований к результатам освоения ООП и проверяемых элементов содержания, с учетом проверяемых на ЕГЭ требований к результатам освоения ООП СОО по учебным предметам </a:t>
            </a:r>
            <a:r>
              <a:rPr lang="ru-RU" sz="2000" b="1" dirty="0"/>
              <a:t>русский язык, литература, история, обществознание, география, математика, иностранный язык, информатика, физика, химия, </a:t>
            </a:r>
            <a:r>
              <a:rPr lang="ru-RU" sz="2000" b="1" dirty="0" smtClean="0"/>
              <a:t>биология </a:t>
            </a:r>
            <a:r>
              <a:rPr lang="ru-RU" sz="2000" dirty="0" smtClean="0"/>
              <a:t>и перечнем (кодификатором) проверяемых требований к </a:t>
            </a:r>
            <a:r>
              <a:rPr lang="ru-RU" sz="2000" dirty="0" err="1" smtClean="0"/>
              <a:t>метапредметным</a:t>
            </a:r>
            <a:r>
              <a:rPr lang="ru-RU" sz="2000" dirty="0" smtClean="0"/>
              <a:t> результатам освоения основной образовательной программы среднего общего образования, размещенными в приложении к ООП СОО» </a:t>
            </a:r>
            <a:r>
              <a:rPr lang="ru-RU" sz="2000" i="1" dirty="0" smtClean="0">
                <a:solidFill>
                  <a:srgbClr val="0033CC"/>
                </a:solidFill>
              </a:rPr>
              <a:t>(Далее указывается ссылка или наименование раздела, в котором будут размещены кодификаторы)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400" b="1" dirty="0">
                <a:solidFill>
                  <a:srgbClr val="FF6600"/>
                </a:solidFill>
              </a:rPr>
              <a:t>требования к результатам и проверяемые элементы </a:t>
            </a:r>
            <a:r>
              <a:rPr lang="ru-RU" sz="2400" b="1" dirty="0" smtClean="0">
                <a:solidFill>
                  <a:srgbClr val="FF6600"/>
                </a:solidFill>
              </a:rPr>
              <a:t>содержания. </a:t>
            </a:r>
            <a:r>
              <a:rPr lang="ru-RU" sz="2400" b="1" dirty="0">
                <a:solidFill>
                  <a:srgbClr val="FF6600"/>
                </a:solidFill>
              </a:rPr>
              <a:t>Проверяемые на ЕГЭ требования к результатам освоения ООП </a:t>
            </a:r>
            <a:r>
              <a:rPr lang="ru-RU" sz="2400" b="1" dirty="0" smtClean="0">
                <a:solidFill>
                  <a:srgbClr val="FF6600"/>
                </a:solidFill>
              </a:rPr>
              <a:t>СОО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352" y="1684123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До 1 сентября 2025 года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82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3485" y="1497628"/>
            <a:ext cx="11338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2-ой </a:t>
            </a:r>
            <a:r>
              <a:rPr lang="ru-RU" sz="2000" b="1" dirty="0"/>
              <a:t>этап. </a:t>
            </a:r>
            <a:r>
              <a:rPr lang="ru-RU" sz="2000" dirty="0"/>
              <a:t>Включить кодификаторы в спецификации к оценочным материалам текущего контроля успеваемости: тематической оценки, которая является частью модели системы оценки, определенной в ФОП ( в рамках 10% объема учебного времени)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492" y="314518"/>
            <a:ext cx="8084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Проверяемые </a:t>
            </a:r>
            <a:r>
              <a:rPr lang="ru-RU" sz="2400" b="1" dirty="0">
                <a:solidFill>
                  <a:srgbClr val="FF6600"/>
                </a:solidFill>
              </a:rPr>
              <a:t>требования к результатам и проверяемые элементы содержания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867638702"/>
              </p:ext>
            </p:extLst>
          </p:nvPr>
        </p:nvGraphicFramePr>
        <p:xfrm>
          <a:off x="348474" y="0"/>
          <a:ext cx="11243571" cy="651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3485" y="1171563"/>
            <a:ext cx="1113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33CC"/>
                </a:solidFill>
              </a:rPr>
              <a:t>В течение 2025/2026 и 2026/2027 учебных годов</a:t>
            </a:r>
            <a:endParaRPr lang="ru-RU" sz="20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7563" y="186447"/>
            <a:ext cx="8436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образование. </a:t>
            </a:r>
          </a:p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План внеурочной деятельности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07884338"/>
              </p:ext>
            </p:extLst>
          </p:nvPr>
        </p:nvGraphicFramePr>
        <p:xfrm>
          <a:off x="365761" y="3141552"/>
          <a:ext cx="6717125" cy="398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5761" y="968689"/>
            <a:ext cx="114833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/>
              <a:t>133.7.1. Один час в неделю для обучающихся 10 - 11 классов рекомендуется отводить на внеурочное занятие "Россия - мои горизонты".</a:t>
            </a:r>
          </a:p>
          <a:p>
            <a:pPr indent="457200" algn="just"/>
            <a:r>
              <a:rPr lang="ru-RU" dirty="0"/>
              <a:t>133.7.2. Внеурочные занятия "Россия - мои горизонты" направлены на формирование готовности обучающихся к профессиональному самоопределению, приобретение навыков и умений карьерной грамотности и других компетенций, необходимых для осуществления всех этапов карьерной </a:t>
            </a:r>
            <a:r>
              <a:rPr lang="ru-RU" dirty="0" err="1"/>
              <a:t>самонавигации</a:t>
            </a:r>
            <a:r>
              <a:rPr lang="ru-RU" dirty="0"/>
              <a:t>, приобретение и осмысления </a:t>
            </a:r>
            <a:r>
              <a:rPr lang="ru-RU" dirty="0" err="1"/>
              <a:t>профориентационно</a:t>
            </a:r>
            <a:r>
              <a:rPr lang="ru-RU" dirty="0"/>
              <a:t> значимого опыта. </a:t>
            </a:r>
          </a:p>
          <a:p>
            <a:pPr indent="457200" algn="just"/>
            <a:r>
              <a:rPr lang="ru-RU" dirty="0"/>
              <a:t>133.7.3. Основной формат внеурочных занятий "Россия - мои горизонты" - </a:t>
            </a:r>
            <a:r>
              <a:rPr lang="ru-RU" dirty="0" err="1"/>
              <a:t>профориентационное</a:t>
            </a:r>
            <a:r>
              <a:rPr lang="ru-RU" dirty="0"/>
              <a:t> занятие. Основные темы занятий связаны с востребованными профессиями реального сектора экономики, а также с выдающимися достижениями России в отраслях промышленности, цифровых технологиях, инженерном деле, государственном управлении и общественной безопасности, медицине и здравоохранении, </a:t>
            </a:r>
            <a:r>
              <a:rPr lang="ru-RU" dirty="0" err="1"/>
              <a:t>агросфере</a:t>
            </a:r>
            <a:r>
              <a:rPr lang="ru-RU" dirty="0"/>
              <a:t>, социальном развитии, туризме, креативных индустриях и других отраслях экономики. </a:t>
            </a:r>
          </a:p>
        </p:txBody>
      </p:sp>
    </p:spTree>
    <p:extLst>
      <p:ext uri="{BB962C8B-B14F-4D97-AF65-F5344CB8AC3E}">
        <p14:creationId xmlns:p14="http://schemas.microsoft.com/office/powerpoint/2010/main" val="397582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98091" y="115330"/>
            <a:ext cx="9351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образование. </a:t>
            </a:r>
          </a:p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Рабочая программа воспитания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9872" y="1645920"/>
            <a:ext cx="1108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b="1" dirty="0"/>
              <a:t>Модуль «Классное руководство»</a:t>
            </a:r>
          </a:p>
          <a:p>
            <a:pPr indent="457200" algn="just"/>
            <a:r>
              <a:rPr lang="ru-RU" sz="2000" b="1" dirty="0"/>
              <a:t>организация и проведение родительских собраний по профессиональной ориентации обучающихся, ознакомлению с системой воспитания и дополнительного образования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3629" y="2716056"/>
            <a:ext cx="9351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Среднее общее образование. Учебный план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332130"/>
            <a:ext cx="1148334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000" b="1" dirty="0" smtClean="0"/>
              <a:t>Максимально допустимое количество часов - 2312 </a:t>
            </a:r>
          </a:p>
          <a:p>
            <a:pPr indent="457200"/>
            <a:r>
              <a:rPr lang="ru-RU" b="1" dirty="0" smtClean="0"/>
              <a:t>131.19.1</a:t>
            </a:r>
            <a:r>
              <a:rPr lang="ru-RU" b="1" dirty="0"/>
              <a:t>. Объем максимально допустимой нагрузки в течение недели в соответствии со всеми вариантами федеральных учебных планов составляет: </a:t>
            </a:r>
          </a:p>
          <a:p>
            <a:pPr indent="457200"/>
            <a:r>
              <a:rPr lang="ru-RU" b="1" dirty="0"/>
              <a:t>в 10 классе - 34 часа (5-дневная учебная неделя), 37 часов (6-дневная учебная неделя). </a:t>
            </a:r>
          </a:p>
          <a:p>
            <a:pPr indent="457200"/>
            <a:r>
              <a:rPr lang="ru-RU" b="1" dirty="0"/>
              <a:t>в 11 классе - 34 часа (5-дневная учебная неделя), 37 часов (6-дневная учебная неделя). </a:t>
            </a:r>
          </a:p>
          <a:p>
            <a:pPr indent="457200"/>
            <a:r>
              <a:rPr lang="ru-RU" b="1" dirty="0"/>
              <a:t>Объем максимально допустимой нагрузки в течение года составляет: </a:t>
            </a:r>
          </a:p>
          <a:p>
            <a:pPr indent="457200"/>
            <a:r>
              <a:rPr lang="ru-RU" b="1" dirty="0"/>
              <a:t>в 10 классе - 1156 часов (5-дневная учебная неделя), 1258 часов (6-дневная учебная неделя). </a:t>
            </a:r>
          </a:p>
          <a:p>
            <a:pPr indent="457200"/>
            <a:r>
              <a:rPr lang="ru-RU" b="1" dirty="0"/>
              <a:t>в 11 классе - 1156 часов (5-дневная учебная неделя), 1258 часов (6-дневная учебная неделя). </a:t>
            </a:r>
          </a:p>
          <a:p>
            <a:pPr indent="457200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03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05968" y="347599"/>
            <a:ext cx="9351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Адаптированные образовательные программы</a:t>
            </a:r>
            <a:endParaRPr lang="ru-RU" sz="2400" b="1" dirty="0" smtClean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685" y="1418622"/>
            <a:ext cx="1112528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Приказ </a:t>
            </a:r>
            <a:r>
              <a:rPr lang="ru-RU" sz="2000" dirty="0"/>
              <a:t>Министерства просвещения Российской Федерации </a:t>
            </a:r>
            <a:r>
              <a:rPr lang="ru-RU" sz="2000" b="1" dirty="0"/>
              <a:t>от 09.10.2024 № 704 </a:t>
            </a:r>
            <a:r>
              <a:rPr lang="ru-RU" sz="1600" dirty="0" smtClean="0"/>
              <a:t>«</a:t>
            </a:r>
            <a:r>
              <a:rPr lang="ru-RU" sz="1600" dirty="0"/>
              <a:t>О внесении изменений в некоторые приказы Министерства просвещения Российской Федерации, касающиеся федеральных образовательных программ начального общего образования, основного общего образования, среднего общего образования»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0368" y="2345301"/>
            <a:ext cx="7036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Начальное общее образование</a:t>
            </a:r>
            <a:endParaRPr lang="ru-RU" sz="20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53685" y="2686183"/>
            <a:ext cx="11446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Ступенчатый режим обучения в сентябре – октябре 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53685" y="3180380"/>
            <a:ext cx="7036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Основное общее образование</a:t>
            </a:r>
            <a:endParaRPr lang="ru-RU" sz="20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3685" y="3591415"/>
            <a:ext cx="114467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Изучение истории, обществознания и ОДКНР: </a:t>
            </a:r>
          </a:p>
          <a:p>
            <a:pPr marL="625475" indent="-263525">
              <a:buFont typeface="Wingdings" panose="05000000000000000000" pitchFamily="2" charset="2"/>
              <a:buChar char="§"/>
            </a:pPr>
            <a:r>
              <a:rPr lang="ru-RU" sz="2000" dirty="0" smtClean="0"/>
              <a:t>учебный предмет «История» включает курсы «Всеобщая история», «История России», «История </a:t>
            </a:r>
            <a:r>
              <a:rPr lang="ru-RU" sz="2000" dirty="0"/>
              <a:t>нашего </a:t>
            </a:r>
            <a:r>
              <a:rPr lang="ru-RU" sz="2000" dirty="0" smtClean="0"/>
              <a:t>края»;</a:t>
            </a:r>
          </a:p>
          <a:p>
            <a:pPr marL="625475" indent="-263525">
              <a:buFont typeface="Wingdings" panose="05000000000000000000" pitchFamily="2" charset="2"/>
              <a:buChar char="§"/>
            </a:pPr>
            <a:r>
              <a:rPr lang="ru-RU" sz="2000" dirty="0" smtClean="0"/>
              <a:t>новое распределение часов распределение часов по истории, обществознанию и ОДНКНР в 5-7 классах;</a:t>
            </a:r>
          </a:p>
          <a:p>
            <a:pPr marL="625475" indent="-263525">
              <a:buFont typeface="Wingdings" panose="05000000000000000000" pitchFamily="2" charset="2"/>
              <a:buChar char="§"/>
            </a:pPr>
            <a:r>
              <a:rPr lang="ru-RU" sz="2000" dirty="0" smtClean="0"/>
              <a:t>исключение ОДНКНР (в 6 классе можно проводить из части, формируемой участниками образовательных отношений)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96060" y="1007587"/>
            <a:ext cx="11404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33CC"/>
                </a:solidFill>
              </a:rPr>
              <a:t>В адаптированные ООП обучающихся с ОВЗ – варианты 1 и 2 – вносим изменения </a:t>
            </a:r>
            <a:endParaRPr lang="ru-RU" sz="2000" b="1" dirty="0">
              <a:solidFill>
                <a:srgbClr val="0033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4302" y="5962172"/>
            <a:ext cx="7518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Других изменений в АОП нет</a:t>
            </a:r>
            <a:endParaRPr lang="ru-RU" dirty="0" smtClean="0">
              <a:hlinkClick r:id="rId6"/>
            </a:endParaRPr>
          </a:p>
          <a:p>
            <a:r>
              <a:rPr lang="en-US" dirty="0" smtClean="0">
                <a:hlinkClick r:id="rId6"/>
              </a:rPr>
              <a:t>https</a:t>
            </a:r>
            <a:r>
              <a:rPr lang="en-US" dirty="0">
                <a:hlinkClick r:id="rId6"/>
              </a:rPr>
              <a:t>://ikp-rao.ru/vnedrenie-faoop</a:t>
            </a:r>
            <a:r>
              <a:rPr lang="en-US" dirty="0" smtClean="0">
                <a:hlinkClick r:id="rId6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90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03765" y="98210"/>
            <a:ext cx="757348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/>
              <a:t>Приказ </a:t>
            </a:r>
            <a:r>
              <a:rPr lang="ru-RU" sz="1400" b="1" dirty="0" err="1"/>
              <a:t>Минпросвещения</a:t>
            </a:r>
            <a:r>
              <a:rPr lang="ru-RU" sz="1400" b="1" dirty="0"/>
              <a:t> России от 18.06.2025 </a:t>
            </a:r>
            <a:r>
              <a:rPr lang="ru-RU" sz="1400" b="1" dirty="0" smtClean="0"/>
              <a:t>№ </a:t>
            </a:r>
            <a:r>
              <a:rPr lang="ru-RU" sz="1400" b="1" dirty="0"/>
              <a:t>467</a:t>
            </a:r>
          </a:p>
          <a:p>
            <a:pPr algn="just"/>
            <a:r>
              <a:rPr lang="ru-RU" sz="1400" dirty="0" smtClean="0"/>
              <a:t>«О </a:t>
            </a:r>
            <a:r>
              <a:rPr lang="ru-RU" sz="1400" dirty="0"/>
              <a:t>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</a:t>
            </a:r>
            <a:r>
              <a:rPr lang="ru-RU" sz="1400" b="1" dirty="0">
                <a:solidFill>
                  <a:srgbClr val="0033CC"/>
                </a:solidFill>
              </a:rPr>
              <a:t>начального общего и основного общего </a:t>
            </a:r>
            <a:r>
              <a:rPr lang="ru-RU" sz="1400" b="1" dirty="0" smtClean="0">
                <a:solidFill>
                  <a:srgbClr val="0033CC"/>
                </a:solidFill>
              </a:rPr>
              <a:t>образования</a:t>
            </a:r>
            <a:r>
              <a:rPr lang="ru-RU" sz="1400" dirty="0" smtClean="0"/>
              <a:t>» (</a:t>
            </a:r>
            <a:r>
              <a:rPr lang="ru-RU" sz="1400" dirty="0"/>
              <a:t>Зарегистрировано в Минюсте России 17.07.2025 </a:t>
            </a:r>
            <a:r>
              <a:rPr lang="ru-RU" sz="1400" dirty="0" smtClean="0"/>
              <a:t>№ </a:t>
            </a:r>
            <a:r>
              <a:rPr lang="ru-RU" sz="1400" dirty="0"/>
              <a:t>82961)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267716"/>
              </p:ext>
            </p:extLst>
          </p:nvPr>
        </p:nvGraphicFramePr>
        <p:xfrm>
          <a:off x="544322" y="1722173"/>
          <a:ext cx="1128564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099">
                  <a:extLst>
                    <a:ext uri="{9D8B030D-6E8A-4147-A177-3AD203B41FA5}">
                      <a16:colId xmlns:a16="http://schemas.microsoft.com/office/drawing/2014/main" val="3668419811"/>
                    </a:ext>
                  </a:extLst>
                </a:gridCol>
                <a:gridCol w="2055137">
                  <a:extLst>
                    <a:ext uri="{9D8B030D-6E8A-4147-A177-3AD203B41FA5}">
                      <a16:colId xmlns:a16="http://schemas.microsoft.com/office/drawing/2014/main" val="961433283"/>
                    </a:ext>
                  </a:extLst>
                </a:gridCol>
                <a:gridCol w="2625505">
                  <a:extLst>
                    <a:ext uri="{9D8B030D-6E8A-4147-A177-3AD203B41FA5}">
                      <a16:colId xmlns:a16="http://schemas.microsoft.com/office/drawing/2014/main" val="2475415079"/>
                    </a:ext>
                  </a:extLst>
                </a:gridCol>
                <a:gridCol w="4640907">
                  <a:extLst>
                    <a:ext uri="{9D8B030D-6E8A-4147-A177-3AD203B41FA5}">
                      <a16:colId xmlns:a16="http://schemas.microsoft.com/office/drawing/2014/main" val="1045561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Кол-во</a:t>
                      </a:r>
                      <a:r>
                        <a:rPr lang="ru-RU" baseline="0" dirty="0" smtClean="0"/>
                        <a:t> часов</a:t>
                      </a:r>
                    </a:p>
                    <a:p>
                      <a:pPr algn="ctr"/>
                      <a:r>
                        <a:rPr lang="ru-RU" baseline="0" dirty="0" smtClean="0"/>
                        <a:t>ФГОС/ФОП 2025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Изменения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Комментарий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69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Основное</a:t>
                      </a:r>
                      <a:r>
                        <a:rPr lang="ru-RU" baseline="0" dirty="0" smtClean="0"/>
                        <a:t> общее образование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менее 5338 ч</a:t>
                      </a:r>
                    </a:p>
                    <a:p>
                      <a:pPr algn="ctr"/>
                      <a:r>
                        <a:rPr lang="ru-RU" dirty="0" smtClean="0"/>
                        <a:t>не более 5848 ч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+ 280 ч (при 5-дневной учебной неделе)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Учебные планы 2025/2026</a:t>
                      </a:r>
                      <a:r>
                        <a:rPr lang="ru-RU" baseline="0" dirty="0" smtClean="0"/>
                        <a:t> учебного года составляем с учетом новых требований. </a:t>
                      </a:r>
                    </a:p>
                    <a:p>
                      <a:pPr algn="just"/>
                      <a:r>
                        <a:rPr lang="ru-RU" baseline="0" dirty="0" smtClean="0"/>
                        <a:t>В 6-9-х и 11-х классах изменения вступают      в силу с этого учебного года (компенсировать количество часов прошлых лет не нужно)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351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Среднее общее образование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менее 2312 ч</a:t>
                      </a:r>
                    </a:p>
                    <a:p>
                      <a:pPr algn="ctr"/>
                      <a:r>
                        <a:rPr lang="ru-RU" dirty="0" smtClean="0"/>
                        <a:t>не более 2516 ч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+ 142 ч (при 5-дневной учебной неделе)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47867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3851" y="1329233"/>
            <a:ext cx="1111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Изменено количество часов в федеральных учебных планах 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975504"/>
              </p:ext>
            </p:extLst>
          </p:nvPr>
        </p:nvGraphicFramePr>
        <p:xfrm>
          <a:off x="541696" y="4654772"/>
          <a:ext cx="11288274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1737">
                  <a:extLst>
                    <a:ext uri="{9D8B030D-6E8A-4147-A177-3AD203B41FA5}">
                      <a16:colId xmlns:a16="http://schemas.microsoft.com/office/drawing/2014/main" val="3476998220"/>
                    </a:ext>
                  </a:extLst>
                </a:gridCol>
                <a:gridCol w="5656537">
                  <a:extLst>
                    <a:ext uri="{9D8B030D-6E8A-4147-A177-3AD203B41FA5}">
                      <a16:colId xmlns:a16="http://schemas.microsoft.com/office/drawing/2014/main" val="4264000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НОО/ООО 2025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НОО/ООО 2021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648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spcBef>
                          <a:spcPts val="12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ru-RU" dirty="0" smtClean="0"/>
                        <a:t>учебные предметы, </a:t>
                      </a:r>
                      <a:r>
                        <a:rPr lang="ru-RU" u="sng" dirty="0" smtClean="0">
                          <a:solidFill>
                            <a:srgbClr val="0033CC"/>
                          </a:solidFill>
                        </a:rPr>
                        <a:t>учебные курсы</a:t>
                      </a:r>
                      <a:r>
                        <a:rPr lang="ru-RU" dirty="0" smtClean="0">
                          <a:solidFill>
                            <a:srgbClr val="0033CC"/>
                          </a:solidFill>
                        </a:rPr>
                        <a:t>, </a:t>
                      </a:r>
                      <a:r>
                        <a:rPr lang="ru-RU" dirty="0" smtClean="0"/>
                        <a:t>учебные модули,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u="sng" dirty="0" smtClean="0">
                          <a:solidFill>
                            <a:srgbClr val="0033CC"/>
                          </a:solidFill>
                        </a:rPr>
                        <a:t>курсы внеурочной деятельности </a:t>
                      </a:r>
                      <a:endParaRPr lang="ru-RU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учебные предметы, </a:t>
                      </a:r>
                      <a:r>
                        <a:rPr lang="ru-RU" u="sng" dirty="0" smtClean="0">
                          <a:solidFill>
                            <a:srgbClr val="FF0000"/>
                          </a:solidFill>
                        </a:rPr>
                        <a:t>учебные курсы (в том числе внеурочной деятельности)</a:t>
                      </a:r>
                      <a:r>
                        <a:rPr lang="ru-RU" dirty="0" smtClean="0"/>
                        <a:t>, учебные модули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22037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3851" y="4275770"/>
            <a:ext cx="1111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Дифференцированы понятия «учебный курс» и «курс внеурочной деятельности»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3172" y="5767284"/>
            <a:ext cx="5927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Проверить «План внеурочной деятельности» и «Рабочие программы курсов внеурочной деятельности»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734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05619" y="958043"/>
            <a:ext cx="11143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Приказ </a:t>
            </a:r>
            <a:r>
              <a:rPr lang="ru-RU" sz="2000" b="1" dirty="0" err="1"/>
              <a:t>Минпросвещения</a:t>
            </a:r>
            <a:r>
              <a:rPr lang="ru-RU" sz="2000" b="1" dirty="0"/>
              <a:t> России от 18.06.2025 </a:t>
            </a:r>
            <a:r>
              <a:rPr lang="ru-RU" sz="2000" b="1" dirty="0" smtClean="0"/>
              <a:t>№ 467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93776" y="1547364"/>
            <a:ext cx="109971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/>
              <a:t>Начальное общее образование</a:t>
            </a:r>
          </a:p>
          <a:p>
            <a:pPr algn="just"/>
            <a:r>
              <a:rPr lang="ru-RU" sz="2000" dirty="0" smtClean="0"/>
              <a:t>При </a:t>
            </a:r>
            <a:r>
              <a:rPr lang="ru-RU" sz="2000" dirty="0"/>
              <a:t>реализации трехгодичного срока обучения на уровне начального общего образования </a:t>
            </a:r>
            <a:r>
              <a:rPr lang="ru-RU" sz="2000" u="sng" dirty="0">
                <a:solidFill>
                  <a:srgbClr val="0033CC"/>
                </a:solidFill>
              </a:rPr>
              <a:t>необходимо равномерно распределять образовательную нагрузку на три года обучения</a:t>
            </a:r>
            <a:r>
              <a:rPr lang="ru-RU" sz="2000" dirty="0"/>
              <a:t>, корректировать общий объем аудиторной нагрузки обучающихся по индивидуальным учебным планам в соответствии с санитарными правилами и нормами </a:t>
            </a:r>
            <a:r>
              <a:rPr lang="ru-RU" sz="2000" dirty="0">
                <a:hlinkClick r:id="rId6"/>
              </a:rPr>
              <a:t>СанПиН </a:t>
            </a:r>
            <a:r>
              <a:rPr lang="ru-RU" sz="2000" dirty="0" smtClean="0">
                <a:hlinkClick r:id="rId6"/>
              </a:rPr>
              <a:t>1.2.3685-21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93776" y="3182477"/>
            <a:ext cx="110337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/>
              <a:t>Основное общее образование</a:t>
            </a:r>
          </a:p>
          <a:p>
            <a:pPr algn="just"/>
            <a:r>
              <a:rPr lang="ru-RU" sz="2000" dirty="0" smtClean="0"/>
              <a:t>Учебный </a:t>
            </a:r>
            <a:r>
              <a:rPr lang="ru-RU" sz="2000" dirty="0"/>
              <a:t>предмет "История" включает в себя учебные курсы "История России", "Всеобщая история" и "История нашего края</a:t>
            </a:r>
            <a:r>
              <a:rPr lang="ru-RU" sz="2000" dirty="0" smtClean="0"/>
              <a:t>".</a:t>
            </a:r>
          </a:p>
          <a:p>
            <a:pPr algn="just"/>
            <a:r>
              <a:rPr lang="ru-RU" sz="2000" dirty="0" smtClean="0"/>
              <a:t>Изучение </a:t>
            </a:r>
            <a:r>
              <a:rPr lang="ru-RU" sz="2000" dirty="0"/>
              <a:t>учебного предмета "Духовно-нравственная культура России" начинается с 2026/27 учебного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61533"/>
              </p:ext>
            </p:extLst>
          </p:nvPr>
        </p:nvGraphicFramePr>
        <p:xfrm>
          <a:off x="475488" y="5175246"/>
          <a:ext cx="68031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1568">
                  <a:extLst>
                    <a:ext uri="{9D8B030D-6E8A-4147-A177-3AD203B41FA5}">
                      <a16:colId xmlns:a16="http://schemas.microsoft.com/office/drawing/2014/main" val="2677321269"/>
                    </a:ext>
                  </a:extLst>
                </a:gridCol>
                <a:gridCol w="3401568">
                  <a:extLst>
                    <a:ext uri="{9D8B030D-6E8A-4147-A177-3AD203B41FA5}">
                      <a16:colId xmlns:a16="http://schemas.microsoft.com/office/drawing/2014/main" val="13794610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ФОП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47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Тематическое планирование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Поурочное планирование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16488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479314" y="6078424"/>
            <a:ext cx="5230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33CC"/>
                </a:solidFill>
              </a:rPr>
              <a:t>Оба наименования можно использовать</a:t>
            </a:r>
            <a:endParaRPr lang="ru-RU" sz="20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0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1376" y="1073335"/>
            <a:ext cx="11507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Письмо </a:t>
            </a:r>
            <a:r>
              <a:rPr lang="ru-RU" dirty="0" err="1"/>
              <a:t>Минпросвещения</a:t>
            </a:r>
            <a:r>
              <a:rPr lang="ru-RU" dirty="0"/>
              <a:t> России от 01.07.2025 </a:t>
            </a:r>
            <a:r>
              <a:rPr lang="ru-RU" dirty="0" smtClean="0"/>
              <a:t>№ </a:t>
            </a:r>
            <a:r>
              <a:rPr lang="ru-RU" dirty="0"/>
              <a:t>03-1326</a:t>
            </a:r>
          </a:p>
          <a:p>
            <a:r>
              <a:rPr lang="ru-RU" dirty="0"/>
              <a:t>"О направлении </a:t>
            </a:r>
            <a:r>
              <a:rPr lang="ru-RU" dirty="0" smtClean="0"/>
              <a:t>информации"  (</a:t>
            </a:r>
            <a:r>
              <a:rPr lang="ru-RU" dirty="0"/>
              <a:t>вместе с "Методическими рекомендациями по организации процесса обучения в первом классе в адаптационный период (сентябрь-октябрь)")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41376" y="2714310"/>
            <a:ext cx="10241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Единая система оценки качества образования</a:t>
            </a:r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chiro74.ru/p/edinaja-sistema-otsenki-kachestva-obrazovanija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41376" y="3603589"/>
            <a:ext cx="11277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dirty="0"/>
              <a:t>Письмо Министерства образования и науки Челябинской области от 23.06.2025 № </a:t>
            </a:r>
            <a:r>
              <a:rPr lang="ru-RU" dirty="0" smtClean="0"/>
              <a:t>5778 </a:t>
            </a:r>
            <a:endParaRPr lang="ru-RU" dirty="0"/>
          </a:p>
          <a:p>
            <a:pPr algn="just"/>
            <a:r>
              <a:rPr lang="ru-RU" dirty="0"/>
              <a:t>«Об особенностях реализации основной общеобразовательной программы </a:t>
            </a:r>
            <a:r>
              <a:rPr lang="ru-RU" dirty="0" smtClean="0"/>
              <a:t>начального </a:t>
            </a:r>
            <a:r>
              <a:rPr lang="ru-RU" dirty="0"/>
              <a:t>общего образования»</a:t>
            </a:r>
            <a:endParaRPr lang="ru-RU" b="1" dirty="0"/>
          </a:p>
          <a:p>
            <a:pPr algn="just">
              <a:spcBef>
                <a:spcPts val="1200"/>
              </a:spcBef>
            </a:pPr>
            <a:r>
              <a:rPr lang="ru-RU" dirty="0" smtClean="0"/>
              <a:t>Письмо Министерства образования и науки Челябинской области </a:t>
            </a:r>
            <a:r>
              <a:rPr lang="ru-RU" dirty="0"/>
              <a:t>от 23.06.2025 </a:t>
            </a:r>
            <a:r>
              <a:rPr lang="ru-RU" dirty="0" smtClean="0"/>
              <a:t>№ </a:t>
            </a:r>
            <a:r>
              <a:rPr lang="ru-RU" dirty="0"/>
              <a:t>5779 </a:t>
            </a:r>
            <a:endParaRPr lang="ru-RU" dirty="0" smtClean="0"/>
          </a:p>
          <a:p>
            <a:pPr algn="just"/>
            <a:r>
              <a:rPr lang="ru-RU" dirty="0" smtClean="0"/>
              <a:t>«Об </a:t>
            </a:r>
            <a:r>
              <a:rPr lang="ru-RU" dirty="0"/>
              <a:t>особенностях реализации основной общеобразовательной программы основного общего </a:t>
            </a:r>
            <a:r>
              <a:rPr lang="ru-RU" dirty="0" smtClean="0"/>
              <a:t>образования»</a:t>
            </a:r>
            <a:endParaRPr lang="ru-RU" b="1" dirty="0"/>
          </a:p>
          <a:p>
            <a:pPr algn="just">
              <a:spcBef>
                <a:spcPts val="1200"/>
              </a:spcBef>
            </a:pPr>
            <a:r>
              <a:rPr lang="ru-RU" dirty="0"/>
              <a:t>Письмо Министерства образования и науки Челябинской области от 23.06.2025 № </a:t>
            </a:r>
            <a:r>
              <a:rPr lang="ru-RU" dirty="0" smtClean="0"/>
              <a:t>5780 </a:t>
            </a:r>
            <a:endParaRPr lang="ru-RU" dirty="0"/>
          </a:p>
          <a:p>
            <a:pPr algn="just"/>
            <a:r>
              <a:rPr lang="ru-RU" dirty="0"/>
              <a:t>«Об особенностях реализации основной общеобразовательной программы </a:t>
            </a:r>
            <a:r>
              <a:rPr lang="ru-RU" dirty="0" smtClean="0"/>
              <a:t>среднего </a:t>
            </a:r>
            <a:r>
              <a:rPr lang="ru-RU" dirty="0"/>
              <a:t>общего образования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41376" y="2218594"/>
            <a:ext cx="1127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Методические письма по учебным предметам </a:t>
            </a:r>
            <a:r>
              <a:rPr lang="en-US" dirty="0">
                <a:hlinkClick r:id="rId7"/>
              </a:rPr>
              <a:t>https://edsoo.ru/metodicheskie-posobiya-i-rekomendaczii</a:t>
            </a:r>
            <a:r>
              <a:rPr lang="en-US" dirty="0" smtClean="0">
                <a:hlinkClick r:id="rId7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815840" y="426720"/>
            <a:ext cx="6620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Методические письма: федеральный и региональный уровень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41376" y="5585474"/>
            <a:ext cx="6980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8"/>
              </a:rPr>
              <a:t>https://chiro74.ru/p/metodicheskaja-pomosch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4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6" y="115330"/>
            <a:ext cx="2145029" cy="860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2099793" cy="9427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2337" y="1341120"/>
            <a:ext cx="114467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Приказ </a:t>
            </a:r>
            <a:r>
              <a:rPr lang="ru-RU" sz="2200" dirty="0"/>
              <a:t>Министерства просвещения Российской Федерации </a:t>
            </a:r>
            <a:r>
              <a:rPr lang="ru-RU" sz="2200" b="1" dirty="0"/>
              <a:t>от 09.10.2024 № 704 </a:t>
            </a:r>
            <a:r>
              <a:rPr lang="ru-RU" sz="2200" dirty="0" smtClean="0"/>
              <a:t>«</a:t>
            </a:r>
            <a:r>
              <a:rPr lang="ru-RU" sz="2200" dirty="0"/>
              <a:t>О внесении изменений в некоторые приказы Министерства просвещения Российской Федерации, касающиеся федеральных образовательных программ начального общего образования, основного общего образования, среднего общего образования» 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7606789" y="-467733"/>
          <a:ext cx="3271520" cy="2139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8866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789" y="5665692"/>
            <a:ext cx="4242318" cy="1066799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2058737" y="115330"/>
            <a:ext cx="1769552" cy="6608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709555" cy="7675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12492" y="115330"/>
            <a:ext cx="707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839" y="453017"/>
            <a:ext cx="10777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Лист планирования / самооценки работ </a:t>
            </a:r>
          </a:p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по внесению изменений в образовательные программы</a:t>
            </a:r>
            <a:endParaRPr lang="ru-RU" b="1" dirty="0">
              <a:solidFill>
                <a:srgbClr val="0033CC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259346"/>
              </p:ext>
            </p:extLst>
          </p:nvPr>
        </p:nvGraphicFramePr>
        <p:xfrm>
          <a:off x="412496" y="1113870"/>
          <a:ext cx="11367008" cy="5575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744">
                  <a:extLst>
                    <a:ext uri="{9D8B030D-6E8A-4147-A177-3AD203B41FA5}">
                      <a16:colId xmlns:a16="http://schemas.microsoft.com/office/drawing/2014/main" val="3115150722"/>
                    </a:ext>
                  </a:extLst>
                </a:gridCol>
                <a:gridCol w="4145280">
                  <a:extLst>
                    <a:ext uri="{9D8B030D-6E8A-4147-A177-3AD203B41FA5}">
                      <a16:colId xmlns:a16="http://schemas.microsoft.com/office/drawing/2014/main" val="4271967526"/>
                    </a:ext>
                  </a:extLst>
                </a:gridCol>
                <a:gridCol w="4800650">
                  <a:extLst>
                    <a:ext uri="{9D8B030D-6E8A-4147-A177-3AD203B41FA5}">
                      <a16:colId xmlns:a16="http://schemas.microsoft.com/office/drawing/2014/main" val="3111865078"/>
                    </a:ext>
                  </a:extLst>
                </a:gridCol>
                <a:gridCol w="1929334">
                  <a:extLst>
                    <a:ext uri="{9D8B030D-6E8A-4147-A177-3AD203B41FA5}">
                      <a16:colId xmlns:a16="http://schemas.microsoft.com/office/drawing/2014/main" val="4044713092"/>
                    </a:ext>
                  </a:extLst>
                </a:gridCol>
              </a:tblGrid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 работы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Комментарий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546218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Дополнить перечень принципов в разделе «Пояснительная записка»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Письмо ГБУ ДПО «ЧИРО» </a:t>
                      </a:r>
                    </a:p>
                    <a:p>
                      <a:r>
                        <a:rPr lang="ru-RU" sz="1600" dirty="0" smtClean="0"/>
                        <a:t>от 29.04.2025 № 1468</a:t>
                      </a:r>
                    </a:p>
                    <a:p>
                      <a:r>
                        <a:rPr lang="ru-RU" sz="1600" dirty="0" smtClean="0">
                          <a:hlinkClick r:id="rId6"/>
                        </a:rPr>
                        <a:t>https://disk.yandex.ru/d/gBEmId-ihki0_w</a:t>
                      </a:r>
                      <a:r>
                        <a:rPr lang="ru-RU" sz="1600" dirty="0" smtClean="0"/>
                        <a:t> </a:t>
                      </a:r>
                    </a:p>
                    <a:p>
                      <a:endParaRPr lang="ru-RU" sz="1600" i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sz="1600" i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ru-RU" sz="1600" i="1" dirty="0" smtClean="0">
                          <a:solidFill>
                            <a:srgbClr val="7030A0"/>
                          </a:solidFill>
                        </a:rPr>
                        <a:t>Слайд  7</a:t>
                      </a:r>
                      <a:endParaRPr lang="ru-RU" sz="1600" i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 01.09.2025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457143"/>
                  </a:ext>
                </a:extLst>
              </a:tr>
              <a:tr h="3645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Заменить термины в тексте всей</a:t>
                      </a:r>
                      <a:r>
                        <a:rPr lang="ru-RU" sz="1600" baseline="0" dirty="0" smtClean="0"/>
                        <a:t> Программы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064162"/>
                  </a:ext>
                </a:extLst>
              </a:tr>
              <a:tr h="1048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Указать длительность контрольных и практических работ в разделе «Система оценки…». </a:t>
                      </a:r>
                    </a:p>
                    <a:p>
                      <a:r>
                        <a:rPr lang="ru-RU" sz="1600" dirty="0" smtClean="0"/>
                        <a:t>Сделать приложение</a:t>
                      </a:r>
                      <a:r>
                        <a:rPr lang="ru-RU" sz="1600" baseline="0" dirty="0" smtClean="0"/>
                        <a:t> к разделу, включив в него «кодификаторы»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2650603"/>
                  </a:ext>
                </a:extLst>
              </a:tr>
              <a:tr h="1048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Внести изменения в рабочие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Приказ Министерства просвещения Российской Федерации от 09.10.2024 </a:t>
                      </a:r>
                    </a:p>
                    <a:p>
                      <a:r>
                        <a:rPr lang="ru-RU" sz="1600" b="0" dirty="0" smtClean="0"/>
                        <a:t>№ 704 </a:t>
                      </a:r>
                    </a:p>
                    <a:p>
                      <a:r>
                        <a:rPr lang="ru-RU" sz="1600" i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Слайд 6</a:t>
                      </a:r>
                      <a:r>
                        <a:rPr lang="ru-RU" sz="1600" dirty="0" smtClean="0"/>
                        <a:t> </a:t>
                      </a:r>
                    </a:p>
                    <a:p>
                      <a:r>
                        <a:rPr lang="ru-RU" sz="1600" dirty="0" smtClean="0"/>
                        <a:t>Методические</a:t>
                      </a:r>
                      <a:r>
                        <a:rPr lang="ru-RU" sz="1600" baseline="0" dirty="0" smtClean="0"/>
                        <a:t> письма ГБУ ДПО «ЧИРО»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№ 1468 от 29.04.2025 + от 23.06.2025 № 5778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58127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Внести</a:t>
                      </a:r>
                      <a:r>
                        <a:rPr lang="ru-RU" sz="1600" baseline="0" dirty="0" smtClean="0"/>
                        <a:t> изменения в учебный план: в 1 классе 3 ч </a:t>
                      </a:r>
                      <a:r>
                        <a:rPr lang="ru-RU" sz="1600" baseline="0" dirty="0" err="1" smtClean="0"/>
                        <a:t>физ-ры</a:t>
                      </a:r>
                      <a:r>
                        <a:rPr lang="ru-RU" sz="1600" baseline="0" dirty="0" smtClean="0"/>
                        <a:t> и ступенчатый режим обучения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700064"/>
                  </a:ext>
                </a:extLst>
              </a:tr>
              <a:tr h="5693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6.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Проверить пояснительную записку к плану внеурочной</a:t>
                      </a:r>
                      <a:r>
                        <a:rPr lang="ru-RU" sz="1600" baseline="0" dirty="0" smtClean="0"/>
                        <a:t> деятельности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Приказ Министерства просвещения РФ от 09.10.2024 № 704  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Слайд 9</a:t>
                      </a:r>
                      <a:endParaRPr lang="ru-RU" sz="1600" i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178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74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2335" y="5839968"/>
            <a:ext cx="3826771" cy="89252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/>
          <a:srcRect l="25173" t="9407" r="61679" b="80615"/>
          <a:stretch/>
        </p:blipFill>
        <p:spPr bwMode="auto">
          <a:xfrm>
            <a:off x="1668593" y="115330"/>
            <a:ext cx="1513520" cy="74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/>
          <a:srcRect t="10607" b="9573"/>
          <a:stretch/>
        </p:blipFill>
        <p:spPr>
          <a:xfrm>
            <a:off x="143629" y="130557"/>
            <a:ext cx="1624211" cy="729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2492" y="314518"/>
            <a:ext cx="8084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</a:rPr>
              <a:t>Начальное общее образование</a:t>
            </a:r>
            <a:r>
              <a:rPr lang="ru-RU" sz="2400" b="1" dirty="0">
                <a:solidFill>
                  <a:srgbClr val="FF6600"/>
                </a:solidFill>
              </a:rPr>
              <a:t>. </a:t>
            </a:r>
            <a:r>
              <a:rPr lang="ru-RU" sz="2400" b="1" dirty="0" smtClean="0">
                <a:solidFill>
                  <a:srgbClr val="FF6600"/>
                </a:solidFill>
              </a:rPr>
              <a:t>Учебный план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711" y="776183"/>
            <a:ext cx="114345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Для начального уровня общего образования представлены пять вариантов федерального учебного плана</a:t>
            </a:r>
            <a:r>
              <a:rPr lang="ru-RU" sz="2000" b="1" dirty="0" smtClean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/>
              <a:t>для </a:t>
            </a:r>
            <a:r>
              <a:rPr lang="ru-RU" sz="2000" dirty="0"/>
              <a:t>образовательных организаций, в которых обучение ведется на русском языке (5-дневная и </a:t>
            </a:r>
            <a:r>
              <a:rPr lang="ru-RU" sz="2000" dirty="0" smtClean="0"/>
              <a:t>      6-дневная </a:t>
            </a:r>
            <a:r>
              <a:rPr lang="ru-RU" sz="2000" dirty="0"/>
              <a:t>учебная неделя), варианты 1 и </a:t>
            </a:r>
            <a:r>
              <a:rPr lang="ru-RU" sz="2000" dirty="0" smtClean="0"/>
              <a:t>2</a:t>
            </a:r>
            <a:endParaRPr lang="ru-RU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78948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936073"/>
              </p:ext>
            </p:extLst>
          </p:nvPr>
        </p:nvGraphicFramePr>
        <p:xfrm>
          <a:off x="526492" y="2111167"/>
          <a:ext cx="11175980" cy="4348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2748">
                  <a:extLst>
                    <a:ext uri="{9D8B030D-6E8A-4147-A177-3AD203B41FA5}">
                      <a16:colId xmlns:a16="http://schemas.microsoft.com/office/drawing/2014/main" val="1959003922"/>
                    </a:ext>
                  </a:extLst>
                </a:gridCol>
                <a:gridCol w="1492760">
                  <a:extLst>
                    <a:ext uri="{9D8B030D-6E8A-4147-A177-3AD203B41FA5}">
                      <a16:colId xmlns:a16="http://schemas.microsoft.com/office/drawing/2014/main" val="3619536199"/>
                    </a:ext>
                  </a:extLst>
                </a:gridCol>
                <a:gridCol w="2115441">
                  <a:extLst>
                    <a:ext uri="{9D8B030D-6E8A-4147-A177-3AD203B41FA5}">
                      <a16:colId xmlns:a16="http://schemas.microsoft.com/office/drawing/2014/main" val="3610081147"/>
                    </a:ext>
                  </a:extLst>
                </a:gridCol>
                <a:gridCol w="1046788">
                  <a:extLst>
                    <a:ext uri="{9D8B030D-6E8A-4147-A177-3AD203B41FA5}">
                      <a16:colId xmlns:a16="http://schemas.microsoft.com/office/drawing/2014/main" val="3240514377"/>
                    </a:ext>
                  </a:extLst>
                </a:gridCol>
                <a:gridCol w="1058166">
                  <a:extLst>
                    <a:ext uri="{9D8B030D-6E8A-4147-A177-3AD203B41FA5}">
                      <a16:colId xmlns:a16="http://schemas.microsoft.com/office/drawing/2014/main" val="3627364300"/>
                    </a:ext>
                  </a:extLst>
                </a:gridCol>
                <a:gridCol w="893787">
                  <a:extLst>
                    <a:ext uri="{9D8B030D-6E8A-4147-A177-3AD203B41FA5}">
                      <a16:colId xmlns:a16="http://schemas.microsoft.com/office/drawing/2014/main" val="2812408596"/>
                    </a:ext>
                  </a:extLst>
                </a:gridCol>
                <a:gridCol w="1496290">
                  <a:extLst>
                    <a:ext uri="{9D8B030D-6E8A-4147-A177-3AD203B41FA5}">
                      <a16:colId xmlns:a16="http://schemas.microsoft.com/office/drawing/2014/main" val="3722607544"/>
                    </a:ext>
                  </a:extLst>
                </a:gridCol>
              </a:tblGrid>
              <a:tr h="27605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Предметная область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Учебный предмет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класс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класс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класс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класс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81986"/>
                  </a:ext>
                </a:extLst>
              </a:tr>
              <a:tr h="276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Физическая культура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Физическая культура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33CC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0174607"/>
                  </a:ext>
                </a:extLst>
              </a:tr>
              <a:tr h="31352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Итого: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132567"/>
                  </a:ext>
                </a:extLst>
              </a:tr>
              <a:tr h="527132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Часть, формируемая участниками образовательных отношений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295317"/>
                  </a:ext>
                </a:extLst>
              </a:tr>
              <a:tr h="31352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Учебные недели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009967"/>
                  </a:ext>
                </a:extLst>
              </a:tr>
              <a:tr h="740739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часов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 учетом 16 часов в сентябре - октябре)</a:t>
                      </a: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782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2999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 учетом 16 часов в сентябре - октябре)</a:t>
                      </a: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628623"/>
                  </a:ext>
                </a:extLst>
              </a:tr>
              <a:tr h="89561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Максимально допустимая недельная нагрузка, предусмотренная санитарными правилами и гигиеническими нормативами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(16 часов в </a:t>
                      </a:r>
                      <a:endParaRPr lang="ru-RU" sz="1600" b="1" kern="1200" dirty="0" smtClean="0">
                        <a:solidFill>
                          <a:srgbClr val="0033C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сентябре </a:t>
                      </a:r>
                      <a:r>
                        <a:rPr lang="ru-RU" sz="1600" b="1" kern="1200" dirty="0">
                          <a:solidFill>
                            <a:srgbClr val="0033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октябре)</a:t>
                      </a: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5" marR="32455" marT="53393" marB="533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304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0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3984</Words>
  <Application>Microsoft Office PowerPoint</Application>
  <PresentationFormat>Широкоэкранный</PresentationFormat>
  <Paragraphs>571</Paragraphs>
  <Slides>34</Slides>
  <Notes>34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Николаевна</dc:creator>
  <cp:lastModifiedBy>Людмила Николаевна</cp:lastModifiedBy>
  <cp:revision>270</cp:revision>
  <cp:lastPrinted>2025-08-26T08:18:59Z</cp:lastPrinted>
  <dcterms:created xsi:type="dcterms:W3CDTF">2024-04-25T04:20:24Z</dcterms:created>
  <dcterms:modified xsi:type="dcterms:W3CDTF">2025-08-26T09:58:01Z</dcterms:modified>
</cp:coreProperties>
</file>