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40B"/>
    <a:srgbClr val="FACA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216024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смены подростковых трудовых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отрядов летней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оздоровительной кампании 2023 года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Наставники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928992" cy="2736304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Кларин Михаил Владимирович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Современное наставничество: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черты традиционной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в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XXI века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процесс на рабочем месте»</a:t>
            </a:r>
            <a:b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 в большинстве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  должен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являть собою ролевую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модель, пример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воспитанника как в деятельности,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декларируемой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основная для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под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руководством наставника, </a:t>
            </a:r>
            <a:r>
              <a:rPr lang="ru-RU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 сферах, связанных с основной косвенно…»</a:t>
            </a:r>
            <a:b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>
                <a:solidFill>
                  <a:prstClr val="black"/>
                </a:solidFill>
              </a:rPr>
              <a:t/>
            </a:r>
            <a:br>
              <a:rPr lang="ru-RU" sz="1600" dirty="0">
                <a:solidFill>
                  <a:prstClr val="black"/>
                </a:solidFill>
              </a:rPr>
            </a:br>
            <a:endParaRPr lang="ru-RU" sz="11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00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648072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смены подростковых трудовых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отрядов летней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оздоровительной кампании 2023 года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Наставники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0070" y="908720"/>
            <a:ext cx="8136904" cy="1800200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</a:t>
            </a: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обеспечение  городским штабом и Наставником (руководителем отряда) необходимых условий для личностного развития, формирования гражданской позиции, профессионального самоопределения, творческого отношения учащихся к труду, укрепления здоровья, организации соревновательной системы в </a:t>
            </a: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тематической смене.                                                                            </a:t>
            </a:r>
            <a:r>
              <a:rPr lang="ru-RU" sz="1600" dirty="0">
                <a:solidFill>
                  <a:prstClr val="black"/>
                </a:solidFill>
              </a:rPr>
              <a:t/>
            </a:r>
            <a:br>
              <a:rPr lang="ru-RU" sz="1600" dirty="0">
                <a:solidFill>
                  <a:prstClr val="black"/>
                </a:solidFill>
              </a:rPr>
            </a:br>
            <a:endParaRPr lang="ru-RU" sz="11500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80070" y="2780928"/>
            <a:ext cx="8136904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ГОРОДСКОЙ ШТАБ </a:t>
            </a:r>
          </a:p>
          <a:p>
            <a:pPr algn="just"/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2.НАСТАВНИК - ГОРОДСКАЯ ТВОРЧЕСКАЯ ГРУППА (координация деятельности, организация городских событий и встреч, экспертная работа)</a:t>
            </a:r>
          </a:p>
          <a:p>
            <a:pPr algn="just"/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НАСТАВНИКИ И ТРУДОВЫЕ ОТРЯДЫ</a:t>
            </a:r>
            <a:endParaRPr lang="ru-RU" sz="13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0070" y="5301208"/>
            <a:ext cx="82683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НО…</a:t>
            </a:r>
          </a:p>
          <a:p>
            <a:pPr lvl="0" algn="just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районном уровне допускается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дополнительных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командных наставнических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 по желанию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Программы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22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648072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смены подростковых трудовых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отрядов летней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оздоровительной кампании 2023 года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Наставники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0070" y="908720"/>
            <a:ext cx="8136904" cy="1800200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ЗАМЫСЛА СОДЕРЖАНИЯ 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командно-наставнических отношений в трудовом коллективе, расширенное  знакомство с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Наставником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(руководителем) трудового отряда через организацию совместной деятельности, участие в главном конкурсе ЛТО «Лучший Наставник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где Наставник – это руководитель отряда, участники трудового отряда, команда  трудового отряда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1500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79794" y="4221088"/>
            <a:ext cx="8136904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ТЕРМИНОЛОГИЯ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традиционна, соответствует тематике лета и берёт своё начало в наставническом  движении: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штаб;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наставляемые; городская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 группа;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наставничество;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групповое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коллективное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наставничество; </a:t>
            </a:r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«равный-равному»; трудовые отряды; программа наставничества; формы наставничества; соревнование, система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соревнования;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отчёт о проделанной работе и т.д.. </a:t>
            </a:r>
            <a:endParaRPr lang="ru-RU" sz="13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9794" y="2780928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 АКЦЕНТ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развитие наставнической позиции в детско-взрослом коллективе.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СЛОГАН ЛЕТА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«НАСТАВНИК И ДРУГ НАС ВЕДЁТ ЗА СОБОЙ!»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05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648072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смены подростковых трудовых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отрядов летней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оздоровительной кампании 2023 года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Наставники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836712"/>
            <a:ext cx="8640960" cy="5688632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ОБЩИЕ СОБЫТИЯ ТЕМАТИЧЕСКОЙ СМЕНЫ:</a:t>
            </a:r>
          </a:p>
          <a:p>
            <a:pPr algn="just"/>
            <a:endParaRPr lang="ru-RU" sz="1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Церемония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открытия тематической смены для трудовых отрядов (далее – ТО) совместно с МАУ «ЦПМИ»: 1 смена – 01.06.23; 2 смена – 03.07.23; 3 смена  -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01.08.23.</a:t>
            </a:r>
          </a:p>
          <a:p>
            <a:pPr marL="342900" indent="-342900" algn="just">
              <a:buAutoNum type="arabicPeriod"/>
            </a:pP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Городское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событие для наставников и командиров отрядов  «Мы вместе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Городской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«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Стартинейджер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 закрытие тематической смены для ТО совместно с МАУ «ЦПМИ» 1 смена – 28.06.23.; 2 смена – 26.07.23.; 3 смена  - 25.08.23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Городские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 в рамках реализации тематического содержания:  «Лучший детский авторский мастер-класс»; «Лучший авторский мастер-класс Наставника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«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Лучший  материал в объективе лета»;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страницам семейных архивов «Мы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хребет,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Танкоград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тыл и истина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видеоотчёт «Наставник и друг нас ведёт за собой»;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Лучшая команда «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Стартинейджера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Координация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экспертирование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подведение итогов городских конкурсов в рамках тематической смены конкурса «Лучший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Наставник» и 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«Лучшая районная команда Наставников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Городской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01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648072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смены подростковых трудовых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отрядов летней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оздоровительной кампании 2023 года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Наставники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836712"/>
            <a:ext cx="8640960" cy="5904656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НАПРАВЛЕНИЯ ДЕЯТЕЛЬНОСТИ ТРУДОВЫХ ОТРЯДОВ: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блок.  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трудовой деятельности отрядов – до 60 баллов;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блок.  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Информационно-образовательный «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 выбор» - до 9 баллов;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блок. 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ПРОФИЛайк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до 9 баллов;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блок. Авторские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мастер-классы и авторские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мастер-классы Наставников «Мастерская моих увлечений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до 11 баллов;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блок. 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юных корреспондентов «В объективе лета – до 4 баллов;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блок. 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по страницам семейных архивов «Мы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хребет,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Танкоград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тыл и истина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до 11 баллов;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блок. 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«Инициатива» - до 10 баллов;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блок. 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Видеоотчёт и план-сетка «Наставник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друг нас ведёт за собой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до 6 баллов</a:t>
            </a:r>
          </a:p>
          <a:p>
            <a:pPr algn="just"/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КОЛИЧЕСТВО - 120 баллов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98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648072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смены подростковых трудовых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отрядов летней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оздоровительной кампании 2023 года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Наставники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836712"/>
            <a:ext cx="8136904" cy="5472608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 ПРОГРАММЫ: 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ЗАКРЫТИИ ТЕМАТИЧЕСКОЙ СМЕНЫ (ИЮНЬ, ИЮЛЬ, АВГУСТ)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«Лучшая районная команда Наставников»</a:t>
            </a:r>
          </a:p>
          <a:p>
            <a:pPr algn="just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«Лучшая команда «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Стартинейджера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СЛЁТЕ (СЕНТЯБРЬ) 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ОБЩЕГО РЕЙТИНГА ЗА ЛЕТО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Победители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1-е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Призеры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2-е, 3-е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место, номинации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конкурса ЛТО «Лучший Наставник»</a:t>
            </a:r>
          </a:p>
          <a:p>
            <a:pPr algn="just"/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Победители индивидуальных конкурсов «Лучший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авторский мастер-класс»; «Лучший авторский мастер-класс Наставника»; «Лучший  материал в объективе лета»; «Мы – хребет,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Танкоград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тыл и истина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Победители конкурса   видеоотчётов 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«Наставник и друг нас ведёт за собой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номинации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призы</a:t>
            </a:r>
          </a:p>
          <a:p>
            <a:pPr algn="just"/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25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Даты проведения курсовой подготовки для трудовых отрядов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781450"/>
              </p:ext>
            </p:extLst>
          </p:nvPr>
        </p:nvGraphicFramePr>
        <p:xfrm>
          <a:off x="1619672" y="1196752"/>
          <a:ext cx="5688632" cy="5655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6013"/>
                <a:gridCol w="1896013"/>
                <a:gridCol w="1896606"/>
              </a:tblGrid>
              <a:tr h="237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</a:tr>
              <a:tr h="22339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трудовых отрядов июня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Калининский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23.05.2023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 anchor="ctr">
                    <a:solidFill>
                      <a:srgbClr val="EFD40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 anchor="ctr">
                    <a:solidFill>
                      <a:srgbClr val="EFD40B"/>
                    </a:solidFill>
                  </a:tcPr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Курчатовский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Ленинский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Металлургический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Тракторозаводский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трудовых отрядов июля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Калининский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15.06.2023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 anchor="ctr">
                    <a:solidFill>
                      <a:srgbClr val="EFD40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 anchor="ctr">
                    <a:solidFill>
                      <a:srgbClr val="EFD40B"/>
                    </a:solidFill>
                  </a:tcPr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Курчатовский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Ленинский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Металлургический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 anchor="ctr">
                    <a:solidFill>
                      <a:srgbClr val="EFD40B"/>
                    </a:solidFill>
                  </a:tcPr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Тракторозаводский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трудовых отрядов августа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Калининский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13.07.2023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 anchor="ctr">
                    <a:solidFill>
                      <a:srgbClr val="EFD40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 anchor="ctr">
                    <a:solidFill>
                      <a:srgbClr val="EFD40B"/>
                    </a:solidFill>
                  </a:tcPr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Курчатовский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Ленинский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Металлургический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13:00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 anchor="ctr">
                    <a:solidFill>
                      <a:srgbClr val="EFD40B"/>
                    </a:solidFill>
                  </a:tcPr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Тракторозаводский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888" marR="48888" marT="0" marB="0">
                    <a:solidFill>
                      <a:srgbClr val="EFD40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36" y="1268759"/>
            <a:ext cx="2619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39"/>
          <p:cNvSpPr txBox="1"/>
          <p:nvPr/>
        </p:nvSpPr>
        <p:spPr>
          <a:xfrm>
            <a:off x="107504" y="1630819"/>
            <a:ext cx="1552338" cy="2248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81"/>
              </a:lnSpc>
            </a:pP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vk.cоm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trydovoeleto</a:t>
            </a:r>
            <a:endParaRPr lang="en-US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56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868144" y="2165772"/>
            <a:ext cx="2540073" cy="2802830"/>
            <a:chOff x="-798690" y="-151940"/>
            <a:chExt cx="7134522" cy="6350000"/>
          </a:xfrm>
        </p:grpSpPr>
        <p:sp>
          <p:nvSpPr>
            <p:cNvPr id="3" name="Freeform 3"/>
            <p:cNvSpPr/>
            <p:nvPr/>
          </p:nvSpPr>
          <p:spPr>
            <a:xfrm>
              <a:off x="-798690" y="-151940"/>
              <a:ext cx="7134522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FFD47"/>
            </a:solidFill>
          </p:spPr>
        </p:sp>
      </p:grpSp>
      <p:sp>
        <p:nvSpPr>
          <p:cNvPr id="6" name="AutoShape 6"/>
          <p:cNvSpPr/>
          <p:nvPr/>
        </p:nvSpPr>
        <p:spPr>
          <a:xfrm>
            <a:off x="111231" y="155353"/>
            <a:ext cx="3330686" cy="1190847"/>
          </a:xfrm>
          <a:prstGeom prst="rect">
            <a:avLst/>
          </a:prstGeom>
          <a:solidFill>
            <a:srgbClr val="FFFD47"/>
          </a:solidFill>
        </p:spPr>
      </p:sp>
      <p:pic>
        <p:nvPicPr>
          <p:cNvPr id="7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876256" y="4295423"/>
            <a:ext cx="1953715" cy="2278004"/>
          </a:xfrm>
          <a:prstGeom prst="rect">
            <a:avLst/>
          </a:prstGeom>
        </p:spPr>
      </p:pic>
      <p:grpSp>
        <p:nvGrpSpPr>
          <p:cNvPr id="8" name="Group 8"/>
          <p:cNvGrpSpPr/>
          <p:nvPr/>
        </p:nvGrpSpPr>
        <p:grpSpPr>
          <a:xfrm>
            <a:off x="296397" y="1474331"/>
            <a:ext cx="1383000" cy="1532901"/>
            <a:chOff x="0" y="0"/>
            <a:chExt cx="6350000" cy="6350000"/>
          </a:xfrm>
        </p:grpSpPr>
        <p:sp>
          <p:nvSpPr>
            <p:cNvPr id="9" name="Freeform 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FFD47"/>
            </a:solidFill>
          </p:spPr>
        </p:sp>
      </p:grpSp>
      <p:pic>
        <p:nvPicPr>
          <p:cNvPr id="10" name="Picture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39552" y="1691011"/>
            <a:ext cx="948893" cy="1099539"/>
          </a:xfrm>
          <a:prstGeom prst="rect">
            <a:avLst/>
          </a:prstGeom>
        </p:spPr>
      </p:pic>
      <p:grpSp>
        <p:nvGrpSpPr>
          <p:cNvPr id="11" name="Group 11"/>
          <p:cNvGrpSpPr/>
          <p:nvPr/>
        </p:nvGrpSpPr>
        <p:grpSpPr>
          <a:xfrm>
            <a:off x="3540362" y="1474331"/>
            <a:ext cx="1535694" cy="1522063"/>
            <a:chOff x="0" y="0"/>
            <a:chExt cx="3044127" cy="3044127"/>
          </a:xfrm>
        </p:grpSpPr>
        <p:grpSp>
          <p:nvGrpSpPr>
            <p:cNvPr id="12" name="Group 12"/>
            <p:cNvGrpSpPr/>
            <p:nvPr/>
          </p:nvGrpSpPr>
          <p:grpSpPr>
            <a:xfrm>
              <a:off x="0" y="0"/>
              <a:ext cx="3044127" cy="3044127"/>
              <a:chOff x="0" y="0"/>
              <a:chExt cx="6350000" cy="6350000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FFFD47"/>
              </a:solidFill>
            </p:spPr>
          </p:sp>
        </p:grpSp>
        <p:pic>
          <p:nvPicPr>
            <p:cNvPr id="14" name="Picture 14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422524" y="422524"/>
              <a:ext cx="2199079" cy="2199079"/>
            </a:xfrm>
            <a:prstGeom prst="rect">
              <a:avLst/>
            </a:prstGeom>
          </p:spPr>
        </p:pic>
      </p:grpSp>
      <p:grpSp>
        <p:nvGrpSpPr>
          <p:cNvPr id="15" name="Group 15"/>
          <p:cNvGrpSpPr/>
          <p:nvPr/>
        </p:nvGrpSpPr>
        <p:grpSpPr>
          <a:xfrm>
            <a:off x="1819821" y="1485169"/>
            <a:ext cx="1445631" cy="1522063"/>
            <a:chOff x="0" y="0"/>
            <a:chExt cx="3044127" cy="3044127"/>
          </a:xfrm>
        </p:grpSpPr>
        <p:grpSp>
          <p:nvGrpSpPr>
            <p:cNvPr id="16" name="Group 16"/>
            <p:cNvGrpSpPr/>
            <p:nvPr/>
          </p:nvGrpSpPr>
          <p:grpSpPr>
            <a:xfrm>
              <a:off x="0" y="0"/>
              <a:ext cx="3044127" cy="3044127"/>
              <a:chOff x="0" y="0"/>
              <a:chExt cx="6350000" cy="6350000"/>
            </a:xfrm>
          </p:grpSpPr>
          <p:sp>
            <p:nvSpPr>
              <p:cNvPr id="17" name="Freeform 17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FFFD47"/>
              </a:solidFill>
            </p:spPr>
          </p:sp>
        </p:grpSp>
        <p:pic>
          <p:nvPicPr>
            <p:cNvPr id="18" name="Picture 18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422524" y="422383"/>
              <a:ext cx="2199079" cy="2199079"/>
            </a:xfrm>
            <a:prstGeom prst="rect">
              <a:avLst/>
            </a:prstGeom>
          </p:spPr>
        </p:pic>
      </p:grpSp>
      <p:sp>
        <p:nvSpPr>
          <p:cNvPr id="19" name="TextBox 19"/>
          <p:cNvSpPr txBox="1"/>
          <p:nvPr/>
        </p:nvSpPr>
        <p:spPr>
          <a:xfrm>
            <a:off x="4734162" y="392505"/>
            <a:ext cx="4230326" cy="12824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5040"/>
              </a:lnSpc>
            </a:pPr>
            <a:r>
              <a:rPr lang="en-US" sz="4200" spc="126" dirty="0">
                <a:solidFill>
                  <a:srgbClr val="222222"/>
                </a:solidFill>
                <a:latin typeface="Abys"/>
              </a:rPr>
              <a:t>КОНТАКТНАЯ ИНФОРМАЦИЯ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253500" y="3735793"/>
            <a:ext cx="1425897" cy="7080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82"/>
              </a:lnSpc>
            </a:pPr>
            <a:r>
              <a:rPr lang="ru-RU" sz="1300" dirty="0" smtClean="0">
                <a:solidFill>
                  <a:srgbClr val="000000"/>
                </a:solidFill>
                <a:latin typeface="Adigiana Extreme"/>
              </a:rPr>
              <a:t>Заместитель н</a:t>
            </a:r>
            <a:r>
              <a:rPr lang="en-US" sz="1300" dirty="0" err="1" smtClean="0">
                <a:solidFill>
                  <a:srgbClr val="000000"/>
                </a:solidFill>
                <a:latin typeface="Adigiana Extreme"/>
              </a:rPr>
              <a:t>ачальник</a:t>
            </a:r>
            <a:r>
              <a:rPr lang="ru-RU" sz="1300" dirty="0" smtClean="0">
                <a:solidFill>
                  <a:srgbClr val="000000"/>
                </a:solidFill>
                <a:latin typeface="Adigiana Extreme"/>
              </a:rPr>
              <a:t>а</a:t>
            </a:r>
            <a:r>
              <a:rPr lang="en-US" sz="1300" dirty="0" smtClean="0">
                <a:solidFill>
                  <a:srgbClr val="000000"/>
                </a:solidFill>
                <a:latin typeface="Adigiana Extreme"/>
              </a:rPr>
              <a:t> </a:t>
            </a:r>
            <a:r>
              <a:rPr lang="ru-RU" sz="1300" dirty="0">
                <a:solidFill>
                  <a:srgbClr val="000000"/>
                </a:solidFill>
                <a:latin typeface="Adigiana Extreme"/>
              </a:rPr>
              <a:t>Ш</a:t>
            </a:r>
            <a:r>
              <a:rPr lang="en-US" sz="1300" dirty="0" err="1" smtClean="0">
                <a:solidFill>
                  <a:srgbClr val="000000"/>
                </a:solidFill>
                <a:latin typeface="Adigiana Extreme"/>
              </a:rPr>
              <a:t>таба</a:t>
            </a:r>
            <a:endParaRPr lang="en-US" sz="1300" dirty="0">
              <a:solidFill>
                <a:srgbClr val="000000"/>
              </a:solidFill>
              <a:latin typeface="Adigiana Extreme"/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2032568" y="3835904"/>
            <a:ext cx="1434024" cy="2207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81"/>
              </a:lnSpc>
            </a:pPr>
            <a:r>
              <a:rPr lang="ru-RU" sz="1300" dirty="0">
                <a:solidFill>
                  <a:srgbClr val="000000"/>
                </a:solidFill>
                <a:latin typeface="Adigiana Extreme"/>
              </a:rPr>
              <a:t>Руководитель </a:t>
            </a:r>
            <a:r>
              <a:rPr lang="ru-RU" sz="1300" dirty="0" smtClean="0">
                <a:solidFill>
                  <a:srgbClr val="000000"/>
                </a:solidFill>
                <a:latin typeface="Adigiana Extreme"/>
              </a:rPr>
              <a:t>ГТГ</a:t>
            </a:r>
            <a:endParaRPr lang="en-US" sz="1300" dirty="0">
              <a:solidFill>
                <a:srgbClr val="000000"/>
              </a:solidFill>
              <a:latin typeface="Adigiana Extreme"/>
            </a:endParaRPr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335299" y="5377797"/>
            <a:ext cx="304948" cy="469295"/>
          </a:xfrm>
          <a:prstGeom prst="rect">
            <a:avLst/>
          </a:prstGeom>
        </p:spPr>
      </p:pic>
      <p:pic>
        <p:nvPicPr>
          <p:cNvPr id="27" name="Picture 2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625548" y="3768978"/>
            <a:ext cx="259648" cy="439742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32140" y="6378011"/>
            <a:ext cx="138739" cy="277478"/>
          </a:xfrm>
          <a:prstGeom prst="rect">
            <a:avLst/>
          </a:prstGeom>
        </p:spPr>
      </p:pic>
      <p:pic>
        <p:nvPicPr>
          <p:cNvPr id="29" name="Picture 29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2360115" y="6398032"/>
            <a:ext cx="248316" cy="237437"/>
          </a:xfrm>
          <a:prstGeom prst="rect">
            <a:avLst/>
          </a:prstGeom>
        </p:spPr>
      </p:pic>
      <p:sp>
        <p:nvSpPr>
          <p:cNvPr id="30" name="TextBox 30"/>
          <p:cNvSpPr txBox="1"/>
          <p:nvPr/>
        </p:nvSpPr>
        <p:spPr>
          <a:xfrm>
            <a:off x="3551100" y="3148890"/>
            <a:ext cx="1860333" cy="4672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29"/>
              </a:lnSpc>
            </a:pPr>
            <a:r>
              <a:rPr lang="en-US" sz="1400" dirty="0">
                <a:solidFill>
                  <a:srgbClr val="000000"/>
                </a:solidFill>
                <a:latin typeface="Capture Smallz Clean"/>
              </a:rPr>
              <a:t>Ридель </a:t>
            </a:r>
            <a:endParaRPr lang="ru-RU" sz="1400" dirty="0" smtClean="0">
              <a:solidFill>
                <a:srgbClr val="000000"/>
              </a:solidFill>
              <a:latin typeface="Capture Smallz Clean"/>
            </a:endParaRPr>
          </a:p>
          <a:p>
            <a:pPr algn="ctr">
              <a:lnSpc>
                <a:spcPts val="1929"/>
              </a:lnSpc>
            </a:pPr>
            <a:r>
              <a:rPr lang="en-US" sz="1400" dirty="0" smtClean="0">
                <a:solidFill>
                  <a:srgbClr val="000000"/>
                </a:solidFill>
                <a:latin typeface="Capture Smallz Clean"/>
              </a:rPr>
              <a:t>Елена </a:t>
            </a:r>
            <a:r>
              <a:rPr lang="en-US" sz="1400" dirty="0">
                <a:solidFill>
                  <a:srgbClr val="000000"/>
                </a:solidFill>
                <a:latin typeface="Capture Smallz Clean"/>
              </a:rPr>
              <a:t>Николаевна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823046" y="3126499"/>
            <a:ext cx="1656761" cy="7309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30"/>
              </a:lnSpc>
            </a:pPr>
            <a:r>
              <a:rPr lang="ru-RU" sz="1400" dirty="0" err="1" smtClean="0">
                <a:solidFill>
                  <a:srgbClr val="000000"/>
                </a:solidFill>
                <a:latin typeface="Capture Smallz Clean"/>
              </a:rPr>
              <a:t>Баклунина</a:t>
            </a:r>
            <a:r>
              <a:rPr lang="ru-RU" sz="1400" dirty="0" smtClean="0">
                <a:solidFill>
                  <a:srgbClr val="000000"/>
                </a:solidFill>
                <a:latin typeface="Capture Smallz Clean"/>
              </a:rPr>
              <a:t> Екатерина Андреевна</a:t>
            </a:r>
            <a:endParaRPr lang="en-US" sz="1400" dirty="0">
              <a:solidFill>
                <a:srgbClr val="000000"/>
              </a:solidFill>
              <a:latin typeface="Capture Smallz Clean"/>
            </a:endParaRPr>
          </a:p>
        </p:txBody>
      </p:sp>
      <p:sp>
        <p:nvSpPr>
          <p:cNvPr id="32" name="TextBox 32"/>
          <p:cNvSpPr txBox="1"/>
          <p:nvPr/>
        </p:nvSpPr>
        <p:spPr>
          <a:xfrm>
            <a:off x="3466286" y="3804447"/>
            <a:ext cx="2375091" cy="6924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36"/>
              </a:lnSpc>
            </a:pPr>
            <a:r>
              <a:rPr lang="en-US" sz="1300" dirty="0" smtClean="0">
                <a:solidFill>
                  <a:srgbClr val="000000"/>
                </a:solidFill>
                <a:latin typeface="Adigiana Extreme"/>
              </a:rPr>
              <a:t>Куратор</a:t>
            </a:r>
            <a:r>
              <a:rPr lang="ru-RU" sz="1300" dirty="0" smtClean="0">
                <a:solidFill>
                  <a:srgbClr val="000000"/>
                </a:solidFill>
                <a:latin typeface="Adigiana Extreme"/>
              </a:rPr>
              <a:t> программ</a:t>
            </a:r>
            <a:r>
              <a:rPr lang="en-US" sz="1300" dirty="0">
                <a:solidFill>
                  <a:srgbClr val="000000"/>
                </a:solidFill>
                <a:latin typeface="Adigiana Extreme"/>
              </a:rPr>
              <a:t>ы </a:t>
            </a:r>
            <a:r>
              <a:rPr lang="en-US" sz="1300" dirty="0" smtClean="0">
                <a:solidFill>
                  <a:srgbClr val="000000"/>
                </a:solidFill>
                <a:latin typeface="Adigiana Extreme"/>
              </a:rPr>
              <a:t>89227146021</a:t>
            </a:r>
            <a:endParaRPr lang="en-US" sz="1300" dirty="0">
              <a:solidFill>
                <a:srgbClr val="000000"/>
              </a:solidFill>
              <a:latin typeface="Adigiana Extreme"/>
            </a:endParaRPr>
          </a:p>
          <a:p>
            <a:pPr algn="ctr">
              <a:lnSpc>
                <a:spcPts val="1836"/>
              </a:lnSpc>
            </a:pPr>
            <a:endParaRPr lang="en-US" sz="1300" dirty="0">
              <a:solidFill>
                <a:srgbClr val="000000"/>
              </a:solidFill>
              <a:latin typeface="Adigiana Extreme"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111231" y="3116004"/>
            <a:ext cx="1511879" cy="4873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30"/>
              </a:lnSpc>
            </a:pPr>
            <a:r>
              <a:rPr lang="en-US" sz="1400" dirty="0">
                <a:solidFill>
                  <a:srgbClr val="000000"/>
                </a:solidFill>
                <a:latin typeface="Capture Smallz Clean"/>
              </a:rPr>
              <a:t>Шацкая Ольга Александровна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554388" y="5148030"/>
            <a:ext cx="1795463" cy="7309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81"/>
              </a:lnSpc>
            </a:pPr>
            <a:r>
              <a:rPr lang="en-US" sz="1300" dirty="0">
                <a:solidFill>
                  <a:srgbClr val="000000"/>
                </a:solidFill>
                <a:latin typeface="Adigiana Extreme"/>
              </a:rPr>
              <a:t>Центр организационной работы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438351" y="6408627"/>
            <a:ext cx="1727990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81"/>
              </a:lnSpc>
            </a:pPr>
            <a:r>
              <a:rPr lang="en-US" sz="1300">
                <a:solidFill>
                  <a:srgbClr val="000000"/>
                </a:solidFill>
                <a:latin typeface="Capture Smallz Clean"/>
              </a:rPr>
              <a:t>ул. Карла Либкнехта 9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2520198" y="6420320"/>
            <a:ext cx="1843440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81"/>
              </a:lnSpc>
            </a:pPr>
            <a:r>
              <a:rPr lang="en-US" sz="1300">
                <a:solidFill>
                  <a:srgbClr val="000000"/>
                </a:solidFill>
                <a:latin typeface="Capture Smallz Clean"/>
              </a:rPr>
              <a:t>trudovoeleto@mail.ru</a:t>
            </a:r>
          </a:p>
        </p:txBody>
      </p:sp>
      <p:pic>
        <p:nvPicPr>
          <p:cNvPr id="37" name="Picture 37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4426102" y="6419336"/>
            <a:ext cx="259928" cy="236436"/>
          </a:xfrm>
          <a:prstGeom prst="rect">
            <a:avLst/>
          </a:prstGeom>
        </p:spPr>
      </p:pic>
      <p:sp>
        <p:nvSpPr>
          <p:cNvPr id="38" name="TextBox 38"/>
          <p:cNvSpPr txBox="1"/>
          <p:nvPr/>
        </p:nvSpPr>
        <p:spPr>
          <a:xfrm>
            <a:off x="3527127" y="5477795"/>
            <a:ext cx="1690281" cy="2693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084"/>
              </a:lnSpc>
            </a:pPr>
            <a:r>
              <a:rPr lang="en-US" sz="1500" dirty="0">
                <a:solidFill>
                  <a:srgbClr val="000000"/>
                </a:solidFill>
                <a:latin typeface="Capture Smallz Clean"/>
              </a:rPr>
              <a:t>220 - 08 - 2</a:t>
            </a:r>
            <a:r>
              <a:rPr lang="ru-RU" sz="1500" dirty="0">
                <a:solidFill>
                  <a:srgbClr val="000000"/>
                </a:solidFill>
                <a:latin typeface="Capture Smallz Clean"/>
              </a:rPr>
              <a:t>7</a:t>
            </a:r>
            <a:endParaRPr lang="en-US" sz="1500" dirty="0">
              <a:solidFill>
                <a:srgbClr val="000000"/>
              </a:solidFill>
              <a:latin typeface="Capture Smallz Clean"/>
            </a:endParaRPr>
          </a:p>
        </p:txBody>
      </p:sp>
      <p:sp>
        <p:nvSpPr>
          <p:cNvPr id="39" name="TextBox 39"/>
          <p:cNvSpPr txBox="1"/>
          <p:nvPr/>
        </p:nvSpPr>
        <p:spPr>
          <a:xfrm>
            <a:off x="4734162" y="6408627"/>
            <a:ext cx="1552338" cy="2436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81"/>
              </a:lnSpc>
            </a:pPr>
            <a:r>
              <a:rPr lang="en-US" sz="1300" dirty="0" err="1">
                <a:solidFill>
                  <a:srgbClr val="000000"/>
                </a:solidFill>
                <a:latin typeface="Capture Smallz Clean"/>
              </a:rPr>
              <a:t>vk.cоm</a:t>
            </a:r>
            <a:r>
              <a:rPr lang="en-US" sz="1300" dirty="0">
                <a:solidFill>
                  <a:srgbClr val="000000"/>
                </a:solidFill>
                <a:latin typeface="Capture Smallz Clean"/>
              </a:rPr>
              <a:t>/</a:t>
            </a:r>
            <a:r>
              <a:rPr lang="en-US" sz="1300" dirty="0" err="1">
                <a:solidFill>
                  <a:srgbClr val="000000"/>
                </a:solidFill>
                <a:latin typeface="Capture Smallz Clean"/>
              </a:rPr>
              <a:t>trydovoeleto</a:t>
            </a:r>
            <a:endParaRPr lang="en-US" sz="1300" dirty="0">
              <a:solidFill>
                <a:srgbClr val="000000"/>
              </a:solidFill>
              <a:latin typeface="Capture Smallz Clean"/>
            </a:endParaRPr>
          </a:p>
        </p:txBody>
      </p:sp>
      <p:pic>
        <p:nvPicPr>
          <p:cNvPr id="40" name="Picture 40"/>
          <p:cNvPicPr>
            <a:picLocks noChangeAspect="1"/>
          </p:cNvPicPr>
          <p:nvPr/>
        </p:nvPicPr>
        <p:blipFill>
          <a:blip r:embed="rId8"/>
          <a:srcRect b="585"/>
          <a:stretch>
            <a:fillRect/>
          </a:stretch>
        </p:blipFill>
        <p:spPr>
          <a:xfrm rot="-834989">
            <a:off x="6229061" y="2247317"/>
            <a:ext cx="822947" cy="1186817"/>
          </a:xfrm>
          <a:prstGeom prst="rect">
            <a:avLst/>
          </a:prstGeom>
        </p:spPr>
      </p:pic>
      <p:pic>
        <p:nvPicPr>
          <p:cNvPr id="41" name="Picture 26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 rot="-832084">
            <a:off x="446316" y="4686223"/>
            <a:ext cx="899265" cy="1121481"/>
          </a:xfrm>
          <a:prstGeom prst="rect">
            <a:avLst/>
          </a:prstGeom>
        </p:spPr>
      </p:pic>
      <p:pic>
        <p:nvPicPr>
          <p:cNvPr id="42" name="Picture 26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 rot="-832084">
            <a:off x="1109001" y="237134"/>
            <a:ext cx="815614" cy="1121481"/>
          </a:xfrm>
          <a:prstGeom prst="rect">
            <a:avLst/>
          </a:prstGeom>
        </p:spPr>
      </p:pic>
      <p:pic>
        <p:nvPicPr>
          <p:cNvPr id="43" name="Picture 40"/>
          <p:cNvPicPr>
            <a:picLocks noChangeAspect="1"/>
          </p:cNvPicPr>
          <p:nvPr/>
        </p:nvPicPr>
        <p:blipFill>
          <a:blip r:embed="rId8"/>
          <a:srcRect b="585"/>
          <a:stretch>
            <a:fillRect/>
          </a:stretch>
        </p:blipFill>
        <p:spPr>
          <a:xfrm rot="-834989">
            <a:off x="3724936" y="318169"/>
            <a:ext cx="854869" cy="1186817"/>
          </a:xfrm>
          <a:prstGeom prst="rect">
            <a:avLst/>
          </a:prstGeom>
        </p:spPr>
      </p:pic>
      <p:pic>
        <p:nvPicPr>
          <p:cNvPr id="44" name="Picture 40"/>
          <p:cNvPicPr>
            <a:picLocks noChangeAspect="1"/>
          </p:cNvPicPr>
          <p:nvPr/>
        </p:nvPicPr>
        <p:blipFill>
          <a:blip r:embed="rId8"/>
          <a:srcRect b="585"/>
          <a:stretch>
            <a:fillRect/>
          </a:stretch>
        </p:blipFill>
        <p:spPr>
          <a:xfrm rot="1658289">
            <a:off x="5647250" y="4370314"/>
            <a:ext cx="919827" cy="1186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841</Words>
  <Application>Microsoft Office PowerPoint</Application>
  <PresentationFormat>Экран (4:3)</PresentationFormat>
  <Paragraphs>119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Программа тематической смены подростковых трудовых отрядов летней оздоровительной кампании 2023 года  «Наставники» </vt:lpstr>
      <vt:lpstr>Программа тематической смены подростковых трудовых отрядов летней оздоровительной кампании 2023 года «Наставники» </vt:lpstr>
      <vt:lpstr>Программа тематической смены подростковых трудовых отрядов летней оздоровительной кампании 2023 года «Наставники» </vt:lpstr>
      <vt:lpstr>Программа тематической смены подростковых трудовых отрядов летней оздоровительной кампании 2023 года «Наставники» </vt:lpstr>
      <vt:lpstr>Программа тематической смены подростковых трудовых отрядов летней оздоровительной кампании 2023 года «Наставники» </vt:lpstr>
      <vt:lpstr>Программа тематической смены подростковых трудовых отрядов летней оздоровительной кампании 2023 года «Наставники» </vt:lpstr>
      <vt:lpstr>Даты проведения курсовой подготовки для трудовых отрядов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тематической смены подростковых трудовых отрядов летней оздоровительной кампании 2023 года  «Наставники» </dc:title>
  <dc:creator>Пользователь</dc:creator>
  <cp:lastModifiedBy>Пользователь Windows</cp:lastModifiedBy>
  <cp:revision>23</cp:revision>
  <dcterms:created xsi:type="dcterms:W3CDTF">2023-05-11T08:57:47Z</dcterms:created>
  <dcterms:modified xsi:type="dcterms:W3CDTF">2023-05-11T16:38:30Z</dcterms:modified>
</cp:coreProperties>
</file>