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3"/>
  </p:handoutMasterIdLst>
  <p:sldIdLst>
    <p:sldId id="256" r:id="rId2"/>
    <p:sldId id="274" r:id="rId3"/>
    <p:sldId id="299" r:id="rId4"/>
    <p:sldId id="258" r:id="rId5"/>
    <p:sldId id="260" r:id="rId6"/>
    <p:sldId id="296" r:id="rId7"/>
    <p:sldId id="295" r:id="rId8"/>
    <p:sldId id="262" r:id="rId9"/>
    <p:sldId id="284" r:id="rId10"/>
    <p:sldId id="285" r:id="rId11"/>
    <p:sldId id="300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99FF66"/>
    <a:srgbClr val="CCFFCC"/>
    <a:srgbClr val="FFFF66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2383" autoAdjust="0"/>
  </p:normalViewPr>
  <p:slideViewPr>
    <p:cSldViewPr>
      <p:cViewPr>
        <p:scale>
          <a:sx n="92" d="100"/>
          <a:sy n="92" d="100"/>
        </p:scale>
        <p:origin x="-135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8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05982B-E80D-4D3A-9936-1F7EBA3DA1E6}" type="datetimeFigureOut">
              <a:rPr lang="ru-RU" smtClean="0"/>
              <a:pPr/>
              <a:t>11.05.2023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4A5D3B-4B44-4262-BD82-6C1880BE988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50183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11.05.2023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11.05.2023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11.05.2023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11.05.2023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11.05.2023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11.05.2023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11.05.2023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11.05.2023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11.05.2023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11.05.2023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11.05.2023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11.05.2023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620688"/>
            <a:ext cx="7909964" cy="170927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7744" y="2357489"/>
            <a:ext cx="4752528" cy="3668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335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Варавара\Desktop\С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-28575"/>
            <a:ext cx="9180513" cy="691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Объект 3"/>
          <p:cNvSpPr txBox="1">
            <a:spLocks/>
          </p:cNvSpPr>
          <p:nvPr/>
        </p:nvSpPr>
        <p:spPr>
          <a:xfrm>
            <a:off x="9324528" y="2958337"/>
            <a:ext cx="7992888" cy="3989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endParaRPr lang="ru-RU" dirty="0" smtClean="0">
              <a:latin typeface="Century Gothic" panose="020B0502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611560" y="620689"/>
            <a:ext cx="7992888" cy="50405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1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Документы, необходимые для трудоустройства:</a:t>
            </a:r>
          </a:p>
        </p:txBody>
      </p:sp>
      <p:sp>
        <p:nvSpPr>
          <p:cNvPr id="9" name="Объект 6"/>
          <p:cNvSpPr txBox="1">
            <a:spLocks/>
          </p:cNvSpPr>
          <p:nvPr/>
        </p:nvSpPr>
        <p:spPr>
          <a:xfrm>
            <a:off x="1342381" y="980728"/>
            <a:ext cx="6974035" cy="5256584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ru-RU" sz="1800" b="1" dirty="0" smtClean="0">
              <a:solidFill>
                <a:schemeClr val="tx2"/>
              </a:solidFill>
              <a:latin typeface="Century Gothic" panose="020B0502020202020204" pitchFamily="34" charset="0"/>
            </a:endParaRPr>
          </a:p>
          <a:p>
            <a:pPr marL="0" indent="0" algn="just">
              <a:buNone/>
            </a:pPr>
            <a:r>
              <a:rPr lang="ru-RU" sz="1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письменное </a:t>
            </a:r>
            <a:r>
              <a:rPr lang="ru-RU" sz="1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согласие органа опеки и попечительства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трудоустройство несовершеннолетнего гражданина (требуется только несовершеннолетним в возрасте </a:t>
            </a:r>
            <a:r>
              <a:rPr lang="ru-RU" sz="1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 лет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выдается в Управлении социальной защиты населения по месту жительства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письменное </a:t>
            </a:r>
            <a:r>
              <a:rPr lang="ru-RU" sz="1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согласие одного из родителей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(опекуна, попечителя) на трудоустройство несовершеннолетнего гражданина (требуется только несовершеннолетним в возрасте </a:t>
            </a:r>
            <a:r>
              <a:rPr lang="ru-RU" sz="1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 и 15 </a:t>
            </a:r>
            <a:r>
              <a:rPr lang="ru-RU" sz="1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трудовая книжка</a:t>
            </a:r>
            <a:r>
              <a:rPr lang="en-US" sz="1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предоставляется в случае, если была оформлена ранее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118" y="1337457"/>
            <a:ext cx="451143" cy="45114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118" y="2636912"/>
            <a:ext cx="438950" cy="43895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203" y="3698602"/>
            <a:ext cx="451143" cy="451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58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Варавара\Desktop\С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-57150"/>
            <a:ext cx="9180513" cy="691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Объект 3"/>
          <p:cNvSpPr txBox="1">
            <a:spLocks/>
          </p:cNvSpPr>
          <p:nvPr/>
        </p:nvSpPr>
        <p:spPr>
          <a:xfrm>
            <a:off x="9324528" y="2958337"/>
            <a:ext cx="7992888" cy="3989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endParaRPr lang="ru-RU" dirty="0" smtClean="0">
              <a:latin typeface="Century Gothic" panose="020B0502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9" name="Объект 6"/>
          <p:cNvSpPr txBox="1">
            <a:spLocks/>
          </p:cNvSpPr>
          <p:nvPr/>
        </p:nvSpPr>
        <p:spPr>
          <a:xfrm>
            <a:off x="827585" y="692696"/>
            <a:ext cx="7488832" cy="5544616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sz="2500" b="1" dirty="0" smtClean="0">
              <a:solidFill>
                <a:schemeClr val="tx2"/>
              </a:solidFill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r>
              <a:rPr lang="ru-RU" sz="2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Остались вопросы?</a:t>
            </a:r>
          </a:p>
          <a:p>
            <a:pPr marL="0" indent="0" algn="ctr">
              <a:buNone/>
            </a:pPr>
            <a:endParaRPr lang="ru-RU" sz="18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8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1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Ждем Вашего звонка по телефону:</a:t>
            </a:r>
          </a:p>
          <a:p>
            <a:pPr marL="0" indent="0" algn="ctr">
              <a:buNone/>
            </a:pPr>
            <a:r>
              <a:rPr lang="ru-RU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(351) </a:t>
            </a:r>
            <a:r>
              <a:rPr lang="ru-RU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264-69-77</a:t>
            </a:r>
          </a:p>
          <a:p>
            <a:pPr marL="0" indent="0" algn="ctr">
              <a:buNone/>
            </a:pPr>
            <a:endParaRPr lang="ru-RU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1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МАУ «ЦПМИ» города Челябинска</a:t>
            </a:r>
          </a:p>
          <a:p>
            <a:pPr marL="0" indent="0" algn="just">
              <a:buNone/>
            </a:pPr>
            <a:endParaRPr lang="ru-RU" sz="1800" b="1" dirty="0" smtClean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endParaRPr lang="ru-RU" sz="36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36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2241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Варавара\Desktop\С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188640"/>
            <a:ext cx="9180513" cy="7103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5"/>
          <p:cNvSpPr>
            <a:spLocks noGrp="1"/>
          </p:cNvSpPr>
          <p:nvPr>
            <p:ph type="title"/>
          </p:nvPr>
        </p:nvSpPr>
        <p:spPr>
          <a:xfrm>
            <a:off x="1331640" y="836712"/>
            <a:ext cx="6624736" cy="1872208"/>
          </a:xfrm>
        </p:spPr>
        <p:txBody>
          <a:bodyPr anchor="t">
            <a:noAutofit/>
          </a:bodyPr>
          <a:lstStyle/>
          <a:p>
            <a:pPr marL="0" indent="0"/>
            <a:r>
              <a:rPr lang="ru-RU" sz="1800" dirty="0" smtClean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Базовый </a:t>
            </a:r>
            <a:r>
              <a:rPr lang="ru-RU" sz="1800" dirty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нормативный документ </a:t>
            </a:r>
            <a:r>
              <a:rPr lang="ru-RU" sz="1800" dirty="0" smtClean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–</a:t>
            </a:r>
            <a:br>
              <a:rPr lang="ru-RU" sz="1800" dirty="0" smtClean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Положение </a:t>
            </a:r>
            <a:r>
              <a:rPr lang="ru-RU" sz="1800" b="1" dirty="0">
                <a:solidFill>
                  <a:schemeClr val="tx2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об организации </a:t>
            </a:r>
            <a:r>
              <a:rPr lang="ru-RU" sz="18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мероприятий</a:t>
            </a:r>
            <a:br>
              <a:rPr lang="ru-RU" sz="18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по </a:t>
            </a:r>
            <a:r>
              <a:rPr lang="ru-RU" sz="1800" b="1" dirty="0">
                <a:solidFill>
                  <a:schemeClr val="tx2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формированию и деятельности </a:t>
            </a:r>
            <a:r>
              <a:rPr lang="ru-RU" sz="18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трудовых </a:t>
            </a:r>
            <a:r>
              <a:rPr lang="ru-RU" sz="1800" b="1" dirty="0">
                <a:solidFill>
                  <a:schemeClr val="tx2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отрядов </a:t>
            </a:r>
            <a:r>
              <a:rPr lang="ru-RU" sz="18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детей</a:t>
            </a:r>
            <a:br>
              <a:rPr lang="ru-RU" sz="18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и </a:t>
            </a:r>
            <a:r>
              <a:rPr lang="ru-RU" sz="1800" b="1" dirty="0">
                <a:solidFill>
                  <a:schemeClr val="tx2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молодежи в городе Челябинске</a:t>
            </a:r>
            <a:br>
              <a:rPr lang="ru-RU" sz="1800" b="1" dirty="0">
                <a:solidFill>
                  <a:schemeClr val="tx2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(утв. решением Челябинской городской </a:t>
            </a:r>
            <a:r>
              <a:rPr lang="ru-RU" sz="1800" dirty="0" smtClean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Думы</a:t>
            </a:r>
            <a:br>
              <a:rPr lang="ru-RU" sz="1800" dirty="0" smtClean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от </a:t>
            </a:r>
            <a:r>
              <a:rPr lang="ru-RU" sz="1800" dirty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25.04.2017 № </a:t>
            </a:r>
            <a:r>
              <a:rPr lang="ru-RU" sz="1800" dirty="0" smtClean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30/30).</a:t>
            </a:r>
            <a:br>
              <a:rPr lang="ru-RU" sz="1800" dirty="0" smtClean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</a:b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6"/>
          <p:cNvSpPr txBox="1">
            <a:spLocks/>
          </p:cNvSpPr>
          <p:nvPr/>
        </p:nvSpPr>
        <p:spPr>
          <a:xfrm>
            <a:off x="579040" y="3284984"/>
            <a:ext cx="8025407" cy="208823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Font typeface="Arial" pitchFamily="34" charset="0"/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В организации мероприятий по формированию и деятельности трудовых отрядов детей и молодежи принимает участие Муниципальное автономное учреждение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«Центр поддержки молодежных инициатив»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города Челябинска, подведомственное </a:t>
            </a:r>
            <a:r>
              <a:rPr lang="ru-RU" sz="1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Управлению по делам молодежи Администрации города Челябинска.</a:t>
            </a:r>
            <a:endParaRPr lang="ru-RU" sz="18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9160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Варавара\Desktop\С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0"/>
            <a:ext cx="9180513" cy="7103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5"/>
          <p:cNvSpPr>
            <a:spLocks noGrp="1"/>
          </p:cNvSpPr>
          <p:nvPr>
            <p:ph type="title"/>
          </p:nvPr>
        </p:nvSpPr>
        <p:spPr>
          <a:xfrm>
            <a:off x="1331640" y="836712"/>
            <a:ext cx="7056784" cy="2016224"/>
          </a:xfrm>
        </p:spPr>
        <p:txBody>
          <a:bodyPr anchor="t">
            <a:noAutofit/>
          </a:bodyPr>
          <a:lstStyle/>
          <a:p>
            <a:pPr marL="0" indent="0" algn="l"/>
            <a:r>
              <a:rPr lang="ru-RU" sz="1800" b="1" dirty="0">
                <a:solidFill>
                  <a:schemeClr val="tx2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Трудовые отряды детей и молодежи </a:t>
            </a:r>
            <a:r>
              <a:rPr lang="ru-RU" sz="18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формируются в 2023 году на </a:t>
            </a:r>
            <a:r>
              <a:rPr lang="ru-RU" sz="1800" b="1" dirty="0">
                <a:solidFill>
                  <a:schemeClr val="tx2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следующие периоды</a:t>
            </a:r>
            <a:r>
              <a:rPr lang="ru-RU" sz="18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:</a:t>
            </a:r>
            <a:r>
              <a:rPr lang="ru-RU" sz="900" b="1" dirty="0">
                <a:solidFill>
                  <a:schemeClr val="tx2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/>
            </a:r>
            <a:br>
              <a:rPr lang="ru-RU" sz="900" b="1" dirty="0">
                <a:solidFill>
                  <a:schemeClr val="tx2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   каникулярный </a:t>
            </a:r>
            <a:r>
              <a:rPr lang="ru-RU" sz="1800" dirty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летний период (с 01.06.2023 по 30.06.2023, </a:t>
            </a:r>
            <a:r>
              <a:rPr lang="ru-RU" sz="1800" dirty="0" smtClean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                 с </a:t>
            </a:r>
            <a:r>
              <a:rPr lang="ru-RU" sz="1800" dirty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03.07.2023 по 31.07.2023, </a:t>
            </a:r>
            <a:r>
              <a:rPr lang="ru-RU" sz="1800" dirty="0" smtClean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с </a:t>
            </a:r>
            <a:r>
              <a:rPr lang="ru-RU" sz="1800" dirty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01.08.2023 по 31.08.2023</a:t>
            </a:r>
            <a:r>
              <a:rPr lang="ru-RU" sz="1800" dirty="0" smtClean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);</a:t>
            </a:r>
            <a:br>
              <a:rPr lang="ru-RU" sz="1800" dirty="0" smtClean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   в свободное </a:t>
            </a:r>
            <a:r>
              <a:rPr lang="ru-RU" sz="1800" dirty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от учебы время (октябрь – ноябрь</a:t>
            </a:r>
            <a:r>
              <a:rPr lang="ru-RU" sz="1800" dirty="0" smtClean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)</a:t>
            </a:r>
            <a:endParaRPr lang="ru-RU" sz="1800" dirty="0"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6" name="Объект 6"/>
          <p:cNvSpPr txBox="1">
            <a:spLocks/>
          </p:cNvSpPr>
          <p:nvPr/>
        </p:nvSpPr>
        <p:spPr>
          <a:xfrm>
            <a:off x="611559" y="3284983"/>
            <a:ext cx="7776865" cy="244827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1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целом на территории города Челябинска в 2023 году </a:t>
            </a:r>
            <a:r>
              <a:rPr lang="ru-RU" sz="1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0" indent="0" algn="just">
              <a:buNone/>
            </a:pPr>
            <a:r>
              <a:rPr lang="ru-RU" sz="1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планируется </a:t>
            </a:r>
            <a:r>
              <a:rPr lang="ru-RU" sz="1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трудоустроить 1 600  подростков: </a:t>
            </a:r>
            <a:endParaRPr lang="ru-RU" sz="18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в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каникулярный летний период – 1 500 человек;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в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свободное от учебы время (октябрь – ноябрь) – 100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235" y="1625349"/>
            <a:ext cx="438950" cy="438950"/>
          </a:xfrm>
          <a:prstGeom prst="rect">
            <a:avLst/>
          </a:prstGeom>
          <a:ln>
            <a:noFill/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1219" y="4132883"/>
            <a:ext cx="438950" cy="43895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1219" y="4580575"/>
            <a:ext cx="438950" cy="43895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235" y="2445065"/>
            <a:ext cx="463336" cy="463336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09425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C:\Users\Варавара\Desktop\С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7" y="-315416"/>
            <a:ext cx="9180513" cy="7173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Объект 3"/>
          <p:cNvSpPr txBox="1">
            <a:spLocks/>
          </p:cNvSpPr>
          <p:nvPr/>
        </p:nvSpPr>
        <p:spPr>
          <a:xfrm>
            <a:off x="9324528" y="2958337"/>
            <a:ext cx="7992888" cy="3989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endParaRPr lang="ru-RU" dirty="0" smtClean="0">
              <a:latin typeface="Century Gothic" panose="020B0502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611560" y="260648"/>
            <a:ext cx="7992888" cy="57606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1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Трудовые отряды </a:t>
            </a:r>
            <a:r>
              <a:rPr lang="ru-RU" sz="21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формируются </a:t>
            </a:r>
            <a:r>
              <a:rPr lang="ru-RU" sz="21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1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базе:</a:t>
            </a:r>
          </a:p>
        </p:txBody>
      </p:sp>
      <p:sp>
        <p:nvSpPr>
          <p:cNvPr id="9" name="Объект 6"/>
          <p:cNvSpPr txBox="1">
            <a:spLocks/>
          </p:cNvSpPr>
          <p:nvPr/>
        </p:nvSpPr>
        <p:spPr>
          <a:xfrm>
            <a:off x="1342381" y="764704"/>
            <a:ext cx="7262067" cy="43204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общеобразовательных организаций города Челябинска;</a:t>
            </a:r>
          </a:p>
          <a:p>
            <a:pPr marL="0" indent="0" algn="just">
              <a:buFont typeface="Arial" pitchFamily="34" charset="0"/>
              <a:buNone/>
            </a:pPr>
            <a:endParaRPr lang="ru-RU" sz="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образовательных 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организаций, в которых предоставляется дополнительное образование детям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0" indent="0" algn="just">
              <a:buNone/>
            </a:pPr>
            <a:endParaRPr lang="ru-RU" sz="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организаций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детей-сирот и детей, оставшихся без попечения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родителей;</a:t>
            </a:r>
          </a:p>
          <a:p>
            <a:pPr marL="0" indent="0" algn="just">
              <a:buNone/>
            </a:pPr>
            <a:endParaRPr lang="ru-RU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специализированных учреждений для несовершеннолетних, нуждающихся в социальной реабилитации;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Font typeface="Arial" pitchFamily="34" charset="0"/>
              <a:buNone/>
            </a:pPr>
            <a:endParaRPr lang="ru-RU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Font typeface="Arial" pitchFamily="34" charset="0"/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студенческих отрядов, осуществляющих свою деятельность на территории города Челябинска и включенных в федеральный или региональный реестр молодежных                          и детских объединений, пользующихся государственной поддержкой.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Объект 6"/>
          <p:cNvSpPr txBox="1">
            <a:spLocks/>
          </p:cNvSpPr>
          <p:nvPr/>
        </p:nvSpPr>
        <p:spPr>
          <a:xfrm>
            <a:off x="683568" y="5229200"/>
            <a:ext cx="7848872" cy="13681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ru-RU" sz="2000" dirty="0">
              <a:latin typeface="Century Gothic" panose="020B0502020202020204" pitchFamily="34" charset="0"/>
            </a:endParaRPr>
          </a:p>
        </p:txBody>
      </p:sp>
      <p:sp>
        <p:nvSpPr>
          <p:cNvPr id="15" name="Объект 6"/>
          <p:cNvSpPr txBox="1">
            <a:spLocks/>
          </p:cNvSpPr>
          <p:nvPr/>
        </p:nvSpPr>
        <p:spPr>
          <a:xfrm>
            <a:off x="683568" y="5021560"/>
            <a:ext cx="7848872" cy="12877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числа работников базовой организации, выполняющих обязанности по обучению и (или) воспитанию несовершеннолетних граждан, назначается </a:t>
            </a:r>
            <a:r>
              <a:rPr lang="ru-RU" sz="1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трудового </a:t>
            </a:r>
            <a:r>
              <a:rPr lang="ru-RU" sz="1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отряда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471" y="764704"/>
            <a:ext cx="463336" cy="46333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471" y="2140237"/>
            <a:ext cx="463336" cy="46333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471" y="1380834"/>
            <a:ext cx="463336" cy="46333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915" y="3646027"/>
            <a:ext cx="463336" cy="46333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471" y="2834291"/>
            <a:ext cx="463336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207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Варавара\Desktop\С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3408"/>
            <a:ext cx="9180513" cy="710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Объект 3"/>
          <p:cNvSpPr txBox="1">
            <a:spLocks/>
          </p:cNvSpPr>
          <p:nvPr/>
        </p:nvSpPr>
        <p:spPr>
          <a:xfrm>
            <a:off x="9324528" y="2958337"/>
            <a:ext cx="7992888" cy="3989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endParaRPr lang="ru-RU" dirty="0" smtClean="0">
              <a:latin typeface="Century Gothic" panose="020B0502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611560" y="332657"/>
            <a:ext cx="7992888" cy="79208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1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трудоустройства </a:t>
            </a:r>
            <a:endParaRPr lang="ru-RU" sz="21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1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несовершеннолетних граждан:</a:t>
            </a:r>
          </a:p>
          <a:p>
            <a:pPr marL="0" indent="0" algn="ctr">
              <a:buNone/>
            </a:pPr>
            <a:endParaRPr lang="ru-RU" sz="20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9" name="Объект 6"/>
          <p:cNvSpPr txBox="1">
            <a:spLocks/>
          </p:cNvSpPr>
          <p:nvPr/>
        </p:nvSpPr>
        <p:spPr>
          <a:xfrm>
            <a:off x="1342381" y="1124744"/>
            <a:ext cx="6974035" cy="52565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ru-RU" sz="900" dirty="0">
              <a:latin typeface="Century Gothic" panose="020B0502020202020204" pitchFamily="34" charset="0"/>
            </a:endParaRPr>
          </a:p>
          <a:p>
            <a:pPr marL="0" indent="0" algn="just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работодатель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МАУ «ЦПМИ» города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Челябинска;</a:t>
            </a:r>
          </a:p>
          <a:p>
            <a:pPr marL="0" indent="0" algn="just">
              <a:buNone/>
            </a:pPr>
            <a:endParaRPr lang="ru-RU" sz="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 заключаемого договора ‒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срочный: в каникулярный летний период на 1 месяц (например, с 01.06.2023 по 30.06.2023), в свободное от учебы время в октябре-ноябре на 14 дней;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должность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«подсобный рабочий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</a:p>
          <a:p>
            <a:pPr marL="0" indent="0" algn="just">
              <a:buNone/>
            </a:pP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spcBef>
                <a:spcPts val="0"/>
              </a:spcBef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график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работы: 5-дневная рабочая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неделя:                                           </a:t>
            </a:r>
          </a:p>
          <a:p>
            <a:pPr marL="0" lvl="0" indent="0" algn="just">
              <a:spcBef>
                <a:spcPts val="0"/>
              </a:spcBef>
              <a:buNone/>
            </a:pPr>
            <a:endParaRPr lang="ru-RU" sz="1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каникулярный летний период </a:t>
            </a:r>
            <a:r>
              <a:rPr lang="ru-RU" sz="1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3 часа в </a:t>
            </a:r>
            <a:r>
              <a:rPr lang="ru-RU" sz="1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</a:t>
            </a:r>
            <a: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just">
              <a:spcBef>
                <a:spcPts val="0"/>
              </a:spcBef>
            </a:pPr>
            <a: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свободное от учебы время в октябре-ноябре </a:t>
            </a:r>
            <a:r>
              <a:rPr lang="ru-RU" sz="1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sz="1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часа в </a:t>
            </a:r>
            <a:r>
              <a:rPr lang="ru-RU" sz="1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</a:t>
            </a:r>
            <a:r>
              <a:rPr lang="ru-RU" sz="1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размер заработной платы (на руки): </a:t>
            </a:r>
            <a:r>
              <a:rPr lang="ru-RU" sz="1800" b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6 562,55 </a:t>
            </a:r>
            <a:r>
              <a:rPr lang="ru-RU" sz="1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в каникулярный летний период);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1 934,54 руб.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свободное от учебы время в октябре-ноябре</a:t>
            </a:r>
            <a:endParaRPr lang="ru-RU" sz="1800" b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1800" dirty="0">
              <a:latin typeface="Century Gothic" panose="020B0502020202020204" pitchFamily="34" charset="0"/>
            </a:endParaRPr>
          </a:p>
          <a:p>
            <a:pPr marL="0" indent="0" algn="just">
              <a:buNone/>
            </a:pPr>
            <a:endParaRPr lang="ru-RU" sz="1800" dirty="0" smtClean="0">
              <a:latin typeface="Century Gothic" panose="020B0502020202020204" pitchFamily="34" charset="0"/>
            </a:endParaRPr>
          </a:p>
          <a:p>
            <a:pPr marL="0" indent="0" algn="just">
              <a:buNone/>
            </a:pPr>
            <a:endParaRPr lang="ru-RU" sz="1800" dirty="0">
              <a:latin typeface="Century Gothic" panose="020B0502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879" y="1269126"/>
            <a:ext cx="438950" cy="43895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373" y="1847755"/>
            <a:ext cx="438950" cy="43895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904" y="2971442"/>
            <a:ext cx="438950" cy="4389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697" y="3563174"/>
            <a:ext cx="438950" cy="4389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783" y="5210587"/>
            <a:ext cx="438950" cy="43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277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>
            <a:normAutofit/>
          </a:bodyPr>
          <a:lstStyle/>
          <a:p>
            <a:r>
              <a:rPr lang="ru-RU" sz="21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Общероссийская </a:t>
            </a:r>
            <a:r>
              <a:rPr lang="ru-RU" sz="2100" b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база вакансий «Работа России»</a:t>
            </a:r>
            <a:endParaRPr lang="ru-RU" sz="21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rgbClr val="FFFFCC"/>
          </a:solidFill>
        </p:spPr>
        <p:txBody>
          <a:bodyPr anchor="ctr">
            <a:normAutofit/>
          </a:bodyPr>
          <a:lstStyle/>
          <a:p>
            <a:pPr marL="0" indent="0" algn="just">
              <a:buNone/>
            </a:pPr>
            <a:r>
              <a:rPr lang="ru-RU" sz="1600" dirty="0" smtClean="0">
                <a:latin typeface="Century Schoolbook" panose="02040604050505020304" pitchFamily="18" charset="0"/>
              </a:rPr>
              <a:t>      </a:t>
            </a:r>
          </a:p>
          <a:p>
            <a:pPr marL="0" indent="0" algn="just">
              <a:buNone/>
            </a:pPr>
            <a:endParaRPr lang="ru-RU" sz="1600" dirty="0">
              <a:latin typeface="Century Schoolbook" panose="02040604050505020304" pitchFamily="18" charset="0"/>
            </a:endParaRPr>
          </a:p>
          <a:p>
            <a:pPr marL="0" indent="0" algn="just">
              <a:buNone/>
            </a:pPr>
            <a:endParaRPr lang="ru-RU" sz="1600" dirty="0" smtClean="0">
              <a:latin typeface="Century Schoolbook" panose="02040604050505020304" pitchFamily="18" charset="0"/>
            </a:endParaRPr>
          </a:p>
          <a:p>
            <a:pPr marL="0" indent="0" algn="just">
              <a:buNone/>
            </a:pPr>
            <a:endParaRPr lang="ru-RU" sz="1600" dirty="0">
              <a:latin typeface="Century Schoolbook" panose="02040604050505020304" pitchFamily="18" charset="0"/>
            </a:endParaRPr>
          </a:p>
          <a:p>
            <a:pPr marL="0" indent="0" algn="just">
              <a:buNone/>
            </a:pPr>
            <a:endParaRPr lang="ru-RU" sz="1600" dirty="0" smtClean="0">
              <a:latin typeface="Century Schoolbook" panose="02040604050505020304" pitchFamily="18" charset="0"/>
            </a:endParaRPr>
          </a:p>
          <a:p>
            <a:pPr marL="0" indent="0">
              <a:buNone/>
            </a:pPr>
            <a:endParaRPr lang="ru-RU" sz="18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4381" y="2204864"/>
            <a:ext cx="5555238" cy="478185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0272" y="5229200"/>
            <a:ext cx="1298561" cy="530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721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Варавара\Desktop\С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3408"/>
            <a:ext cx="9180513" cy="710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Объект 3"/>
          <p:cNvSpPr txBox="1">
            <a:spLocks/>
          </p:cNvSpPr>
          <p:nvPr/>
        </p:nvSpPr>
        <p:spPr>
          <a:xfrm>
            <a:off x="9324528" y="2958337"/>
            <a:ext cx="7992888" cy="3989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endParaRPr lang="ru-RU" dirty="0" smtClean="0">
              <a:latin typeface="Century Gothic" panose="020B0502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611560" y="332657"/>
            <a:ext cx="7992888" cy="792088"/>
          </a:xfrm>
        </p:spPr>
        <p:txBody>
          <a:bodyPr>
            <a:noAutofit/>
          </a:bodyPr>
          <a:lstStyle/>
          <a:p>
            <a:pPr marL="0" lvl="0" indent="0" algn="ctr">
              <a:spcBef>
                <a:spcPts val="0"/>
              </a:spcBef>
              <a:buNone/>
            </a:pPr>
            <a:r>
              <a:rPr lang="ru-RU" sz="2100" dirty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Трудовые отряды детей и молодежи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1196752"/>
            <a:ext cx="7402604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424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Варавара\Desktop\С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-28575"/>
            <a:ext cx="9180513" cy="691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Объект 3"/>
          <p:cNvSpPr txBox="1">
            <a:spLocks/>
          </p:cNvSpPr>
          <p:nvPr/>
        </p:nvSpPr>
        <p:spPr>
          <a:xfrm>
            <a:off x="9324528" y="2958337"/>
            <a:ext cx="7992888" cy="3989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endParaRPr lang="ru-RU" dirty="0" smtClean="0">
              <a:latin typeface="Century Gothic" panose="020B0502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611560" y="620689"/>
            <a:ext cx="7992888" cy="5760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1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Участником </a:t>
            </a:r>
            <a:r>
              <a:rPr lang="ru-RU" sz="21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трудового </a:t>
            </a:r>
            <a:r>
              <a:rPr lang="ru-RU" sz="21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отряда может быть:</a:t>
            </a:r>
          </a:p>
        </p:txBody>
      </p:sp>
      <p:sp>
        <p:nvSpPr>
          <p:cNvPr id="9" name="Объект 6"/>
          <p:cNvSpPr txBox="1">
            <a:spLocks/>
          </p:cNvSpPr>
          <p:nvPr/>
        </p:nvSpPr>
        <p:spPr>
          <a:xfrm>
            <a:off x="1259632" y="1340768"/>
            <a:ext cx="7272807" cy="48245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гражданин Российской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 в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возрасте от 14 до 17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лет включительно;</a:t>
            </a:r>
          </a:p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обучающийся (воспитанник) общеобразовательной организации / организации дополнительного образования / организации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детей-сирот и детей, оставшихся без попечения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 / учреждения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несовершеннолетних, нуждающихся в социальной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реабилитации;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имеющий медицинских противопоказаний (успешно прошел обязательный предварительный (до заключения трудового договора) медицинский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осмотр)</a:t>
            </a:r>
          </a:p>
          <a:p>
            <a:pPr marL="0" indent="0" algn="just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привит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против клещевого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вирусного энцефалита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получил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законченный курс вакцинации и 1 (или более)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ревакцинации (</a:t>
            </a:r>
            <a:r>
              <a:rPr lang="ru-RU" sz="1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1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менее 3-х </a:t>
            </a:r>
            <a:r>
              <a:rPr lang="ru-RU" sz="1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прививок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и не контактен с инфекционными больными;</a:t>
            </a:r>
          </a:p>
          <a:p>
            <a:pPr marL="0" indent="0" algn="just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получил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письменное согласие органа опеки и попечительства на трудоустройство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требуется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несовершеннолетним гражданам в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возрасте 14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лет);</a:t>
            </a:r>
          </a:p>
        </p:txBody>
      </p:sp>
      <p:sp>
        <p:nvSpPr>
          <p:cNvPr id="13" name="Овал 12"/>
          <p:cNvSpPr/>
          <p:nvPr/>
        </p:nvSpPr>
        <p:spPr>
          <a:xfrm>
            <a:off x="749332" y="1358050"/>
            <a:ext cx="429561" cy="42745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943" y="3941833"/>
            <a:ext cx="438950" cy="43895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943" y="1961398"/>
            <a:ext cx="438950" cy="43895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750" y="3164994"/>
            <a:ext cx="451143" cy="45114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332" y="4952857"/>
            <a:ext cx="451143" cy="451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473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Варавара\Desktop\С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-28575"/>
            <a:ext cx="9180513" cy="691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Объект 3"/>
          <p:cNvSpPr txBox="1">
            <a:spLocks/>
          </p:cNvSpPr>
          <p:nvPr/>
        </p:nvSpPr>
        <p:spPr>
          <a:xfrm>
            <a:off x="9324528" y="2958337"/>
            <a:ext cx="7992888" cy="3989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endParaRPr lang="ru-RU" dirty="0" smtClean="0">
              <a:latin typeface="Century Gothic" panose="020B0502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611560" y="620689"/>
            <a:ext cx="7992888" cy="50405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1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Документы, необходимые для трудоустройства:</a:t>
            </a:r>
          </a:p>
        </p:txBody>
      </p:sp>
      <p:sp>
        <p:nvSpPr>
          <p:cNvPr id="9" name="Объект 6"/>
          <p:cNvSpPr txBox="1">
            <a:spLocks/>
          </p:cNvSpPr>
          <p:nvPr/>
        </p:nvSpPr>
        <p:spPr>
          <a:xfrm>
            <a:off x="1342381" y="1052736"/>
            <a:ext cx="6974035" cy="52565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копия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страниц </a:t>
            </a:r>
            <a:r>
              <a:rPr lang="ru-RU" sz="1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паспорта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(первый разворот и страница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содержащая сведения о последнем месте регистрации по месту жительства);</a:t>
            </a:r>
          </a:p>
          <a:p>
            <a:pPr marL="0" indent="0" algn="just">
              <a:buNone/>
            </a:pPr>
            <a:endPara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копия документа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подтверждающего регистрацию в системе индивидуального (персонифицированного) учета (</a:t>
            </a:r>
            <a:r>
              <a:rPr lang="ru-RU" sz="1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СНИЛС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0" indent="0" algn="just">
              <a:buNone/>
            </a:pP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копия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свидетельства о постановке на учет физического лица (несовершеннолетнего гражданина) в налоговом органе (</a:t>
            </a:r>
            <a:r>
              <a:rPr lang="ru-RU" sz="1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0" indent="0" algn="just">
              <a:buNone/>
            </a:pP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справка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том, что несовершеннолетний гражданин </a:t>
            </a:r>
            <a:r>
              <a:rPr lang="ru-RU" sz="1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привит </a:t>
            </a:r>
            <a:r>
              <a:rPr lang="ru-RU" sz="1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против клещевого </a:t>
            </a:r>
            <a:r>
              <a:rPr lang="ru-RU" sz="1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вирусного энцефалита</a:t>
            </a:r>
            <a:r>
              <a:rPr lang="en-US" sz="1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(не менее 3-х прививок) и об отсутствии контакта с инфекционными больными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 algn="just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справка </a:t>
            </a:r>
            <a:r>
              <a:rPr lang="ru-RU" sz="1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форме 086/у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прохождении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обязательного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предварительного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медицинского осмотра;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1124745"/>
            <a:ext cx="451143" cy="45114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385" y="2036339"/>
            <a:ext cx="438950" cy="43895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490" y="3843090"/>
            <a:ext cx="438950" cy="4389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4211" y="2875259"/>
            <a:ext cx="451143" cy="45114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3210" y="5086392"/>
            <a:ext cx="451143" cy="451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181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1815</TotalTime>
  <Words>579</Words>
  <Application>Microsoft Office PowerPoint</Application>
  <PresentationFormat>Экран (4:3)</PresentationFormat>
  <Paragraphs>81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 Базовый нормативный документ – Положение об организации мероприятий по формированию и деятельности  трудовых отрядов детей и молодежи в городе Челябинске (утв. решением Челябинской городской Думы от 25.04.2017 № 30/30).  </vt:lpstr>
      <vt:lpstr>Трудовые отряды детей и молодежи  формируются в 2023 году на следующие периоды:      каникулярный летний период (с 01.06.2023 по 30.06.2023,                   с 03.07.2023 по 31.07.2023, с 01.08.2023 по 31.08.2023);      в свободное от учебы время (октябрь – ноябрь)</vt:lpstr>
      <vt:lpstr>Презентация PowerPoint</vt:lpstr>
      <vt:lpstr>Презентация PowerPoint</vt:lpstr>
      <vt:lpstr>Общероссийская база вакансий «Работа России»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Варавара</dc:creator>
  <cp:lastModifiedBy>Пользователь Windows</cp:lastModifiedBy>
  <cp:revision>240</cp:revision>
  <cp:lastPrinted>2019-04-15T13:17:38Z</cp:lastPrinted>
  <dcterms:created xsi:type="dcterms:W3CDTF">2018-08-21T09:43:31Z</dcterms:created>
  <dcterms:modified xsi:type="dcterms:W3CDTF">2023-05-11T17:44:30Z</dcterms:modified>
</cp:coreProperties>
</file>