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3" r:id="rId3"/>
    <p:sldId id="262" r:id="rId4"/>
    <p:sldId id="266" r:id="rId5"/>
    <p:sldId id="260" r:id="rId6"/>
    <p:sldId id="264" r:id="rId7"/>
    <p:sldId id="265" r:id="rId8"/>
    <p:sldId id="267" r:id="rId9"/>
    <p:sldId id="268" r:id="rId10"/>
    <p:sldId id="269" r:id="rId11"/>
    <p:sldId id="270" r:id="rId12"/>
    <p:sldId id="257" r:id="rId13"/>
    <p:sldId id="261" r:id="rId14"/>
  </p:sldIdLst>
  <p:sldSz cx="9144000" cy="5143500" type="screen16x9"/>
  <p:notesSz cx="9882188" cy="676116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73AF"/>
    <a:srgbClr val="44D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200" b="1" i="0" u="none" strike="noStrike" kern="1200" spc="229" baseline="0" dirty="0" smtClean="0">
                <a:solidFill>
                  <a:srgbClr val="403999"/>
                </a:solidFill>
                <a:latin typeface="Trebuchet MS"/>
                <a:ea typeface="+mj-ea"/>
                <a:cs typeface="Trebuchet MS"/>
              </a:defRPr>
            </a:pPr>
            <a:r>
              <a:rPr lang="ru-RU" sz="1200" b="1" i="0" u="none" strike="noStrike" kern="1200" spc="229" baseline="0" dirty="0">
                <a:solidFill>
                  <a:srgbClr val="403999"/>
                </a:solidFill>
                <a:latin typeface="Trebuchet MS"/>
                <a:ea typeface="+mj-ea"/>
                <a:cs typeface="Trebuchet MS"/>
              </a:rPr>
              <a:t>Анкетирование родителей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200" b="1" i="0" u="none" strike="noStrike" kern="1200" spc="229" baseline="0" dirty="0" smtClean="0">
              <a:solidFill>
                <a:srgbClr val="403999"/>
              </a:solidFill>
              <a:latin typeface="Trebuchet MS"/>
              <a:ea typeface="+mj-ea"/>
              <a:cs typeface="Trebuchet MS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200" b="0" i="0" u="none" strike="noStrike" kern="1200" spc="90" baseline="0" dirty="0" smtClean="0">
                <a:solidFill>
                  <a:srgbClr val="403999"/>
                </a:solidFill>
                <a:latin typeface="Lucida Sans Unicode"/>
                <a:ea typeface="+mn-ea"/>
                <a:cs typeface="Lucida Sans Unicode"/>
              </a:defRPr>
            </a:pPr>
            <a:r>
              <a:rPr lang="ru-RU" sz="12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Уровень сформированности</a:t>
            </a:r>
          </a:p>
          <a:p>
            <a:pPr>
              <a:defRPr lang="ru-RU" sz="1200" spc="90" dirty="0" smtClean="0">
                <a:solidFill>
                  <a:srgbClr val="403999"/>
                </a:solidFill>
                <a:latin typeface="Lucida Sans Unicode"/>
                <a:cs typeface="Lucida Sans Unicode"/>
              </a:defRPr>
            </a:pPr>
            <a:r>
              <a:rPr lang="ru-RU" sz="12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 знаний детей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200" b="0" i="0" u="none" strike="noStrike" kern="1200" spc="90" baseline="0" dirty="0" smtClean="0">
              <a:solidFill>
                <a:srgbClr val="403999"/>
              </a:solidFill>
              <a:latin typeface="Lucida Sans Unicode"/>
              <a:ea typeface="+mn-ea"/>
              <a:cs typeface="Lucida Sans Unicode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C4-4E58-BB7F-FE22697774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C4-4E58-BB7F-FE22697774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C4-4E58-BB7F-FE22697774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0C4-4E58-BB7F-FE2269777463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B7-4F9F-AEA8-D43D0232B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0" i="0" u="none" strike="noStrike" kern="1200" spc="90" baseline="0" dirty="0" smtClean="0">
                <a:solidFill>
                  <a:srgbClr val="403999"/>
                </a:solidFill>
                <a:latin typeface="Lucida Sans Unicode"/>
                <a:ea typeface="+mn-ea"/>
                <a:cs typeface="Lucida Sans Unicode"/>
              </a:defRPr>
            </a:pPr>
            <a:r>
              <a:rPr lang="ru-RU" sz="1200" b="0" i="0" u="none" strike="noStrike" kern="1200" spc="90" baseline="0" dirty="0">
                <a:solidFill>
                  <a:srgbClr val="403999"/>
                </a:solidFill>
                <a:latin typeface="Lucida Sans Unicode"/>
                <a:ea typeface="+mn-ea"/>
                <a:cs typeface="Lucida Sans Unicode"/>
              </a:rPr>
              <a:t>Анкетирование </a:t>
            </a:r>
          </a:p>
          <a:p>
            <a:pPr algn="ctr" rtl="0">
              <a:defRPr lang="ru-RU" sz="1200" spc="90" dirty="0" smtClean="0">
                <a:solidFill>
                  <a:srgbClr val="403999"/>
                </a:solidFill>
                <a:latin typeface="Lucida Sans Unicode"/>
                <a:cs typeface="Lucida Sans Unicode"/>
              </a:defRPr>
            </a:pPr>
            <a:r>
              <a:rPr lang="ru-RU" sz="1200" b="0" i="0" u="none" strike="noStrike" kern="1200" spc="90" baseline="0" dirty="0">
                <a:solidFill>
                  <a:srgbClr val="403999"/>
                </a:solidFill>
                <a:latin typeface="Lucida Sans Unicode"/>
                <a:ea typeface="+mn-ea"/>
                <a:cs typeface="Lucida Sans Unicode"/>
              </a:rPr>
              <a:t>родителей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200" b="0" i="0" u="none" strike="noStrike" kern="1200" spc="90" baseline="0" dirty="0" smtClean="0">
              <a:solidFill>
                <a:srgbClr val="403999"/>
              </a:solidFill>
              <a:latin typeface="Lucida Sans Unicode"/>
              <a:ea typeface="+mn-ea"/>
              <a:cs typeface="Lucida Sans Unicode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5B-436E-A279-8E5E65A8A6B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5B-436E-A279-8E5E65A8A6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5B-436E-A279-8E5E65A8A6B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5B-436E-A279-8E5E65A8A6B1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87-4F49-9912-654CA1A004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200" b="0" i="0" u="none" strike="noStrike" kern="1200" spc="90" baseline="0" dirty="0" smtClean="0">
                <a:solidFill>
                  <a:srgbClr val="403999"/>
                </a:solidFill>
                <a:latin typeface="Lucida Sans Unicode"/>
                <a:ea typeface="+mn-ea"/>
                <a:cs typeface="Lucida Sans Unicode"/>
              </a:defRPr>
            </a:pPr>
            <a:r>
              <a:rPr lang="ru-RU" sz="1200" b="0" i="0" u="none" strike="noStrike" kern="1200" spc="90" baseline="0" dirty="0">
                <a:solidFill>
                  <a:srgbClr val="403999"/>
                </a:solidFill>
                <a:latin typeface="Lucida Sans Unicode"/>
                <a:ea typeface="+mn-ea"/>
                <a:cs typeface="Lucida Sans Unicode"/>
              </a:rPr>
              <a:t>Вовлеченность </a:t>
            </a:r>
          </a:p>
          <a:p>
            <a:pPr>
              <a:defRPr lang="ru-RU" sz="1200" spc="90" dirty="0" smtClean="0">
                <a:solidFill>
                  <a:srgbClr val="403999"/>
                </a:solidFill>
                <a:latin typeface="Lucida Sans Unicode"/>
                <a:cs typeface="Lucida Sans Unicode"/>
              </a:defRPr>
            </a:pPr>
            <a:r>
              <a:rPr lang="ru-RU" sz="1200" b="0" i="0" u="none" strike="noStrike" kern="1200" spc="90" baseline="0" dirty="0">
                <a:solidFill>
                  <a:srgbClr val="403999"/>
                </a:solidFill>
                <a:latin typeface="Lucida Sans Unicode"/>
                <a:ea typeface="+mn-ea"/>
                <a:cs typeface="Lucida Sans Unicode"/>
              </a:rPr>
              <a:t>педагогов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200" b="0" i="0" u="none" strike="noStrike" kern="1200" spc="90" baseline="0" dirty="0" smtClean="0">
              <a:solidFill>
                <a:srgbClr val="403999"/>
              </a:solidFill>
              <a:latin typeface="Lucida Sans Unicode"/>
              <a:ea typeface="+mn-ea"/>
              <a:cs typeface="Lucida Sans Unicode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CE-40F8-8AC2-F78D50A8E79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CE-40F8-8AC2-F78D50A8E79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CE-40F8-8AC2-F78D50A8E79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CE-40F8-8AC2-F78D50A8E79D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AD-4D3B-925E-797BE7AB4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0B-4043-BDC6-15AD825301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0B-4043-BDC6-15AD825301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0B-4043-BDC6-15AD825301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0B-4043-BDC6-15AD825301A3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80-4D8E-BBD3-2467A244E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45-4BE1-8446-BC332CB90A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45-4BE1-8446-BC332CB90A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45-4BE1-8446-BC332CB90A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745-4BE1-8446-BC332CB90A44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37-4FEE-B252-5F4CB745F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99-4D51-A29E-558DEFCFD6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99-4D51-A29E-558DEFCFD6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A99-4D51-A29E-558DEFCFD6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A99-4D51-A29E-558DEFCFD668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70-4808-BC24-E2A599CEA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0.36509</cdr:x>
      <cdr:y>0.44683</cdr:y>
    </cdr:from>
    <cdr:to>
      <cdr:x>0.52532</cdr:x>
      <cdr:y>0.5741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A04554-7346-09C8-900F-237061BA637A}"/>
            </a:ext>
          </a:extLst>
        </cdr:cNvPr>
        <cdr:cNvSpPr txBox="1"/>
      </cdr:nvSpPr>
      <cdr:spPr>
        <a:xfrm xmlns:a="http://schemas.openxmlformats.org/drawingml/2006/main">
          <a:off x="1270673" y="972538"/>
          <a:ext cx="557685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22%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0.35931</cdr:x>
      <cdr:y>0.34284</cdr:y>
    </cdr:from>
    <cdr:to>
      <cdr:x>0.49132</cdr:x>
      <cdr:y>0.52539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3FFA503-691A-D01F-3741-B277CBA7727E}"/>
            </a:ext>
          </a:extLst>
        </cdr:cNvPr>
        <cdr:cNvSpPr txBox="1"/>
      </cdr:nvSpPr>
      <cdr:spPr>
        <a:xfrm xmlns:a="http://schemas.openxmlformats.org/drawingml/2006/main">
          <a:off x="1452940" y="572450"/>
          <a:ext cx="53384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37%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8" y="0"/>
            <a:ext cx="9141287" cy="5143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4276" y="1958221"/>
            <a:ext cx="3968115" cy="871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4039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403999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87" cy="5143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039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403999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039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"/>
            <a:ext cx="9143999" cy="514330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039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291" y="446053"/>
            <a:ext cx="7907416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4039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8291" y="1019069"/>
            <a:ext cx="8227695" cy="1657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403999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mailto:mdou85chel@mail.ru" TargetMode="External"/><Relationship Id="rId4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52399" y="1733550"/>
            <a:ext cx="5699051" cy="13593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ts val="2850"/>
              </a:lnSpc>
              <a:spcBef>
                <a:spcPts val="100"/>
              </a:spcBef>
            </a:pPr>
            <a:r>
              <a:rPr lang="ru-RU" spc="225" dirty="0">
                <a:solidFill>
                  <a:srgbClr val="FFFFFF"/>
                </a:solidFill>
              </a:rPr>
              <a:t>Результаты</a:t>
            </a:r>
            <a:endParaRPr spc="215" dirty="0">
              <a:solidFill>
                <a:srgbClr val="FFFFFF"/>
              </a:solidFill>
            </a:endParaRPr>
          </a:p>
          <a:p>
            <a:pPr marL="12700" marR="937894" algn="l">
              <a:lnSpc>
                <a:spcPts val="1920"/>
              </a:lnSpc>
              <a:spcBef>
                <a:spcPts val="30"/>
              </a:spcBef>
            </a:pPr>
            <a:r>
              <a:rPr lang="ru-RU" sz="1400" b="0" dirty="0">
                <a:solidFill>
                  <a:srgbClr val="FFFFFF"/>
                </a:solidFill>
                <a:latin typeface="Lucida Sans Unicode"/>
                <a:cs typeface="Lucida Sans Unicode"/>
              </a:rPr>
              <a:t>инновационного проекта </a:t>
            </a:r>
            <a:br>
              <a:rPr lang="ru-RU" sz="1400" b="0" dirty="0">
                <a:solidFill>
                  <a:srgbClr val="FFFFFF"/>
                </a:solidFill>
                <a:latin typeface="Lucida Sans Unicode"/>
                <a:cs typeface="Lucida Sans Unicode"/>
              </a:rPr>
            </a:br>
            <a:r>
              <a:rPr lang="ru-RU" sz="1400" b="0" dirty="0">
                <a:solidFill>
                  <a:srgbClr val="FFFFFF"/>
                </a:solidFill>
                <a:latin typeface="Lucida Sans Unicode"/>
                <a:cs typeface="Lucida Sans Unicode"/>
              </a:rPr>
              <a:t>муниципальной опорной площадки </a:t>
            </a:r>
            <a:br>
              <a:rPr lang="ru-RU" sz="1400" b="0" dirty="0">
                <a:solidFill>
                  <a:srgbClr val="FFFFFF"/>
                </a:solidFill>
                <a:latin typeface="Lucida Sans Unicode"/>
                <a:cs typeface="Lucida Sans Unicode"/>
              </a:rPr>
            </a:br>
            <a:r>
              <a:rPr lang="ru-RU" sz="1400" b="0" dirty="0">
                <a:solidFill>
                  <a:srgbClr val="FFFFFF"/>
                </a:solidFill>
                <a:latin typeface="Lucida Sans Unicode"/>
                <a:cs typeface="Lucida Sans Unicode"/>
              </a:rPr>
              <a:t>«Взросляндия. В мире профессий». </a:t>
            </a:r>
            <a:br>
              <a:rPr lang="ru-RU" sz="1400" b="0" dirty="0">
                <a:solidFill>
                  <a:srgbClr val="FFFFFF"/>
                </a:solidFill>
                <a:latin typeface="Lucida Sans Unicode"/>
                <a:cs typeface="Lucida Sans Unicode"/>
              </a:rPr>
            </a:br>
            <a:r>
              <a:rPr lang="ru-RU" sz="1400" b="0" dirty="0">
                <a:solidFill>
                  <a:srgbClr val="FFFFFF"/>
                </a:solidFill>
                <a:latin typeface="Lucida Sans Unicode"/>
                <a:cs typeface="Lucida Sans Unicode"/>
              </a:rPr>
              <a:t>Ранняя профориентация – первый шаг в будущее»</a:t>
            </a:r>
            <a:endParaRPr sz="1400" dirty="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4400550"/>
            <a:ext cx="432632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МАДОУ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«ДС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№</a:t>
            </a:r>
            <a:r>
              <a:rPr lang="ru-RU" sz="16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85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г.</a:t>
            </a:r>
            <a:r>
              <a:rPr sz="16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Челябинска»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2024</a:t>
            </a:r>
            <a:r>
              <a:rPr sz="16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г.</a:t>
            </a:r>
            <a:endParaRPr sz="16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A6A75-B426-500E-00F2-EF7F43A96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E74DD27-4FB5-DA19-6680-8115994275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291" y="446053"/>
            <a:ext cx="790741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100"/>
              </a:spcBef>
            </a:pPr>
            <a:r>
              <a:rPr lang="ru-RU" sz="1800" spc="300" dirty="0"/>
              <a:t>Встречи с интересными людьми «Гость группы»</a:t>
            </a:r>
            <a:endParaRPr sz="1800" spc="229" dirty="0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3F724DDC-C14D-FDAB-588E-5EB3A8BF574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226" y="867767"/>
            <a:ext cx="288030" cy="288028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B53BC1AF-E54A-B29E-7206-46D03969EE2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226" y="1329421"/>
            <a:ext cx="288030" cy="288029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3D569071-A305-6B39-7764-12097796717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226" y="1749340"/>
            <a:ext cx="288030" cy="288031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C2F629B4-3A73-B78C-4777-039478822B5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226" y="2190750"/>
            <a:ext cx="288030" cy="288031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7F35D922-8667-294C-05A8-15A1EDAF1378}"/>
              </a:ext>
            </a:extLst>
          </p:cNvPr>
          <p:cNvSpPr txBox="1"/>
          <p:nvPr/>
        </p:nvSpPr>
        <p:spPr>
          <a:xfrm>
            <a:off x="838200" y="966355"/>
            <a:ext cx="2510145" cy="15670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Мама - учитель</a:t>
            </a:r>
            <a:endParaRPr sz="13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13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Папа - сварщик</a:t>
            </a:r>
            <a:endParaRPr sz="13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13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Папа - инспектор ГИБДД</a:t>
            </a:r>
            <a:endParaRPr sz="13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13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Мама - кондитер</a:t>
            </a:r>
            <a:endParaRPr sz="1300" dirty="0">
              <a:latin typeface="Lucida Sans Unicode"/>
              <a:cs typeface="Lucida Sans Unicode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BA701-3632-353F-EF08-58CDFD63D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839823"/>
            <a:ext cx="2118753" cy="24788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30DD24-7A7A-CC22-B56A-BA04317F7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117" y="839823"/>
            <a:ext cx="2158171" cy="2517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93D478-E926-32ED-4EAB-207B14461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52" y="2780499"/>
            <a:ext cx="2118753" cy="22009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FA3EE6-FA29-4526-13F0-E10AA638D0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1458" y="2780499"/>
            <a:ext cx="2118753" cy="22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12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25F3A-4C36-6D26-E617-6271F96A9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D3F8C57-75EA-E0FB-5F3B-1EC5525E70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291" y="446053"/>
            <a:ext cx="3305617" cy="391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100"/>
              </a:spcBef>
            </a:pPr>
            <a:r>
              <a:rPr lang="ru-RU" spc="300" dirty="0"/>
              <a:t>Мониторинги</a:t>
            </a:r>
            <a:endParaRPr spc="229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97DE1AE3-D41E-A00E-B2EE-765EDD902D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9087915"/>
              </p:ext>
            </p:extLst>
          </p:nvPr>
        </p:nvGraphicFramePr>
        <p:xfrm>
          <a:off x="7568085" y="662264"/>
          <a:ext cx="1905000" cy="1327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FDC874EF-F0C5-66D0-46E0-A7314FA794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5638974"/>
              </p:ext>
            </p:extLst>
          </p:nvPr>
        </p:nvGraphicFramePr>
        <p:xfrm>
          <a:off x="785483" y="830567"/>
          <a:ext cx="4320357" cy="2190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23E3CD45-FF71-BF59-80E8-5713AE730D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1859716"/>
              </p:ext>
            </p:extLst>
          </p:nvPr>
        </p:nvGraphicFramePr>
        <p:xfrm>
          <a:off x="3124200" y="837212"/>
          <a:ext cx="3886199" cy="2222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48394D56-D6E2-9759-D08D-88D5E7AEE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3689716"/>
              </p:ext>
            </p:extLst>
          </p:nvPr>
        </p:nvGraphicFramePr>
        <p:xfrm>
          <a:off x="5607084" y="837211"/>
          <a:ext cx="3536916" cy="2228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8691D131-6810-E56C-D423-2BC35B076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350347"/>
              </p:ext>
            </p:extLst>
          </p:nvPr>
        </p:nvGraphicFramePr>
        <p:xfrm>
          <a:off x="6144569" y="3059454"/>
          <a:ext cx="2739114" cy="167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4A336240-507E-285D-73B5-7ED183411E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7847888"/>
              </p:ext>
            </p:extLst>
          </p:nvPr>
        </p:nvGraphicFramePr>
        <p:xfrm>
          <a:off x="3195260" y="3066100"/>
          <a:ext cx="4043740" cy="1669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5AE177D4-0E0D-15BC-8224-CD594E086ABE}"/>
              </a:ext>
            </a:extLst>
          </p:cNvPr>
          <p:cNvSpPr txBox="1"/>
          <p:nvPr/>
        </p:nvSpPr>
        <p:spPr>
          <a:xfrm>
            <a:off x="260317" y="1646345"/>
            <a:ext cx="167640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1200" kern="1200" spc="90" dirty="0">
              <a:solidFill>
                <a:srgbClr val="403999"/>
              </a:solidFill>
              <a:latin typeface="Lucida Sans Unicode"/>
              <a:ea typeface="+mn-ea"/>
              <a:cs typeface="Lucida Sans Unicode"/>
            </a:endParaRPr>
          </a:p>
          <a:p>
            <a:r>
              <a:rPr lang="ru-RU" sz="1200" kern="1200" spc="90" dirty="0">
                <a:solidFill>
                  <a:srgbClr val="403999"/>
                </a:solidFill>
                <a:latin typeface="Lucida Sans Unicode"/>
                <a:ea typeface="+mn-ea"/>
                <a:cs typeface="Lucida Sans Unicode"/>
              </a:rPr>
              <a:t>Начало проекта</a:t>
            </a:r>
          </a:p>
          <a:p>
            <a:endParaRPr lang="ru-RU" b="1" spc="300" dirty="0">
              <a:solidFill>
                <a:srgbClr val="403999"/>
              </a:solidFill>
              <a:latin typeface="Trebuchet MS"/>
              <a:ea typeface="+mj-ea"/>
            </a:endParaRPr>
          </a:p>
          <a:p>
            <a:endParaRPr lang="ru-RU" b="1" spc="300" dirty="0">
              <a:solidFill>
                <a:srgbClr val="403999"/>
              </a:solidFill>
              <a:latin typeface="Trebuchet MS"/>
              <a:ea typeface="+mj-ea"/>
            </a:endParaRPr>
          </a:p>
          <a:p>
            <a:endParaRPr lang="ru-RU" b="1" spc="300" dirty="0">
              <a:solidFill>
                <a:srgbClr val="403999"/>
              </a:solidFill>
              <a:latin typeface="Trebuchet MS"/>
              <a:ea typeface="+mj-ea"/>
            </a:endParaRPr>
          </a:p>
          <a:p>
            <a:endParaRPr lang="ru-RU" b="1" spc="300" dirty="0">
              <a:solidFill>
                <a:srgbClr val="403999"/>
              </a:solidFill>
              <a:latin typeface="Trebuchet MS"/>
              <a:ea typeface="+mj-ea"/>
            </a:endParaRPr>
          </a:p>
          <a:p>
            <a:endParaRPr lang="ru-RU" b="1" spc="300" dirty="0">
              <a:solidFill>
                <a:srgbClr val="403999"/>
              </a:solidFill>
              <a:latin typeface="Trebuchet MS"/>
              <a:ea typeface="+mj-ea"/>
            </a:endParaRPr>
          </a:p>
          <a:p>
            <a:endParaRPr lang="ru-RU" b="1" spc="300" dirty="0">
              <a:solidFill>
                <a:srgbClr val="403999"/>
              </a:solidFill>
              <a:latin typeface="Trebuchet MS"/>
              <a:ea typeface="+mj-ea"/>
            </a:endParaRPr>
          </a:p>
          <a:p>
            <a:r>
              <a:rPr lang="ru-RU" sz="1200" kern="1200" spc="90" dirty="0">
                <a:solidFill>
                  <a:srgbClr val="403999"/>
                </a:solidFill>
                <a:latin typeface="Lucida Sans Unicode"/>
                <a:ea typeface="+mn-ea"/>
                <a:cs typeface="Lucida Sans Unicode"/>
              </a:rPr>
              <a:t>Конец проекта</a:t>
            </a:r>
          </a:p>
          <a:p>
            <a:endParaRPr lang="ru-RU" dirty="0"/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6098DEA0-227D-6440-46F9-E11FFC3D61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2650454"/>
              </p:ext>
            </p:extLst>
          </p:nvPr>
        </p:nvGraphicFramePr>
        <p:xfrm>
          <a:off x="1752601" y="3059454"/>
          <a:ext cx="2362199" cy="1637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D89AE91C-4D14-EB1C-D716-6C9C90730B69}"/>
              </a:ext>
            </a:extLst>
          </p:cNvPr>
          <p:cNvSpPr txBox="1"/>
          <p:nvPr/>
        </p:nvSpPr>
        <p:spPr>
          <a:xfrm>
            <a:off x="2438400" y="180975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6E54D8-0B2F-EAF6-056F-EDF4D83B5F3B}"/>
              </a:ext>
            </a:extLst>
          </p:cNvPr>
          <p:cNvSpPr txBox="1"/>
          <p:nvPr/>
        </p:nvSpPr>
        <p:spPr>
          <a:xfrm>
            <a:off x="2438400" y="3562350"/>
            <a:ext cx="533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BE184-0748-5064-A8EF-62BFED865D2B}"/>
              </a:ext>
            </a:extLst>
          </p:cNvPr>
          <p:cNvSpPr txBox="1"/>
          <p:nvPr/>
        </p:nvSpPr>
        <p:spPr>
          <a:xfrm>
            <a:off x="4572000" y="1733550"/>
            <a:ext cx="61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5E864D-F229-E654-BDE0-76DD2A800C4D}"/>
              </a:ext>
            </a:extLst>
          </p:cNvPr>
          <p:cNvSpPr txBox="1"/>
          <p:nvPr/>
        </p:nvSpPr>
        <p:spPr>
          <a:xfrm>
            <a:off x="6934200" y="3714750"/>
            <a:ext cx="633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58%</a:t>
            </a:r>
          </a:p>
        </p:txBody>
      </p:sp>
    </p:spTree>
    <p:extLst>
      <p:ext uri="{BB962C8B-B14F-4D97-AF65-F5344CB8AC3E}">
        <p14:creationId xmlns:p14="http://schemas.microsoft.com/office/powerpoint/2010/main" val="60155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4"/>
            <a:ext cx="9143999" cy="51433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3" y="1563637"/>
            <a:ext cx="3001961" cy="53657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75187" y="1"/>
            <a:ext cx="4468812" cy="514146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82388" y="878102"/>
            <a:ext cx="1739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85" dirty="0"/>
              <a:t>Контакты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3" y="2211717"/>
            <a:ext cx="3001961" cy="5365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3" y="2859785"/>
            <a:ext cx="3001961" cy="53657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3" y="3507854"/>
            <a:ext cx="3001961" cy="5365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11575" y="1650061"/>
            <a:ext cx="2634615" cy="226279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b="1" spc="125" dirty="0">
                <a:solidFill>
                  <a:srgbClr val="FFFFFF"/>
                </a:solidFill>
                <a:latin typeface="Calibri"/>
                <a:cs typeface="Calibri"/>
              </a:rPr>
              <a:t>Адрес:</a:t>
            </a:r>
            <a:endParaRPr sz="11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1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г.</a:t>
            </a:r>
            <a:r>
              <a:rPr sz="1100" spc="1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FFFFFF"/>
                </a:solidFill>
                <a:latin typeface="Lucida Sans Unicode"/>
                <a:cs typeface="Lucida Sans Unicode"/>
              </a:rPr>
              <a:t>Челябинск,</a:t>
            </a:r>
            <a:r>
              <a:rPr sz="1100" spc="1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ул.</a:t>
            </a:r>
            <a:r>
              <a:rPr sz="1100" spc="1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FFFFFF"/>
                </a:solidFill>
                <a:latin typeface="Lucida Sans Unicode"/>
                <a:cs typeface="Lucida Sans Unicode"/>
              </a:rPr>
              <a:t>Южноуральская,</a:t>
            </a:r>
            <a:r>
              <a:rPr sz="11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18</a:t>
            </a:r>
            <a:endParaRPr sz="11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919"/>
              </a:spcBef>
            </a:pPr>
            <a:endParaRPr sz="1100" dirty="0">
              <a:latin typeface="Lucida Sans Unicode"/>
              <a:cs typeface="Lucida Sans Unicode"/>
            </a:endParaRPr>
          </a:p>
          <a:p>
            <a:pPr marL="635" algn="ctr">
              <a:lnSpc>
                <a:spcPct val="100000"/>
              </a:lnSpc>
            </a:pPr>
            <a:r>
              <a:rPr sz="1100" b="1" spc="120" dirty="0">
                <a:solidFill>
                  <a:srgbClr val="FFFFFF"/>
                </a:solidFill>
                <a:latin typeface="Calibri"/>
                <a:cs typeface="Calibri"/>
              </a:rPr>
              <a:t>Телефон:</a:t>
            </a:r>
            <a:endParaRPr sz="11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+7(</a:t>
            </a:r>
            <a:r>
              <a:rPr lang="ru-RU" sz="1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351</a:t>
            </a:r>
            <a:r>
              <a:rPr sz="1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)</a:t>
            </a:r>
            <a:r>
              <a:rPr sz="11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10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77</a:t>
            </a:r>
            <a:r>
              <a:rPr lang="ru-RU" sz="110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3</a:t>
            </a:r>
            <a:r>
              <a:rPr sz="110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-</a:t>
            </a:r>
            <a:r>
              <a:rPr lang="ru-RU" sz="110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46</a:t>
            </a:r>
            <a:r>
              <a:rPr sz="110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-</a:t>
            </a:r>
            <a:r>
              <a:rPr lang="ru-RU" sz="1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02</a:t>
            </a:r>
          </a:p>
          <a:p>
            <a:pPr algn="ctr">
              <a:lnSpc>
                <a:spcPct val="100000"/>
              </a:lnSpc>
            </a:pPr>
            <a:endParaRPr lang="ru-RU" sz="1100" spc="-114" dirty="0">
              <a:solidFill>
                <a:srgbClr val="FFFFFF"/>
              </a:solidFill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</a:pPr>
            <a:endParaRPr sz="1100" dirty="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</a:pPr>
            <a:r>
              <a:rPr sz="1100" b="1" spc="135" dirty="0">
                <a:solidFill>
                  <a:srgbClr val="FFFFFF"/>
                </a:solidFill>
                <a:latin typeface="Calibri"/>
                <a:cs typeface="Calibri"/>
              </a:rPr>
              <a:t>Почта:</a:t>
            </a:r>
            <a:endParaRPr sz="1100" dirty="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100" spc="-10" dirty="0">
                <a:solidFill>
                  <a:srgbClr val="FFFFFF"/>
                </a:solidFill>
                <a:latin typeface="Lucida Sans Unicode"/>
                <a:cs typeface="Lucida Sans Unicode"/>
                <a:hlinkClick r:id="rId5"/>
              </a:rPr>
              <a:t>mdou85chel@mail.ru</a:t>
            </a:r>
            <a:endParaRPr sz="11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70"/>
              </a:spcBef>
            </a:pPr>
            <a:endParaRPr sz="1100" dirty="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</a:pPr>
            <a:r>
              <a:rPr sz="1100" b="1" spc="120" dirty="0">
                <a:solidFill>
                  <a:srgbClr val="FFFFFF"/>
                </a:solidFill>
                <a:latin typeface="Calibri"/>
                <a:cs typeface="Calibri"/>
              </a:rPr>
              <a:t>Сайт:</a:t>
            </a:r>
            <a:endParaRPr sz="11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dc85.ru</a:t>
            </a:r>
            <a:endParaRPr sz="1100" dirty="0">
              <a:latin typeface="Lucida Sans Unicode"/>
              <a:cs typeface="Lucida Sans Unicode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B748F7-01C1-139B-BBE3-C676A531C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573" y="279264"/>
            <a:ext cx="2617283" cy="25687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46884" y="1310149"/>
            <a:ext cx="262382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290" dirty="0"/>
              <a:t>Спасибо</a:t>
            </a:r>
            <a:r>
              <a:rPr sz="2800" dirty="0"/>
              <a:t> </a:t>
            </a:r>
            <a:r>
              <a:rPr sz="2800" spc="229" dirty="0"/>
              <a:t>вам </a:t>
            </a:r>
            <a:r>
              <a:rPr sz="2800" spc="250" dirty="0"/>
              <a:t>за</a:t>
            </a:r>
            <a:r>
              <a:rPr sz="2800" spc="-45" dirty="0"/>
              <a:t> </a:t>
            </a:r>
            <a:r>
              <a:rPr sz="2800" spc="190" dirty="0"/>
              <a:t>внимание!</a:t>
            </a:r>
            <a:endParaRPr sz="28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749808"/>
            <a:ext cx="5321808" cy="36423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F835B-5835-37C0-1681-910FC3C23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9348C1E-18D9-E804-751F-7467B04221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291" y="446052"/>
            <a:ext cx="684930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algn="ctr">
              <a:lnSpc>
                <a:spcPct val="100000"/>
              </a:lnSpc>
              <a:spcBef>
                <a:spcPts val="100"/>
              </a:spcBef>
            </a:pPr>
            <a:r>
              <a:rPr lang="ru-RU" sz="1800" spc="300" dirty="0"/>
              <a:t>Разработка нормативно-правовой базы</a:t>
            </a:r>
            <a:endParaRPr sz="1800" spc="229" dirty="0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97219C3F-8EDB-D974-4160-48A270DACED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591" y="1131589"/>
            <a:ext cx="288030" cy="288028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17C44B3B-D38A-5F6C-9DFA-007F0759ED2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8620" y="1901224"/>
            <a:ext cx="288030" cy="288029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0A776A9D-0E6F-F408-591E-6D910D8EE1C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6584" y="2693686"/>
            <a:ext cx="288030" cy="288031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E9AF9434-6DC9-A917-E813-84AAB214825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6584" y="3477733"/>
            <a:ext cx="288030" cy="288031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CB07E352-FCAD-705D-625C-7701E416F240}"/>
              </a:ext>
            </a:extLst>
          </p:cNvPr>
          <p:cNvSpPr txBox="1"/>
          <p:nvPr/>
        </p:nvSpPr>
        <p:spPr>
          <a:xfrm>
            <a:off x="1362674" y="1242376"/>
            <a:ext cx="3209326" cy="3036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Приказы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200" spc="90" dirty="0">
              <a:solidFill>
                <a:srgbClr val="403999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200" spc="90" dirty="0">
              <a:solidFill>
                <a:srgbClr val="403999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Положение об инновационной деятельности</a:t>
            </a:r>
            <a:endParaRPr sz="11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lang="ru-RU" sz="11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11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2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Календарный план реализации проекта</a:t>
            </a:r>
            <a:endParaRPr sz="11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lang="ru-RU" sz="11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11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2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План финансово-хозяйственной деятельности</a:t>
            </a:r>
            <a:endParaRPr sz="11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lang="ru-RU" sz="11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1100" dirty="0">
              <a:latin typeface="Lucida Sans Unicode"/>
              <a:cs typeface="Lucida Sans Unicode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794118-0D10-1E27-489A-D7CFAEBAE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4" t="24154" r="24167" b="11482"/>
          <a:stretch/>
        </p:blipFill>
        <p:spPr>
          <a:xfrm>
            <a:off x="4542081" y="3354600"/>
            <a:ext cx="2424394" cy="17554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2FB45D-01AB-5AB5-BF39-3554BE60F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33" t="23334" r="51816" b="11482"/>
          <a:stretch/>
        </p:blipFill>
        <p:spPr>
          <a:xfrm>
            <a:off x="4502612" y="879605"/>
            <a:ext cx="1738976" cy="23312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CBEBF5-5405-E8C2-30BB-32B6F2D47E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34" t="30741" r="25000" b="14444"/>
          <a:stretch/>
        </p:blipFill>
        <p:spPr>
          <a:xfrm>
            <a:off x="6421744" y="1581150"/>
            <a:ext cx="2743200" cy="18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7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FAF43-5A84-A9B8-58E3-6A9EFD1D3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857FBB4-226E-A544-05B3-0B2DF7C141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80237"/>
            <a:ext cx="471570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algn="ctr">
              <a:lnSpc>
                <a:spcPct val="100000"/>
              </a:lnSpc>
              <a:spcBef>
                <a:spcPts val="100"/>
              </a:spcBef>
            </a:pPr>
            <a:r>
              <a:rPr lang="ru-RU" sz="1800" spc="300" dirty="0"/>
              <a:t>Организация игровой среды по ранней профориентации </a:t>
            </a:r>
            <a:endParaRPr sz="1800" spc="229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F8A14BB-5615-37CC-7A7B-44C9FE29DB8B}"/>
              </a:ext>
            </a:extLst>
          </p:cNvPr>
          <p:cNvSpPr txBox="1"/>
          <p:nvPr/>
        </p:nvSpPr>
        <p:spPr>
          <a:xfrm>
            <a:off x="2971800" y="3274231"/>
            <a:ext cx="2595146" cy="17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solidFill>
                  <a:srgbClr val="403999"/>
                </a:solidFill>
                <a:latin typeface="Lucida Sans Unicode"/>
                <a:cs typeface="Lucida Sans Unicode"/>
              </a:rPr>
              <a:t>Стоматология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solidFill>
                  <a:srgbClr val="403999"/>
                </a:solidFill>
                <a:latin typeface="Lucida Sans Unicode"/>
                <a:cs typeface="Lucida Sans Unicode"/>
              </a:rPr>
              <a:t>Кукольная мастерская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solidFill>
                  <a:srgbClr val="403999"/>
                </a:solidFill>
                <a:latin typeface="Lucida Sans Unicode"/>
                <a:cs typeface="Lucida Sans Unicode"/>
              </a:rPr>
              <a:t>Центр управления космическими полетами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solidFill>
                  <a:srgbClr val="403999"/>
                </a:solidFill>
                <a:latin typeface="Lucida Sans Unicode"/>
                <a:cs typeface="Lucida Sans Unicode"/>
              </a:rPr>
              <a:t>Конструкторское бюро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solidFill>
                  <a:srgbClr val="403999"/>
                </a:solidFill>
                <a:latin typeface="Lucida Sans Unicode"/>
                <a:cs typeface="Lucida Sans Unicode"/>
              </a:rPr>
              <a:t>Фито-бар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>
                <a:solidFill>
                  <a:srgbClr val="403999"/>
                </a:solidFill>
                <a:latin typeface="Lucida Sans Unicode"/>
                <a:cs typeface="Lucida Sans Unicode"/>
              </a:rPr>
              <a:t>Арт-студия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100" dirty="0">
              <a:latin typeface="Lucida Sans Unicode"/>
              <a:cs typeface="Lucida Sans Unicode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2A8DDD-07F1-6B0D-653E-785E72149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71355"/>
            <a:ext cx="2419290" cy="1531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CD0B28-3378-C446-B8E7-83BC0657D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843290"/>
            <a:ext cx="2419289" cy="145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2A30D2-1863-7EA0-A98C-464669106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1" y="3375282"/>
            <a:ext cx="1905000" cy="167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070A30-12CC-AA51-D8AB-D729B7E26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543" y="3355146"/>
            <a:ext cx="2042457" cy="1693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CB4A0E-8ECF-3EFB-1026-FF507ECD7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1" y="3300210"/>
            <a:ext cx="2419289" cy="164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F02103-1831-019E-8386-AA2DE71A93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14" t="6355" r="9243" b="11862"/>
          <a:stretch/>
        </p:blipFill>
        <p:spPr>
          <a:xfrm>
            <a:off x="2971800" y="1276397"/>
            <a:ext cx="2286000" cy="1704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799962-8C24-B1F5-DA54-0387A4AC0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619" y="3515846"/>
            <a:ext cx="237765" cy="237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B54AFC5-E1C4-281C-8397-233DDCC85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619" y="3820969"/>
            <a:ext cx="237765" cy="2377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83E12B-176C-7331-BAA7-B2C3D86667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442" y="3210723"/>
            <a:ext cx="237765" cy="2377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54A957-E684-60C9-4AD7-9E071C749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619" y="4126092"/>
            <a:ext cx="237765" cy="2377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CBAC396-AF05-1693-B3CC-5CF3E25081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442" y="4393115"/>
            <a:ext cx="237765" cy="23776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07E2DB-6750-42AC-5E09-B94BAB34CE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619" y="4666488"/>
            <a:ext cx="237765" cy="2377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C180AA-D6DA-1925-0A98-587BD2F1D3F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3333" r="7778" b="7393"/>
          <a:stretch/>
        </p:blipFill>
        <p:spPr>
          <a:xfrm>
            <a:off x="62772" y="1281440"/>
            <a:ext cx="2727263" cy="170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905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84DC5-C056-9308-561C-E9C7F4DA7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5A5B530-5EC3-05AB-DB30-188DFC2795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291" y="446053"/>
            <a:ext cx="578867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100"/>
              </a:spcBef>
            </a:pPr>
            <a:r>
              <a:rPr lang="ru-RU" sz="1800" spc="229" dirty="0"/>
              <a:t>Макетирование как средство развития игрового пространства группы</a:t>
            </a:r>
            <a:endParaRPr sz="1800" spc="229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F2E0E0-C9DE-B0D1-9DCE-2114932C5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146778"/>
            <a:ext cx="2667208" cy="196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43C2AC-E073-AA6F-89BC-D62538812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1" y="1132224"/>
            <a:ext cx="2684834" cy="196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379EDD-2FFB-57F0-502C-D220388AF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48" y="1012875"/>
            <a:ext cx="2648054" cy="196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FA0370-51B1-083A-FFD3-08CEB0034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221946"/>
            <a:ext cx="2518047" cy="1844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33CE85-4702-B5B4-A5C7-E6120ED32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054" y="3245706"/>
            <a:ext cx="2706601" cy="1823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9875CD-040D-78DC-EEA7-0BB3041358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6905" y="3051797"/>
            <a:ext cx="2854228" cy="2017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875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2362" y="192688"/>
            <a:ext cx="398469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algn="ctr">
              <a:lnSpc>
                <a:spcPct val="100000"/>
              </a:lnSpc>
              <a:spcBef>
                <a:spcPts val="100"/>
              </a:spcBef>
            </a:pPr>
            <a:r>
              <a:rPr lang="ru-RU" sz="1800" spc="300" dirty="0"/>
              <a:t>План-конспекты </a:t>
            </a:r>
            <a:br>
              <a:rPr lang="ru-RU" sz="1800" spc="300" dirty="0"/>
            </a:br>
            <a:r>
              <a:rPr lang="ru-RU" sz="1800" spc="300" dirty="0"/>
              <a:t>сюжетно-ролевых игр</a:t>
            </a:r>
            <a:endParaRPr sz="1800" spc="229" dirty="0"/>
          </a:p>
        </p:txBody>
      </p:sp>
      <p:sp>
        <p:nvSpPr>
          <p:cNvPr id="7" name="object 7"/>
          <p:cNvSpPr txBox="1"/>
          <p:nvPr/>
        </p:nvSpPr>
        <p:spPr>
          <a:xfrm>
            <a:off x="655643" y="1031851"/>
            <a:ext cx="2584701" cy="1908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Астрономическая обсерватория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Кукольная мастерская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200" spc="90" dirty="0">
              <a:solidFill>
                <a:srgbClr val="403999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Синоптики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200" spc="90" dirty="0">
              <a:solidFill>
                <a:srgbClr val="403999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Кораблестроители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200" spc="90" dirty="0">
              <a:solidFill>
                <a:srgbClr val="403999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Фито-бар «Травяная чаша»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200" spc="90" dirty="0">
              <a:solidFill>
                <a:srgbClr val="403999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Арт-студия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200" spc="90" dirty="0">
              <a:solidFill>
                <a:srgbClr val="403999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Строительные профессии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1A5FA9-C0D0-1291-7853-6D6060F1F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910" y="904993"/>
            <a:ext cx="1905000" cy="25411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745C61-148D-BC4C-7641-39BFC26C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606" y="-13571"/>
            <a:ext cx="2502200" cy="19721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6079C2-1C81-FCFE-DDAF-B423FF60D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802" y="1651109"/>
            <a:ext cx="2869053" cy="18887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CD05AA-28AB-BD66-4616-FEDDF9C73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458" y="3231833"/>
            <a:ext cx="2599417" cy="18887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3766F2-0252-FA71-961E-4CC7ED367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62" y="3299585"/>
            <a:ext cx="1905000" cy="19106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80AB02-7A96-2E42-B5CA-96386B494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779" y="3345024"/>
            <a:ext cx="2326164" cy="18121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70FE71-9250-2F0B-E2DA-6DCE3CA5D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824" y="1074028"/>
            <a:ext cx="237765" cy="23776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FA9E9D-62E0-9EA3-F8A2-39AB126C78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823" y="1362568"/>
            <a:ext cx="237765" cy="2377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3D4DB48-23DB-95A3-5975-DB7645E65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823" y="1651109"/>
            <a:ext cx="237765" cy="2377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5B17130-96ED-E09E-9216-BFB611356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823" y="1931478"/>
            <a:ext cx="237765" cy="237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C974C4-179A-77A2-F161-745A22879E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822" y="2211847"/>
            <a:ext cx="237765" cy="23776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E591934-7841-0182-2F3A-B66F8052A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821" y="2476595"/>
            <a:ext cx="237765" cy="2377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723D396-11D5-972A-74BA-627C52A4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821" y="2741343"/>
            <a:ext cx="237765" cy="2377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A96D6-BCD6-9CC7-6036-302E10527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39BD8CA-4E1E-BC74-DB19-98F9CBC671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291" y="446053"/>
            <a:ext cx="547770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100"/>
              </a:spcBef>
            </a:pPr>
            <a:r>
              <a:rPr lang="ru-RU" sz="1800" spc="229" dirty="0"/>
              <a:t>Банк проектов сюжетно-ролевых игр</a:t>
            </a:r>
            <a:endParaRPr sz="1800" spc="229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D0A1426F-6FF7-AAF1-C0DE-A3A41FE98E6D}"/>
              </a:ext>
            </a:extLst>
          </p:cNvPr>
          <p:cNvSpPr txBox="1"/>
          <p:nvPr/>
        </p:nvSpPr>
        <p:spPr>
          <a:xfrm>
            <a:off x="620305" y="1076736"/>
            <a:ext cx="2471629" cy="1523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Детская Агро-Академия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На защите Родины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Волшебная страна Мультяшкино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Производство тракторных дисков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endParaRPr sz="1100" dirty="0">
              <a:latin typeface="Lucida Sans Unicode"/>
              <a:cs typeface="Lucida Sans Unicode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6DF153-3326-D47E-59D9-25A2A621E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97" y="971550"/>
            <a:ext cx="237765" cy="2377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F6D6CB-BD30-2C15-3B85-AF150B50C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550" y="2793368"/>
            <a:ext cx="2422638" cy="24226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5C48CC-2DC7-5CE5-8AB4-094F51B58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307" y="627164"/>
            <a:ext cx="2417181" cy="24226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05693A-6C65-1F9E-45A3-D4D953BD2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762" y="2904183"/>
            <a:ext cx="2397238" cy="22710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069838-89EB-95F4-3A56-26E9BBD79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497" y="792713"/>
            <a:ext cx="2563503" cy="20915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7F1B0B-1F33-071F-04A4-1A57CA97BE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541040"/>
            <a:ext cx="1942398" cy="24226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428E03A-77F9-D034-3FEE-12DBA382B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97" y="1276350"/>
            <a:ext cx="237765" cy="2377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4625BC-3F70-C465-639E-07C8A50C4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74" y="1581150"/>
            <a:ext cx="237765" cy="2377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85B0959-564F-52F3-7740-1FCF2258C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74" y="1924833"/>
            <a:ext cx="237765" cy="23776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85D0D95-2DA9-2A55-8041-C77FCE825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29" y="957853"/>
            <a:ext cx="2377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1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D7FCA-34B8-7AF6-AA78-15AD23469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6A5774B-B278-B369-336A-D7D2AEF9EA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292" y="319265"/>
            <a:ext cx="7907416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algn="l">
              <a:lnSpc>
                <a:spcPct val="100000"/>
              </a:lnSpc>
              <a:spcBef>
                <a:spcPts val="100"/>
              </a:spcBef>
            </a:pPr>
            <a:r>
              <a:rPr lang="ru-RU" sz="1800" spc="300" dirty="0"/>
              <a:t>Картотека 3D моделей, созданная при помощи программы LEGO Digital Designer </a:t>
            </a:r>
            <a:br>
              <a:rPr lang="ru-RU" sz="1800" spc="300" dirty="0"/>
            </a:br>
            <a:r>
              <a:rPr lang="ru-RU" sz="1800" spc="300" dirty="0"/>
              <a:t>(виртуальный конструктор  LEGO)</a:t>
            </a:r>
            <a:endParaRPr sz="1800" spc="229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8844F65-2EBF-C34C-99B0-C052F811B2CA}"/>
              </a:ext>
            </a:extLst>
          </p:cNvPr>
          <p:cNvSpPr txBox="1"/>
          <p:nvPr/>
        </p:nvSpPr>
        <p:spPr>
          <a:xfrm>
            <a:off x="1295400" y="1321037"/>
            <a:ext cx="2776429" cy="12644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Эвакуатор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Военная техника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Загон для домашних животных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Библиотечная полка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300" spc="90" dirty="0">
                <a:solidFill>
                  <a:srgbClr val="403999"/>
                </a:solidFill>
                <a:latin typeface="Lucida Sans Unicode"/>
                <a:cs typeface="Lucida Sans Unicode"/>
              </a:rPr>
              <a:t>Космодром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056F0E-EDB2-5762-942C-F3652E3C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2" y="2737087"/>
            <a:ext cx="2145978" cy="23105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E45BBE-FB99-423B-7743-9A027AB01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614" y="2785110"/>
            <a:ext cx="2133600" cy="22272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BF70E1-A38C-BBE0-F55F-B7BFA3BFE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183303"/>
            <a:ext cx="3344108" cy="15661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016A96-02CE-E22D-5700-888EDB50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797" y="2935222"/>
            <a:ext cx="2989856" cy="2064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680670-A60C-71B6-C0B6-269FC4750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400" y="2764201"/>
            <a:ext cx="1489397" cy="224814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15F06D-7CAF-4480-5FDA-590C8FEEB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742" y="1289287"/>
            <a:ext cx="237765" cy="237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55C0E13-3C7E-1B25-6DD7-535FD4F4F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741" y="1559770"/>
            <a:ext cx="237765" cy="2377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056641-D1C1-A53C-D29A-C3709DC26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092" y="1830253"/>
            <a:ext cx="237765" cy="2377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6A36FF-7023-A10B-9863-D8632A6B4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092" y="2100736"/>
            <a:ext cx="237765" cy="23776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CD6CD5-8507-AF62-D620-A882809E14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740" y="2364869"/>
            <a:ext cx="2377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72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2F43D-ABE5-3DC6-09EE-59C58AC76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808DE37-5A3D-F463-BF11-124C0BF66F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85172"/>
            <a:ext cx="790741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100"/>
              </a:spcBef>
            </a:pPr>
            <a:r>
              <a:rPr lang="ru-RU" sz="1800" spc="300" dirty="0"/>
              <a:t>Видеоуроки «Примерочная профессий</a:t>
            </a:r>
            <a:r>
              <a:rPr lang="ru-RU" spc="300" dirty="0"/>
              <a:t>»</a:t>
            </a:r>
            <a:endParaRPr spc="229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193148-B1EF-BEAD-B36C-231183644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69" y="1367473"/>
            <a:ext cx="3219453" cy="19591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2E2AD0-5228-3F01-A9A3-8E2EC9B00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336" y="3148668"/>
            <a:ext cx="3219454" cy="19630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B38BD0-6DFB-BA0F-8C35-BA5CF7F33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3086345"/>
            <a:ext cx="3347925" cy="22076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1418AB2-AF45-FB54-227C-04EC4F168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273" y="3113782"/>
            <a:ext cx="3149960" cy="19852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0D48EF-BE63-16F3-2655-5D61D94E3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8440" y="1150435"/>
            <a:ext cx="3523793" cy="21825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450367-BCE9-3C34-56F9-476DB536B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0750" y="614768"/>
            <a:ext cx="3849995" cy="262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2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B9D2F-F41F-5A70-0C9A-4E29DA7EC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7218FBC-D958-200F-DEE3-95ABDE42E8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292" y="369865"/>
            <a:ext cx="790741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100"/>
              </a:spcBef>
            </a:pPr>
            <a:r>
              <a:rPr lang="ru-RU" sz="1800" spc="300" dirty="0"/>
              <a:t>Видеоуроки «Азбука профессий»</a:t>
            </a:r>
            <a:endParaRPr sz="1800" spc="229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F87FBA-DD42-FF6D-76F7-4C4AB58BA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215" y="821805"/>
            <a:ext cx="3488563" cy="19568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554226-584C-0144-A73B-47C649DFB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585" y="635883"/>
            <a:ext cx="3629206" cy="21190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CF2472-8FC4-4367-0308-B103C192D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229" y="1885950"/>
            <a:ext cx="3845047" cy="23558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C9472C-14AB-5694-F220-4ABC7B304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18" y="1885950"/>
            <a:ext cx="3536068" cy="21376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735BD5-38B6-213A-5CBD-554934838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352" y="2917027"/>
            <a:ext cx="3657917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5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</TotalTime>
  <Words>235</Words>
  <Application>Microsoft Office PowerPoint</Application>
  <PresentationFormat>Экран (16:9)</PresentationFormat>
  <Paragraphs>93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Lucida Sans Unicode</vt:lpstr>
      <vt:lpstr>Times New Roman</vt:lpstr>
      <vt:lpstr>Trebuchet MS</vt:lpstr>
      <vt:lpstr>Office Theme</vt:lpstr>
      <vt:lpstr>Результаты инновационного проекта  муниципальной опорной площадки  «Взросляндия. В мире профессий».  Ранняя профориентация – первый шаг в будущее»</vt:lpstr>
      <vt:lpstr>Разработка нормативно-правовой базы</vt:lpstr>
      <vt:lpstr>Организация игровой среды по ранней профориентации </vt:lpstr>
      <vt:lpstr>Макетирование как средство развития игрового пространства группы</vt:lpstr>
      <vt:lpstr>План-конспекты  сюжетно-ролевых игр</vt:lpstr>
      <vt:lpstr>Банк проектов сюжетно-ролевых игр</vt:lpstr>
      <vt:lpstr>Картотека 3D моделей, созданная при помощи программы LEGO Digital Designer  (виртуальный конструктор  LEGO)</vt:lpstr>
      <vt:lpstr>Видеоуроки «Примерочная профессий»</vt:lpstr>
      <vt:lpstr>Видеоуроки «Азбука профессий»</vt:lpstr>
      <vt:lpstr>Встречи с интересными людьми «Гость группы»</vt:lpstr>
      <vt:lpstr>Мониторинги</vt:lpstr>
      <vt:lpstr>Контакты</vt:lpstr>
      <vt:lpstr>Спасибо вам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Светлана Савельева</cp:lastModifiedBy>
  <cp:revision>28</cp:revision>
  <cp:lastPrinted>2024-02-28T11:31:10Z</cp:lastPrinted>
  <dcterms:created xsi:type="dcterms:W3CDTF">2024-02-27T09:43:37Z</dcterms:created>
  <dcterms:modified xsi:type="dcterms:W3CDTF">2024-03-04T04:40:15Z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2024-02-23T00:00:00Z</vt:filetime>
  </property>
  <property fmtid="{D5CDD505-2E9C-101B-9397-08002B2CF9AE}" pid="3" name="Creator">
    <vt:lpwstr>Acrobat PDFMaker 22 для PowerPoint</vt:lpwstr>
  </property>
  <property fmtid="{D5CDD505-2E9C-101B-9397-08002B2CF9AE}" pid="4" name="LastSaved">
    <vt:filetime>2024-02-27T00:00:00Z</vt:filetime>
  </property>
  <property fmtid="{D5CDD505-2E9C-101B-9397-08002B2CF9AE}" pid="5" name="Producer">
    <vt:lpwstr>Adobe PDF Library 22.1.174</vt:lpwstr>
  </property>
</Properties>
</file>