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74" r:id="rId3"/>
    <p:sldId id="300" r:id="rId4"/>
    <p:sldId id="258" r:id="rId5"/>
    <p:sldId id="293" r:id="rId6"/>
    <p:sldId id="260" r:id="rId7"/>
    <p:sldId id="259" r:id="rId8"/>
    <p:sldId id="298" r:id="rId9"/>
    <p:sldId id="299" r:id="rId10"/>
    <p:sldId id="276" r:id="rId11"/>
    <p:sldId id="279" r:id="rId12"/>
    <p:sldId id="280" r:id="rId13"/>
    <p:sldId id="283" r:id="rId14"/>
    <p:sldId id="284" r:id="rId15"/>
    <p:sldId id="266" r:id="rId16"/>
    <p:sldId id="268" r:id="rId17"/>
    <p:sldId id="281" r:id="rId18"/>
    <p:sldId id="278" r:id="rId19"/>
    <p:sldId id="309" r:id="rId20"/>
    <p:sldId id="310" r:id="rId21"/>
    <p:sldId id="304" r:id="rId22"/>
    <p:sldId id="308" r:id="rId23"/>
    <p:sldId id="303" r:id="rId24"/>
    <p:sldId id="305" r:id="rId25"/>
    <p:sldId id="306" r:id="rId26"/>
    <p:sldId id="301" r:id="rId27"/>
    <p:sldId id="307" r:id="rId28"/>
    <p:sldId id="286" r:id="rId29"/>
    <p:sldId id="295" r:id="rId30"/>
    <p:sldId id="288" r:id="rId31"/>
    <p:sldId id="296" r:id="rId32"/>
    <p:sldId id="297" r:id="rId33"/>
    <p:sldId id="290" r:id="rId34"/>
    <p:sldId id="289" r:id="rId35"/>
    <p:sldId id="294" r:id="rId36"/>
    <p:sldId id="269" r:id="rId37"/>
    <p:sldId id="292" r:id="rId38"/>
    <p:sldId id="282" r:id="rId39"/>
    <p:sldId id="271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172" autoAdjust="0"/>
  </p:normalViewPr>
  <p:slideViewPr>
    <p:cSldViewPr>
      <p:cViewPr>
        <p:scale>
          <a:sx n="91" d="100"/>
          <a:sy n="91" d="100"/>
        </p:scale>
        <p:origin x="-2214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655744"/>
        <c:axId val="194657280"/>
      </c:barChart>
      <c:catAx>
        <c:axId val="194655744"/>
        <c:scaling>
          <c:orientation val="minMax"/>
        </c:scaling>
        <c:delete val="0"/>
        <c:axPos val="b"/>
        <c:majorTickMark val="out"/>
        <c:minorTickMark val="none"/>
        <c:tickLblPos val="nextTo"/>
        <c:crossAx val="194657280"/>
        <c:crosses val="autoZero"/>
        <c:auto val="1"/>
        <c:lblAlgn val="ctr"/>
        <c:lblOffset val="100"/>
        <c:noMultiLvlLbl val="0"/>
      </c:catAx>
      <c:valAx>
        <c:axId val="194657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46557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355971128608919E-2"/>
          <c:y val="4.9960875984251966E-2"/>
          <c:w val="0.65006594488188973"/>
          <c:h val="0.634955954724409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Высшее</c:v>
                </c:pt>
              </c:strCache>
            </c:strRef>
          </c:tx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Образование начало инновационной площадки</c:v>
                </c:pt>
                <c:pt idx="1">
                  <c:v>Образование на данный момент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</c:v>
                </c:pt>
                <c:pt idx="1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средне-специальное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Образование начало инновационной площадки</c:v>
                </c:pt>
                <c:pt idx="1">
                  <c:v>Образование на данный момент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412608"/>
        <c:axId val="121392512"/>
      </c:barChart>
      <c:catAx>
        <c:axId val="121412608"/>
        <c:scaling>
          <c:orientation val="minMax"/>
        </c:scaling>
        <c:delete val="0"/>
        <c:axPos val="b"/>
        <c:majorTickMark val="out"/>
        <c:minorTickMark val="none"/>
        <c:tickLblPos val="nextTo"/>
        <c:crossAx val="121392512"/>
        <c:crosses val="autoZero"/>
        <c:auto val="1"/>
        <c:lblAlgn val="ctr"/>
        <c:lblOffset val="100"/>
        <c:noMultiLvlLbl val="0"/>
      </c:catAx>
      <c:valAx>
        <c:axId val="121392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14126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967424"/>
        <c:axId val="132973312"/>
      </c:barChart>
      <c:catAx>
        <c:axId val="132967424"/>
        <c:scaling>
          <c:orientation val="minMax"/>
        </c:scaling>
        <c:delete val="0"/>
        <c:axPos val="b"/>
        <c:majorTickMark val="out"/>
        <c:minorTickMark val="none"/>
        <c:tickLblPos val="nextTo"/>
        <c:crossAx val="132973312"/>
        <c:crosses val="autoZero"/>
        <c:auto val="1"/>
        <c:lblAlgn val="ctr"/>
        <c:lblOffset val="100"/>
        <c:noMultiLvlLbl val="0"/>
      </c:catAx>
      <c:valAx>
        <c:axId val="132973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29674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Категория на начало Инновационной площадки</c:v>
                </c:pt>
                <c:pt idx="1">
                  <c:v>Категория на данный момент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</c:v>
                </c:pt>
                <c:pt idx="1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Категория на начало Инновационной площадки</c:v>
                </c:pt>
                <c:pt idx="1">
                  <c:v>Категория на данный момент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</c:v>
                </c:pt>
                <c:pt idx="1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 категории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Категория на начало Инновационной площадки</c:v>
                </c:pt>
                <c:pt idx="1">
                  <c:v>Категория на данный момент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339776"/>
        <c:axId val="194660224"/>
      </c:barChart>
      <c:catAx>
        <c:axId val="133339776"/>
        <c:scaling>
          <c:orientation val="minMax"/>
        </c:scaling>
        <c:delete val="0"/>
        <c:axPos val="b"/>
        <c:majorTickMark val="out"/>
        <c:minorTickMark val="none"/>
        <c:tickLblPos val="nextTo"/>
        <c:crossAx val="194660224"/>
        <c:crosses val="autoZero"/>
        <c:auto val="1"/>
        <c:lblAlgn val="ctr"/>
        <c:lblOffset val="100"/>
        <c:noMultiLvlLbl val="0"/>
      </c:catAx>
      <c:valAx>
        <c:axId val="194660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33397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определения спектра условий,</a:t>
            </a:r>
            <a:r>
              <a:rPr lang="ru-RU" sz="1200" b="1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оказывающие влияние на информационную готовность педагогов МАДОУ </a:t>
            </a:r>
            <a:r>
              <a:rPr lang="ru-RU"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1200" b="1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ДС №17 г.Челябинска</a:t>
            </a:r>
            <a:r>
              <a:rPr lang="ru-RU"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lang="ru-RU" sz="1200" b="1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835129316432072"/>
          <c:y val="1.109452533757742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на совещаниях и семинарах</c:v>
                </c:pt>
                <c:pt idx="1">
                  <c:v>из средств массовой информации</c:v>
                </c:pt>
                <c:pt idx="2">
                  <c:v>из книг по вопросам инноватики</c:v>
                </c:pt>
                <c:pt idx="3">
                  <c:v>на совещаниях в ДОО</c:v>
                </c:pt>
                <c:pt idx="4">
                  <c:v>из общения с коллегами в ДОО; </c:v>
                </c:pt>
                <c:pt idx="5">
                  <c:v>из общения с коллегами других 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</c:v>
                </c:pt>
                <c:pt idx="1">
                  <c:v>11</c:v>
                </c:pt>
                <c:pt idx="2">
                  <c:v>3</c:v>
                </c:pt>
                <c:pt idx="3">
                  <c:v>11</c:v>
                </c:pt>
                <c:pt idx="4">
                  <c:v>9</c:v>
                </c:pt>
                <c:pt idx="5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на совещаниях и семинарах</c:v>
                </c:pt>
                <c:pt idx="1">
                  <c:v>из средств массовой информации</c:v>
                </c:pt>
                <c:pt idx="2">
                  <c:v>из книг по вопросам инноватики</c:v>
                </c:pt>
                <c:pt idx="3">
                  <c:v>на совещаниях в ДОО</c:v>
                </c:pt>
                <c:pt idx="4">
                  <c:v>из общения с коллегами в ДОО; </c:v>
                </c:pt>
                <c:pt idx="5">
                  <c:v>из общения с коллегами других Д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на совещаниях и семинарах</c:v>
                </c:pt>
                <c:pt idx="1">
                  <c:v>из средств массовой информации</c:v>
                </c:pt>
                <c:pt idx="2">
                  <c:v>из книг по вопросам инноватики</c:v>
                </c:pt>
                <c:pt idx="3">
                  <c:v>на совещаниях в ДОО</c:v>
                </c:pt>
                <c:pt idx="4">
                  <c:v>из общения с коллегами в ДОО; </c:v>
                </c:pt>
                <c:pt idx="5">
                  <c:v>из общения с коллегами других Д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937216"/>
        <c:axId val="132938752"/>
      </c:barChart>
      <c:catAx>
        <c:axId val="13293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938752"/>
        <c:crosses val="autoZero"/>
        <c:auto val="1"/>
        <c:lblAlgn val="ctr"/>
        <c:lblOffset val="100"/>
        <c:noMultiLvlLbl val="0"/>
      </c:catAx>
      <c:valAx>
        <c:axId val="13293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2937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определения спектра условий,</a:t>
            </a:r>
            <a:r>
              <a:rPr lang="ru-RU" sz="1200" b="1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оказывающих влияние на мотивационную готовность </a:t>
            </a:r>
            <a:r>
              <a:rPr lang="ru-RU" sz="1200" b="1" i="0" u="none" strike="noStrike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МАДОУ «ДС № 17 г. Челябинска»</a:t>
            </a:r>
            <a:r>
              <a:rPr lang="ru-RU" sz="1200" b="1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Осознание недостаточности достигнутых результатов и желание их улучшить</c:v>
                </c:pt>
                <c:pt idx="1">
                  <c:v>Высокий уровень профессиональных притязаний, сильная потребность в достижении высоких результатов</c:v>
                </c:pt>
                <c:pt idx="2">
                  <c:v>Потребность в контактах с интересными, творческими людьми</c:v>
                </c:pt>
                <c:pt idx="3">
                  <c:v>Желание создать хорошую, эффективную организацию для детей</c:v>
                </c:pt>
                <c:pt idx="4">
                  <c:v>Потребность в новизне, обновлении, смене обстановки, преодолении рутины</c:v>
                </c:pt>
                <c:pt idx="5">
                  <c:v>Потребность в лидерстве</c:v>
                </c:pt>
                <c:pt idx="6">
                  <c:v>Потребность в поиске, исследовании, лучшем понимании закономерностей</c:v>
                </c:pt>
                <c:pt idx="7">
                  <c:v>Потребность в самовыражении, самосовершенствовании</c:v>
                </c:pt>
                <c:pt idx="8">
                  <c:v>Ощущение собственной готовности участвовать в инновационных процессах, уверенность в себе</c:v>
                </c:pt>
                <c:pt idx="9">
                  <c:v>Желание проверить на практике полученные знания о новшествах</c:v>
                </c:pt>
                <c:pt idx="10">
                  <c:v>Потребность в риске, преодолении рутины</c:v>
                </c:pt>
                <c:pt idx="11">
                  <c:v>Материальные причины: повышение заработной платы, возможность пройти аттестацию и т. д</c:v>
                </c:pt>
                <c:pt idx="12">
                  <c:v>Стремление быть замеченным и по достоинству оцененным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7</c:v>
                </c:pt>
                <c:pt idx="1">
                  <c:v>11</c:v>
                </c:pt>
                <c:pt idx="2">
                  <c:v>11</c:v>
                </c:pt>
                <c:pt idx="3">
                  <c:v>17</c:v>
                </c:pt>
                <c:pt idx="4">
                  <c:v>9</c:v>
                </c:pt>
                <c:pt idx="5">
                  <c:v>10</c:v>
                </c:pt>
                <c:pt idx="6">
                  <c:v>8</c:v>
                </c:pt>
                <c:pt idx="7">
                  <c:v>11</c:v>
                </c:pt>
                <c:pt idx="8">
                  <c:v>13</c:v>
                </c:pt>
                <c:pt idx="9">
                  <c:v>9</c:v>
                </c:pt>
                <c:pt idx="10">
                  <c:v>7</c:v>
                </c:pt>
                <c:pt idx="11">
                  <c:v>22</c:v>
                </c:pt>
                <c:pt idx="12">
                  <c:v>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Лист1!$A$2:$A$14</c:f>
              <c:strCache>
                <c:ptCount val="13"/>
                <c:pt idx="0">
                  <c:v>Осознание недостаточности достигнутых результатов и желание их улучшить</c:v>
                </c:pt>
                <c:pt idx="1">
                  <c:v>Высокий уровень профессиональных притязаний, сильная потребность в достижении высоких результатов</c:v>
                </c:pt>
                <c:pt idx="2">
                  <c:v>Потребность в контактах с интересными, творческими людьми</c:v>
                </c:pt>
                <c:pt idx="3">
                  <c:v>Желание создать хорошую, эффективную организацию для детей</c:v>
                </c:pt>
                <c:pt idx="4">
                  <c:v>Потребность в новизне, обновлении, смене обстановки, преодолении рутины</c:v>
                </c:pt>
                <c:pt idx="5">
                  <c:v>Потребность в лидерстве</c:v>
                </c:pt>
                <c:pt idx="6">
                  <c:v>Потребность в поиске, исследовании, лучшем понимании закономерностей</c:v>
                </c:pt>
                <c:pt idx="7">
                  <c:v>Потребность в самовыражении, самосовершенствовании</c:v>
                </c:pt>
                <c:pt idx="8">
                  <c:v>Ощущение собственной готовности участвовать в инновационных процессах, уверенность в себе</c:v>
                </c:pt>
                <c:pt idx="9">
                  <c:v>Желание проверить на практике полученные знания о новшествах</c:v>
                </c:pt>
                <c:pt idx="10">
                  <c:v>Потребность в риске, преодолении рутины</c:v>
                </c:pt>
                <c:pt idx="11">
                  <c:v>Материальные причины: повышение заработной платы, возможность пройти аттестацию и т. д</c:v>
                </c:pt>
                <c:pt idx="12">
                  <c:v>Стремление быть замеченным и по достоинству оцененным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Лист1!$A$2:$A$14</c:f>
              <c:strCache>
                <c:ptCount val="13"/>
                <c:pt idx="0">
                  <c:v>Осознание недостаточности достигнутых результатов и желание их улучшить</c:v>
                </c:pt>
                <c:pt idx="1">
                  <c:v>Высокий уровень профессиональных притязаний, сильная потребность в достижении высоких результатов</c:v>
                </c:pt>
                <c:pt idx="2">
                  <c:v>Потребность в контактах с интересными, творческими людьми</c:v>
                </c:pt>
                <c:pt idx="3">
                  <c:v>Желание создать хорошую, эффективную организацию для детей</c:v>
                </c:pt>
                <c:pt idx="4">
                  <c:v>Потребность в новизне, обновлении, смене обстановки, преодолении рутины</c:v>
                </c:pt>
                <c:pt idx="5">
                  <c:v>Потребность в лидерстве</c:v>
                </c:pt>
                <c:pt idx="6">
                  <c:v>Потребность в поиске, исследовании, лучшем понимании закономерностей</c:v>
                </c:pt>
                <c:pt idx="7">
                  <c:v>Потребность в самовыражении, самосовершенствовании</c:v>
                </c:pt>
                <c:pt idx="8">
                  <c:v>Ощущение собственной готовности участвовать в инновационных процессах, уверенность в себе</c:v>
                </c:pt>
                <c:pt idx="9">
                  <c:v>Желание проверить на практике полученные знания о новшествах</c:v>
                </c:pt>
                <c:pt idx="10">
                  <c:v>Потребность в риске, преодолении рутины</c:v>
                </c:pt>
                <c:pt idx="11">
                  <c:v>Материальные причины: повышение заработной платы, возможность пройти аттестацию и т. д</c:v>
                </c:pt>
                <c:pt idx="12">
                  <c:v>Стремление быть замеченным и по достоинству оцененным</c:v>
                </c:pt>
              </c:strCache>
            </c:strRef>
          </c:cat>
          <c:val>
            <c:numRef>
              <c:f>Лист1!$D$2:$D$14</c:f>
              <c:numCache>
                <c:formatCode>General</c:formatCode>
                <c:ptCount val="1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346048"/>
        <c:axId val="133347584"/>
      </c:barChart>
      <c:catAx>
        <c:axId val="13334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3347584"/>
        <c:crosses val="autoZero"/>
        <c:auto val="1"/>
        <c:lblAlgn val="ctr"/>
        <c:lblOffset val="100"/>
        <c:noMultiLvlLbl val="0"/>
      </c:catAx>
      <c:valAx>
        <c:axId val="133347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34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345BD-1BF7-4FC8-8954-653C01974B80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160AB-279D-4732-952D-4F64B925C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424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160AB-279D-4732-952D-4F64B925C59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30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madou17.ru/upload/download/%D0%97%D0%B0%D0%B9%D1%86%D0%B5%D0%B2%D0%B0%20%D0%90.%D0%A0..pdf" TargetMode="External"/><Relationship Id="rId3" Type="http://schemas.openxmlformats.org/officeDocument/2006/relationships/hyperlink" Target="https://madou17.ru/upload/download/%D0%90%D0%B1%D1%80%D0%B0%D1%80%D0%BE%D0%B2%D0%B0%20%D0%9E.%D0%92..pdf" TargetMode="External"/><Relationship Id="rId7" Type="http://schemas.openxmlformats.org/officeDocument/2006/relationships/hyperlink" Target="https://madou17.ru/upload/download/%D0%9C%D0%B0%D1%80%D0%BA%D0%B8%D0%BD%D0%B0%20%D0%9D.%D0%90..pd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dou17.ru/upload/download/%D0%98%D1%81%D0%BF%D0%BE%D0%BB%D1%8C%D0%B7%D0%BE%D0%B2%D0%B0%D0%BD%D0%B8%D0%B5%20%D0%BD%D0%B5%D0%B9%D1%80%D0%BE%D0%BF%D1%81%D0%B8%D1%85%D0%BE%D0%BB%D0%BE%D0%B3%D0%B8%D1%87%D0%B5%D1%81%D0%BA%D0%B8%D1%85%20%D0%BF%D1%80%D0%B8%D1%91%D0%BC%D0%BE%D0%B2%20%D0%B2%20%D0%BA%D0%BE%D1%80%D1%80%D0%B5%D0%BA%D1%86%D0%B8%D0%BE%D0%BD%D0%BD%D0%BE%D0%B9%20%D1%80%D0%B0%D0%B1%D0%BE%D1%82%D0%B5%20%D1%81%20%D0%B4%D0%B5%D1%82%D1%8C%D0%BC%D0%B8%20%D0%9E%D0%92%D0%97.pdf" TargetMode="External"/><Relationship Id="rId5" Type="http://schemas.openxmlformats.org/officeDocument/2006/relationships/hyperlink" Target="https://madou17.ru/upload/download/%D0%A8%D0%B2%D0%B5%D0%B4%D0%BA%D0%B0%D1%8F%20%D0%9D.%D0%92..pdf" TargetMode="External"/><Relationship Id="rId10" Type="http://schemas.openxmlformats.org/officeDocument/2006/relationships/image" Target="../media/image8.jpeg"/><Relationship Id="rId4" Type="http://schemas.openxmlformats.org/officeDocument/2006/relationships/hyperlink" Target="https://madou17.ru/upload/download/%D0%A0%D1%8F%D0%B7%D0%B0%D0%BD%D0%BE%D0%B2%D0%B0%20%D0%95.%D0%92.1.pdf" TargetMode="External"/><Relationship Id="rId9" Type="http://schemas.openxmlformats.org/officeDocument/2006/relationships/hyperlink" Target="https://madou17.ru/upload/download/%D0%A0%D1%8F%D0%B7%D0%B0%D0%BD%D0%BE%D0%B2%D0%B0%20%D0%93%D0%B5%D1%80%D0%B0%D1%81%D0%B8%D0%BC%D0%BE%D0%B2%D0%B0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cro/chel-edu/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emf"/><Relationship Id="rId4" Type="http://schemas.openxmlformats.org/officeDocument/2006/relationships/package" Target="../embeddings/____________Microsoft_PowerPoint7.pptx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C:\Users\user\Desktop\1600179988_16-p-fon-dlya-prezentatsii-po-informatike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3040" y="3140968"/>
            <a:ext cx="8640960" cy="310854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опорная площадка  </a:t>
            </a:r>
            <a:br>
              <a:rPr lang="ru-RU" sz="2800" b="1" dirty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«Организационно-методические условия для одновременной реализации адаптированных образовательных программ дошкольного образования нескольких направленностей в одной группе</a:t>
            </a: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 smtClean="0">
              <a:ln w="180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«ДС №17 г. Челябинска» </a:t>
            </a:r>
          </a:p>
        </p:txBody>
      </p:sp>
    </p:spTree>
    <p:extLst>
      <p:ext uri="{BB962C8B-B14F-4D97-AF65-F5344CB8AC3E}">
        <p14:creationId xmlns:p14="http://schemas.microsoft.com/office/powerpoint/2010/main" val="3528668711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39752" y="1886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Анализ уровня компетенции педагогов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МАДОУ «ДС № 17 г. Челябинска»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547664" y="980728"/>
          <a:ext cx="6018802" cy="2185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09330026"/>
              </p:ext>
            </p:extLst>
          </p:nvPr>
        </p:nvGraphicFramePr>
        <p:xfrm>
          <a:off x="1547664" y="3573016"/>
          <a:ext cx="597666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4" descr="Изменения при проведении налоговых проверок, вступающие в силу в сентябре  2018 года ― Спутник / Новости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461703" y="4437112"/>
            <a:ext cx="2682297" cy="2420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159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 descr="Нету плана развития | Вопросительный знак, Случайные вопросы, Карта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918" y="4374094"/>
            <a:ext cx="2267882" cy="2267882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1124744"/>
            <a:ext cx="4035902" cy="30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87624" y="188640"/>
            <a:ext cx="71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творческой группы</a:t>
            </a: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5" y="1124744"/>
            <a:ext cx="4038600" cy="3028950"/>
          </a:xfrm>
        </p:spPr>
      </p:pic>
      <p:pic>
        <p:nvPicPr>
          <p:cNvPr id="10" name="Объект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371369"/>
            <a:ext cx="4038600" cy="227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2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Заголовок 2"/>
          <p:cNvSpPr txBox="1"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Результаты:</a:t>
            </a: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D:\Мои Документы\Загрузки\20220127_15373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7"/>
          <a:stretch/>
        </p:blipFill>
        <p:spPr bwMode="auto">
          <a:xfrm>
            <a:off x="251520" y="764704"/>
            <a:ext cx="853300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51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" name="Picture 2" descr="Нету плана развития | Вопросительный знак, Случайные вопросы, Карта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7261" y="4437112"/>
            <a:ext cx="2204864" cy="2204864"/>
          </a:xfrm>
          <a:prstGeom prst="rect">
            <a:avLst/>
          </a:prstGeom>
          <a:noFill/>
        </p:spPr>
      </p:pic>
      <p:pic>
        <p:nvPicPr>
          <p:cNvPr id="12290" name="Picture 2" descr="C:\Users\user\Desktop\модель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9122"/>
            <a:ext cx="8710673" cy="653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74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Users\user\Desktop\МОДЕЛЬ ВЗАИМОДЕЙСТВИЯ СПЕЦИАЛИСТОВ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3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Файл:ЗарОБ NS.png — Vladim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0558" y="5270428"/>
            <a:ext cx="1556792" cy="155679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6" t="5409" r="20664" b="-934"/>
          <a:stretch/>
        </p:blipFill>
        <p:spPr bwMode="auto">
          <a:xfrm>
            <a:off x="4816867" y="0"/>
            <a:ext cx="4327133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t="5221" r="19767"/>
          <a:stretch/>
        </p:blipFill>
        <p:spPr bwMode="auto">
          <a:xfrm>
            <a:off x="0" y="188640"/>
            <a:ext cx="4774073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43608" y="2708920"/>
            <a:ext cx="1440160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4149080"/>
            <a:ext cx="273630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2924944"/>
            <a:ext cx="144016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26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731" y="130019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21431"/>
          <a:stretch/>
        </p:blipFill>
        <p:spPr bwMode="auto">
          <a:xfrm>
            <a:off x="-11731" y="-1"/>
            <a:ext cx="4537464" cy="698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6474" r="21947"/>
          <a:stretch/>
        </p:blipFill>
        <p:spPr bwMode="auto">
          <a:xfrm>
            <a:off x="4532311" y="0"/>
            <a:ext cx="4720209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user\Desktop\1 001 (3)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914" y="908720"/>
            <a:ext cx="4896544" cy="607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7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" y="0"/>
            <a:ext cx="91209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87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 descr="Нету плана развития | Вопросительный знак, Случайные вопросы, Карт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005064"/>
            <a:ext cx="2636912" cy="2636912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6996" r="3327" b="6992"/>
          <a:stretch/>
        </p:blipFill>
        <p:spPr bwMode="auto">
          <a:xfrm>
            <a:off x="0" y="0"/>
            <a:ext cx="91500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1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Мои Документы\Загрузки\2024-03-04_12-10-1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8950" r="4637" b="23900"/>
          <a:stretch/>
        </p:blipFill>
        <p:spPr bwMode="auto">
          <a:xfrm>
            <a:off x="-27522" y="836712"/>
            <a:ext cx="957393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6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132"/>
            <a:ext cx="8640960" cy="648919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27" y="0"/>
            <a:ext cx="13904868" cy="782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84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" t="17133" r="8938" b="11099"/>
          <a:stretch/>
        </p:blipFill>
        <p:spPr bwMode="auto">
          <a:xfrm>
            <a:off x="-3282" y="1"/>
            <a:ext cx="9192206" cy="674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53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" t="19288" r="9224" b="19505"/>
          <a:stretch/>
        </p:blipFill>
        <p:spPr bwMode="auto">
          <a:xfrm>
            <a:off x="1" y="0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48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2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15953" r="1290" b="6471"/>
          <a:stretch/>
        </p:blipFill>
        <p:spPr bwMode="auto">
          <a:xfrm>
            <a:off x="-18331" y="11574"/>
            <a:ext cx="9162332" cy="684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7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t="18104" r="2586" b="6789"/>
          <a:stretch/>
        </p:blipFill>
        <p:spPr bwMode="auto">
          <a:xfrm>
            <a:off x="0" y="0"/>
            <a:ext cx="9396536" cy="732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23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16703" r="6465" b="16056"/>
          <a:stretch/>
        </p:blipFill>
        <p:spPr bwMode="auto">
          <a:xfrm>
            <a:off x="-211178" y="-2947"/>
            <a:ext cx="932452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1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17457" r="3104" b="689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11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1560" y="692697"/>
            <a:ext cx="763284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обобщению опыта работы, в рамках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 визита, 2022г.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Публикации опыта работы педагогов:</a:t>
            </a:r>
          </a:p>
          <a:p>
            <a:pPr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Документационное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психолого-педагогического сопровождения детей разных категорий ОВЗ в группе комбинированной направленности» -  учитель-логопед,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Абрарова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</a:p>
          <a:p>
            <a:pPr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«Взаимодействие учителя-логопеда и воспитателя на занятиях в группе комбинированной направленности» – учитель-логопед, Рязанова Е.В., воспитатель Овсянникова Ю.А.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физкультурных занятий при одновременной реализации адаптированных программ разных категорий» – инструктор ФК, Шведкая Н.В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-Использование арт – терапии в условиях инклюзивного обучения дошкольников, имеющие разные нарушения ОВЗ- педагог – психолог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Ердакова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ППС группы с учетом адаптированных программ» 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Зинатулина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А.М., Мальнева Е.А.</a:t>
            </a:r>
          </a:p>
          <a:p>
            <a:pPr algn="just"/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Изменения при проведении налоговых проверок, вступающие в силу в сентябре  2018 года ― Спутник / Новости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8028384" y="6165304"/>
            <a:ext cx="2723228" cy="24578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67744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МАДОУ «ДС № 17 г. Челябинска»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29249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364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D:\Мои Документы\Документы\Старый рабочий стол\профессиональный визит область 2023\IMG_20230329_130030-ANIMATIO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6899"/>
            <a:ext cx="6624736" cy="664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75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Users\User\Desktop\ФОТО\IMG-002435754693ea9bbb8413f76de3ed75-V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096"/>
            <a:ext cx="8784976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82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1560" y="692697"/>
            <a:ext cx="813690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обобщению опыта работы, в рамках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 визита, 2023г.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Публикации опыта работы педагогов:</a:t>
            </a:r>
          </a:p>
          <a:p>
            <a:pPr marL="342900" lvl="0" indent="-342900" algn="just">
              <a:buFont typeface="Symbol" pitchFamily="18" charset="2"/>
              <a:buChar char="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Востребованность инновационных технологий социально-педагогического сопровождения детей дошкольного возраста с нарушениями в работе эндокринной системы и метаболизма в работе учителя-логопеда» - Рязанова Е.В., учитель-логопед, КПН;</a:t>
            </a:r>
          </a:p>
          <a:p>
            <a:pPr marL="342900" lvl="0" indent="-342900" algn="just">
              <a:buFont typeface="Symbol" pitchFamily="18" charset="2"/>
              <a:buChar char="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«Использование нейропсихологических приемов в коррекционной работе с детьми ОВЗ» -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Жирнова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О.В., педагог-психолог, первой квалификационной категории</a:t>
            </a:r>
          </a:p>
          <a:p>
            <a:pPr marL="342900" lvl="0" indent="-342900" algn="just">
              <a:buFont typeface="Symbol" pitchFamily="18" charset="2"/>
              <a:buChar char="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«Интернет - представительства педагогов как залог успешного взаимодействия с семьями воспитанников» - Маркина Н.А., заместитель заведующего по УВР;</a:t>
            </a:r>
          </a:p>
          <a:p>
            <a:pPr marL="342900" lvl="0" indent="-342900" algn="just">
              <a:buFont typeface="Symbol" pitchFamily="18" charset="2"/>
              <a:buChar char="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«Использование интернет - технологий в процессе взаимодействия учителя логопеда с родителями» - Зайцева А.Р., учитель-логопед, первой квалификационной категории;</a:t>
            </a:r>
          </a:p>
          <a:p>
            <a:pPr marL="342900" lvl="0" indent="-342900" algn="just">
              <a:buFont typeface="Symbol" pitchFamily="18" charset="2"/>
              <a:buChar char="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«Электронные образовательные ресурсы в коррекционно-развивающей работе учителя-логопеда с детьми ОВЗ» - Рязанова Е.В., учитель-логопед, КПН, Герасимова С.Е., учитель-логопед, первой квалификационной категории</a:t>
            </a:r>
          </a:p>
          <a:p>
            <a:pPr marL="342900" indent="-342900" algn="just">
              <a:buFont typeface="Symbol" pitchFamily="18" charset="2"/>
              <a:buChar char=""/>
            </a:pP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Изменения при проведении налоговых проверок, вступающие в силу в сентябре  2018 года ― Спутник / Новости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8028384" y="6165304"/>
            <a:ext cx="2723228" cy="24578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67744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МАДОУ «ДС № 17 г. Челябинска»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29249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59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D:\Мои Документы\Загрузки\20231205_131837-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69" y="106200"/>
            <a:ext cx="6645600" cy="664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78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D:\Мои Документы\Загрузки\IMG_0082-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550" y="106200"/>
            <a:ext cx="5814900" cy="664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86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004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3528" y="692697"/>
            <a:ext cx="842493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опыта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(2022 год):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18" charset="2"/>
              <a:buChar char="¾"/>
            </a:pP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образовательной деятельности, как аспект взаимодействия учителя-логопеда и воспитателя в группе комбинированной направленности для детей с ТНР»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Герасимова С.Е., учитель-логопед, первой квалификационной категории;</a:t>
            </a:r>
          </a:p>
          <a:p>
            <a:pPr marL="342900" lvl="0" indent="-342900" algn="just">
              <a:buFont typeface="Symbol" pitchFamily="18" charset="2"/>
              <a:buChar char="¾"/>
            </a:pPr>
            <a:r>
              <a:rPr lang="ru-RU" sz="20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«Применение нейропсихологических методов и приемов в работе педагога-психолога с детьми имеющие различные нарушения»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Жирнова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О.В., педагог-психолог, первой квалификационной категории;</a:t>
            </a:r>
          </a:p>
          <a:p>
            <a:pPr marL="342900" lvl="0" indent="-342900" algn="just">
              <a:buFont typeface="Symbol" pitchFamily="18" charset="2"/>
              <a:buChar char="¾"/>
            </a:pPr>
            <a:r>
              <a:rPr lang="ru-RU" sz="20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«Организация деятельности учителя-логопеда в условиях группы комбинированной направленности для детей с ТНР в ДОУ»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Рязанова Е.В., учитель-логопед, КПН;</a:t>
            </a:r>
          </a:p>
          <a:p>
            <a:pPr marL="342900" lvl="0" indent="-342900" algn="just">
              <a:buFont typeface="Symbol" pitchFamily="18" charset="2"/>
              <a:buChar char="¾"/>
            </a:pPr>
            <a:r>
              <a:rPr lang="ru-RU" sz="20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Нейроигры</a:t>
            </a:r>
            <a:r>
              <a:rPr lang="ru-RU" sz="20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эффективный инструмент в работе учителя-логопеда»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Зайцева А.Р., учитель-логопед, первой квалификационной категории;</a:t>
            </a:r>
          </a:p>
          <a:p>
            <a:pPr marL="342900" lvl="0" indent="-342900" algn="just">
              <a:buFont typeface="Symbol" pitchFamily="18" charset="2"/>
              <a:buChar char="¾"/>
            </a:pPr>
            <a:r>
              <a:rPr lang="ru-RU" sz="20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«Говорящая среда – как эффективное средство поддержки детской индивидуальности, инициативы и самостоятельности детей»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Савкина Е.В., воспитатель, первой квалификационной категории;</a:t>
            </a:r>
          </a:p>
          <a:p>
            <a:pPr marL="342900" lvl="0" indent="-342900" algn="just">
              <a:buFont typeface="Symbol" pitchFamily="18" charset="2"/>
              <a:buChar char="¾"/>
            </a:pPr>
            <a:r>
              <a:rPr lang="ru-RU" sz="20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«Использование </a:t>
            </a:r>
            <a:r>
              <a:rPr lang="ru-RU" sz="20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0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-технологий в коррекционно-развивающей работе ДОУ»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Ильина Ю.В., педагог дополнительного образования, первой квалификационной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категории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Symbol" pitchFamily="18" charset="2"/>
              <a:buChar char="¾"/>
            </a:pP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Изменения при проведении налоговых проверок, вступающие в силу в сентябре  2018 года ― Спутник / Новости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8028384" y="6165304"/>
            <a:ext cx="2723228" cy="24578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67744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Публикации 2022 -2023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уч.год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29249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770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004" y="-5066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-36004" y="692697"/>
            <a:ext cx="9144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опыта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(2023 год):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18" charset="2"/>
              <a:buChar char="¾"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«Документационное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обеспечение психолого-педагогического сопровождения детей разных категорий ОВЗ в группах комбинированной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направленности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Абрарова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О.В., учитель-логопед, высшей квалификационной категории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 algn="just">
              <a:buFont typeface="Symbol" pitchFamily="18" charset="2"/>
              <a:buChar char="¾"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«Взаимодействие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учителя-логопеда и воспитателя на занятиях в группе комбинированной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направленности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Рязанова Е.В., учитель-логопед, КПН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 algn="just">
              <a:buFont typeface="Symbol" pitchFamily="18" charset="2"/>
              <a:buChar char="¾"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«Организация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физкультурных занятий при одновременной реакции адаптированных программ разных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категорий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Шведкая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Н.В., инструктор ФК, высшей квалификационной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категории;</a:t>
            </a:r>
          </a:p>
          <a:p>
            <a:pPr marL="342900" lvl="0" indent="-342900" algn="just">
              <a:buFont typeface="Symbol" pitchFamily="18" charset="2"/>
              <a:buChar char="¾"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«Использование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нейропсихологических приемов в коррекционной работе с детьми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ОВЗ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Жирнова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О.В., педагог-психолог, первой квалификационной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категории</a:t>
            </a:r>
          </a:p>
          <a:p>
            <a:pPr marL="342900" lvl="0" indent="-342900" algn="just">
              <a:buFont typeface="Symbol" pitchFamily="18" charset="2"/>
              <a:buChar char="¾"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«Интернет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- представительства педагогов как залог успешного взаимодействия с семьями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воспитанников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- Маркина Н.А., заместитель заведующего по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УВР;</a:t>
            </a:r>
          </a:p>
          <a:p>
            <a:pPr marL="342900" lvl="0" indent="-342900" algn="just">
              <a:buFont typeface="Symbol" pitchFamily="18" charset="2"/>
              <a:buChar char="¾"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«Использование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интернет - технологий в процессе взаимодействия учителя логопеда с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родителями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- Зайцева А.Р., учитель-логопед, первой квалификационной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категории;</a:t>
            </a:r>
          </a:p>
          <a:p>
            <a:pPr marL="342900" lvl="0" indent="-342900" algn="just">
              <a:buFont typeface="Symbol" pitchFamily="18" charset="2"/>
              <a:buChar char="¾"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«Электронные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образовательные ресурсы в коррекционно-развивающей работе учителя-логопеда с детьми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ОВЗ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- Рязанова Е.В., учитель-логопед, КПН, Герасимова С.Е., учитель-логопед, первой квалификационной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категории;</a:t>
            </a:r>
          </a:p>
          <a:p>
            <a:pPr marL="342900" lvl="0" indent="-342900" algn="just">
              <a:buFont typeface="Symbol" pitchFamily="18" charset="2"/>
              <a:buChar char="¾"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Психолого-педагогическая </a:t>
            </a:r>
            <a:r>
              <a:rPr lang="ru-RU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коррекция личностной сферы детей дошкольного возраста с ОВЗ посредством музыкально-ритмической </a:t>
            </a:r>
            <a:r>
              <a:rPr lang="ru-RU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деятельности»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- Корякина Е.Н., музыкальный руководитель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Изменения при проведении налоговых проверок, вступающие в силу в сентябре  2018 года ― Спутник / Новости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8028384" y="6165304"/>
            <a:ext cx="2723228" cy="24578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67744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Публикации 2022 -2023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уч.год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29249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84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61620" y="274290"/>
            <a:ext cx="885698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Публикации 2022 -2023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уч.год</a:t>
            </a:r>
            <a:endParaRPr lang="ru-RU" dirty="0"/>
          </a:p>
          <a:p>
            <a:pPr algn="ctr"/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Педагогика: Актуальные вопросы теории и практики: сборник статей III Международной научно-практической конференции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обобщение опыта работы «Специфика работы учителя-логопеда в группе комбинированной направленности для детей 4-5 лет с ОВЗ» - Рязанова Е.В., учитель-логопед, КПН;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Стратегии современной инклюзии: инновационный путь развития как ответ на вызовы нового времени: материалы ХХШ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Междунар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Науч.-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практ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Конф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(Челябинск, 17 ноября 2022г.) - обобщение опыта работы «Востребованность в работе учителя-логопеда инновационных технологий социально-педагогического сопровождения детей дошкольного возраста с нарушениями функций эндокринной системы и метаболизма в условиях группы комбинированной направленности» - Рязанова Е.В., учитель-логопед, КПН;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Аннотированный сборник методических материалов (по результатам работы городских профессиональных сообществ города Челябинска): размещен на сайте МБУ ДПО «Центр развития образования»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разделе «Единый городской методический день» (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cro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chel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edu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-  обобщение опыта работы  «Методические материалы в помощь воспитателям по профилактической работе с детьми»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Абрарова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О.В., учитель-логопед, высшей квалификационной категории;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Актуальные проблемы дошкольного образования: материалы ХХШ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Междунар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Науч.-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практ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Конф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(Челябинск, 27 апреля 2023г.) - обобщение опыта работы «Профессиональное развитие педагога ДОО в процессе самообразования» - Усова Е.М., воспитатель, высшей квалификационной категории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397570"/>
              </p:ext>
            </p:extLst>
          </p:nvPr>
        </p:nvGraphicFramePr>
        <p:xfrm>
          <a:off x="283816" y="188640"/>
          <a:ext cx="8582455" cy="6436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Презентация" r:id="rId4" imgW="4570530" imgH="3427400" progId="PowerPoint.Show.12">
                  <p:embed/>
                </p:oleObj>
              </mc:Choice>
              <mc:Fallback>
                <p:oleObj name="Презентация" r:id="rId4" imgW="4570530" imgH="3427400" progId="PowerPoint.Show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816" y="188640"/>
                        <a:ext cx="8582455" cy="64360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715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8582" r="20172"/>
          <a:stretch/>
        </p:blipFill>
        <p:spPr bwMode="auto">
          <a:xfrm>
            <a:off x="395536" y="251445"/>
            <a:ext cx="7786313" cy="659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1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39"/>
            <a:ext cx="8336701" cy="666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64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131840" y="1340768"/>
            <a:ext cx="5112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Мы готовы  к сотрудничеству</a:t>
            </a:r>
          </a:p>
        </p:txBody>
      </p:sp>
      <p:pic>
        <p:nvPicPr>
          <p:cNvPr id="3074" name="Picture 2" descr="Картинки с человечками, модели людей на авата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60648"/>
            <a:ext cx="223224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339752" y="3356992"/>
            <a:ext cx="59766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МАДОУ «ДС « 17 г. Челябинск»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ул. 40-летия Победы, 31-а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8(351) 795 – 63 - 73</a:t>
            </a:r>
          </a:p>
        </p:txBody>
      </p:sp>
      <p:pic>
        <p:nvPicPr>
          <p:cNvPr id="8" name="Picture 6" descr="В Калуге торговлю проверят на соблюдение отпуска алкоголя — Газета  «Калужская неделя»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691680" y="3429000"/>
            <a:ext cx="644777" cy="741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16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95736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8434" name="Picture 2" descr="человечки | Презентация, Картинки, Бло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437112"/>
            <a:ext cx="2195736" cy="2195738"/>
          </a:xfrm>
          <a:prstGeom prst="rect">
            <a:avLst/>
          </a:prstGeom>
          <a:noFill/>
        </p:spPr>
      </p:pic>
      <p:pic>
        <p:nvPicPr>
          <p:cNvPr id="14338" name="Picture 2" descr="Z:\к педсовету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869"/>
            <a:ext cx="8892480" cy="66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08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8904" cy="6858000"/>
          </a:xfrm>
          <a:prstGeom prst="rect">
            <a:avLst/>
          </a:prstGeom>
          <a:noFill/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8298128"/>
              </p:ext>
            </p:extLst>
          </p:nvPr>
        </p:nvGraphicFramePr>
        <p:xfrm>
          <a:off x="210960" y="476672"/>
          <a:ext cx="8856983" cy="6102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615"/>
                <a:gridCol w="2543595"/>
                <a:gridCol w="943794"/>
                <a:gridCol w="929970"/>
                <a:gridCol w="789666"/>
                <a:gridCol w="1008112"/>
                <a:gridCol w="981108"/>
                <a:gridCol w="1107123"/>
              </a:tblGrid>
              <a:tr h="6547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№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п/п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Группа/направленность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Количество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детей в группе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Количество детей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с нормой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Количество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детей с ОВЗ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Всего ОВЗ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9738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ТНР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НОДА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ЗПР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44262">
                <a:tc>
                  <a:txBody>
                    <a:bodyPr/>
                    <a:lstStyle/>
                    <a:p>
                      <a:pPr marL="72000" indent="0">
                        <a:buFontTx/>
                        <a:buNone/>
                      </a:pPr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1.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2 младшая группа «Ладушки» НОДА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8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44262">
                <a:tc>
                  <a:txBody>
                    <a:bodyPr/>
                    <a:lstStyle/>
                    <a:p>
                      <a:pPr marL="72000" indent="0">
                        <a:buFontTx/>
                        <a:buNone/>
                      </a:pPr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2.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Средняя группа «Ветерок» НОДА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19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8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44262">
                <a:tc>
                  <a:txBody>
                    <a:bodyPr/>
                    <a:lstStyle/>
                    <a:p>
                      <a:pPr marL="72000" indent="0">
                        <a:buFontTx/>
                        <a:buNone/>
                      </a:pPr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3.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Старшая группа «Светлячок» НОДА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29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20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9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15530">
                <a:tc>
                  <a:txBody>
                    <a:bodyPr/>
                    <a:lstStyle/>
                    <a:p>
                      <a:pPr marL="72000" indent="0">
                        <a:buFontTx/>
                        <a:buNone/>
                      </a:pPr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4.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Подготовительная</a:t>
                      </a:r>
                      <a:r>
                        <a:rPr lang="ru-RU" sz="1600" baseline="0" dirty="0" smtClean="0">
                          <a:latin typeface="+mn-lt"/>
                          <a:cs typeface="Times New Roman" pitchFamily="18" charset="0"/>
                        </a:rPr>
                        <a:t> группа «Полянка» НОДА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29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16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13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15530">
                <a:tc>
                  <a:txBody>
                    <a:bodyPr/>
                    <a:lstStyle/>
                    <a:p>
                      <a:pPr marL="72000" indent="0">
                        <a:buFontTx/>
                        <a:buNone/>
                      </a:pPr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5.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Подготовительная группа «Волшебники» ТНР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28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14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12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14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186799">
                <a:tc>
                  <a:txBody>
                    <a:bodyPr/>
                    <a:lstStyle/>
                    <a:p>
                      <a:pPr marL="72000" indent="0">
                        <a:buFontTx/>
                        <a:buNone/>
                      </a:pPr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6.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Разновозрастная группа «Гномики» сахарный диабет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12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6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1505" y="188640"/>
            <a:ext cx="7970935" cy="86409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лево 3"/>
          <p:cNvSpPr/>
          <p:nvPr/>
        </p:nvSpPr>
        <p:spPr>
          <a:xfrm>
            <a:off x="539552" y="980728"/>
            <a:ext cx="3645630" cy="10081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ОПРЕДЕЛИТЬ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лево 4"/>
          <p:cNvSpPr/>
          <p:nvPr/>
        </p:nvSpPr>
        <p:spPr>
          <a:xfrm>
            <a:off x="1475656" y="2780928"/>
            <a:ext cx="3888432" cy="10081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СОЗДАТЬ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42071" y="1764239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8755" algn="just">
              <a:spcAft>
                <a:spcPts val="0"/>
              </a:spcAf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целевые, содержательные и методические аспекты сопровождения детей дошкольного возраста с разными нарушениями в развитии в условиях одной группы</a:t>
            </a:r>
            <a:endParaRPr lang="ru-RU" sz="2000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3284984"/>
            <a:ext cx="64807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модель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образовательного процесса при объединении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разных категорий детей с ОВЗ в одной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группе</a:t>
            </a:r>
          </a:p>
          <a:p>
            <a:pPr marL="342900" indent="-342900" algn="just"/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Нету плана развития | Вопросительный знак, Случайные вопросы, Карта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653136"/>
            <a:ext cx="2050196" cy="2050196"/>
          </a:xfrm>
          <a:prstGeom prst="rect">
            <a:avLst/>
          </a:prstGeom>
          <a:noFill/>
        </p:spPr>
      </p:pic>
      <p:sp>
        <p:nvSpPr>
          <p:cNvPr id="11" name="Стрелка влево 10"/>
          <p:cNvSpPr/>
          <p:nvPr/>
        </p:nvSpPr>
        <p:spPr>
          <a:xfrm>
            <a:off x="2771800" y="4581128"/>
            <a:ext cx="3888432" cy="10081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ОБЕСПЕЧИТЬ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63888" y="5445224"/>
            <a:ext cx="54360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условия для реализации модели (кадровые, материально - технические, психолого-педагогические, информационные)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8410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0" name="Группа 9"/>
          <p:cNvGrpSpPr/>
          <p:nvPr/>
        </p:nvGrpSpPr>
        <p:grpSpPr>
          <a:xfrm>
            <a:off x="467544" y="836712"/>
            <a:ext cx="8090189" cy="1584176"/>
            <a:chOff x="473692" y="-330524"/>
            <a:chExt cx="8188509" cy="2014095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473692" y="-330524"/>
              <a:ext cx="8188509" cy="2014095"/>
            </a:xfrm>
            <a:prstGeom prst="roundRect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473692" y="218775"/>
              <a:ext cx="7991869" cy="10985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6720" tIns="0" rIns="226720" bIns="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Изучены нормативно – правовые, инструктивно – методические документы и внесены изменения в локальные акты, регулирующие организацию работы в группах с ОВЗ</a:t>
              </a:r>
              <a:endParaRPr lang="ru-RU" sz="2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67544" y="2708920"/>
            <a:ext cx="8064896" cy="1329357"/>
            <a:chOff x="365427" y="35675"/>
            <a:chExt cx="8188509" cy="201409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65427" y="35675"/>
              <a:ext cx="8188509" cy="2014095"/>
            </a:xfrm>
            <a:prstGeom prst="roundRect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463747" y="133995"/>
              <a:ext cx="7991869" cy="18174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6720" tIns="0" rIns="226720" bIns="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/>
            </a:p>
          </p:txBody>
        </p:sp>
      </p:grpSp>
      <p:sp>
        <p:nvSpPr>
          <p:cNvPr id="16" name="Заголовок 2"/>
          <p:cNvSpPr txBox="1">
            <a:spLocks/>
          </p:cNvSpPr>
          <p:nvPr/>
        </p:nvSpPr>
        <p:spPr>
          <a:xfrm>
            <a:off x="1318456" y="188640"/>
            <a:ext cx="6925952" cy="57606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ходе проекта:</a:t>
            </a: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3996" y="2852936"/>
            <a:ext cx="76738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ыявлены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зоны в работе педагогов групп комбинированной направленности при объединении разных категорий детей 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539553" y="4437112"/>
            <a:ext cx="8064896" cy="1584176"/>
            <a:chOff x="365427" y="35675"/>
            <a:chExt cx="8188509" cy="2014095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65427" y="35675"/>
              <a:ext cx="8188509" cy="2014095"/>
            </a:xfrm>
            <a:prstGeom prst="roundRect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463747" y="133996"/>
              <a:ext cx="7991869" cy="1341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6720" tIns="0" rIns="226720" bIns="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827584" y="4581128"/>
            <a:ext cx="756084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Проведен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анализ имеющихся условий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для сопровождения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детей дошкольного возраста с разными категориями нарушений в условиях одной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группы</a:t>
            </a:r>
            <a:endParaRPr lang="ru-RU" sz="20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498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207014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78904" cy="6858000"/>
          </a:xfrm>
          <a:prstGeom prst="rect">
            <a:avLst/>
          </a:prstGeom>
          <a:noFill/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7776804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79712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Анализ уровня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педагогов</a:t>
            </a:r>
          </a:p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МАДОУ «ДС № 17 г. Челябинска»</a:t>
            </a:r>
          </a:p>
        </p:txBody>
      </p:sp>
    </p:spTree>
    <p:extLst>
      <p:ext uri="{BB962C8B-B14F-4D97-AF65-F5344CB8AC3E}">
        <p14:creationId xmlns:p14="http://schemas.microsoft.com/office/powerpoint/2010/main" val="172229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545644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5" descr="C:\Users\work\Desktop\d43a35867c01e14c4dd65393d857961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78904" cy="6858000"/>
          </a:xfrm>
          <a:prstGeom prst="rect">
            <a:avLst/>
          </a:prstGeom>
          <a:noFill/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13279012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327084" y="332656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Анализ уровня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квалификационной категории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педагогов</a:t>
            </a:r>
          </a:p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МАДОУ «ДС № 17 г. Челябинска»</a:t>
            </a:r>
          </a:p>
        </p:txBody>
      </p:sp>
    </p:spTree>
    <p:extLst>
      <p:ext uri="{BB962C8B-B14F-4D97-AF65-F5344CB8AC3E}">
        <p14:creationId xmlns:p14="http://schemas.microsoft.com/office/powerpoint/2010/main" val="414520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16572</TotalTime>
  <Words>1037</Words>
  <Application>Microsoft Office PowerPoint</Application>
  <PresentationFormat>Экран (4:3)</PresentationFormat>
  <Paragraphs>133</Paragraphs>
  <Slides>39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проекта: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168</cp:revision>
  <dcterms:created xsi:type="dcterms:W3CDTF">2021-01-20T08:49:02Z</dcterms:created>
  <dcterms:modified xsi:type="dcterms:W3CDTF">2024-03-04T09:35:09Z</dcterms:modified>
</cp:coreProperties>
</file>