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0" r:id="rId1"/>
  </p:sldMasterIdLst>
  <p:notesMasterIdLst>
    <p:notesMasterId r:id="rId32"/>
  </p:notesMasterIdLst>
  <p:sldIdLst>
    <p:sldId id="372" r:id="rId2"/>
    <p:sldId id="458" r:id="rId3"/>
    <p:sldId id="365" r:id="rId4"/>
    <p:sldId id="436" r:id="rId5"/>
    <p:sldId id="437" r:id="rId6"/>
    <p:sldId id="293" r:id="rId7"/>
    <p:sldId id="430" r:id="rId8"/>
    <p:sldId id="429" r:id="rId9"/>
    <p:sldId id="427" r:id="rId10"/>
    <p:sldId id="459" r:id="rId11"/>
    <p:sldId id="470" r:id="rId12"/>
    <p:sldId id="461" r:id="rId13"/>
    <p:sldId id="264" r:id="rId14"/>
    <p:sldId id="266" r:id="rId15"/>
    <p:sldId id="443" r:id="rId16"/>
    <p:sldId id="450" r:id="rId17"/>
    <p:sldId id="452" r:id="rId18"/>
    <p:sldId id="440" r:id="rId19"/>
    <p:sldId id="296" r:id="rId20"/>
    <p:sldId id="468" r:id="rId21"/>
    <p:sldId id="465" r:id="rId22"/>
    <p:sldId id="466" r:id="rId23"/>
    <p:sldId id="467" r:id="rId24"/>
    <p:sldId id="463" r:id="rId25"/>
    <p:sldId id="464" r:id="rId26"/>
    <p:sldId id="336" r:id="rId27"/>
    <p:sldId id="471" r:id="rId28"/>
    <p:sldId id="472" r:id="rId29"/>
    <p:sldId id="469" r:id="rId30"/>
    <p:sldId id="462" r:id="rId31"/>
  </p:sldIdLst>
  <p:sldSz cx="12192000" cy="6858000"/>
  <p:notesSz cx="6888163" cy="100203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ECCC9"/>
    <a:srgbClr val="CC99FF"/>
    <a:srgbClr val="9C00D0"/>
    <a:srgbClr val="660066"/>
    <a:srgbClr val="990099"/>
    <a:srgbClr val="00FFFF"/>
    <a:srgbClr val="CCFF66"/>
    <a:srgbClr val="99FF99"/>
    <a:srgbClr val="FFFF99"/>
    <a:srgbClr val="99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61" autoAdjust="0"/>
    <p:restoredTop sz="94361" autoAdjust="0"/>
  </p:normalViewPr>
  <p:slideViewPr>
    <p:cSldViewPr snapToGrid="0">
      <p:cViewPr varScale="1">
        <p:scale>
          <a:sx n="55" d="100"/>
          <a:sy n="55" d="100"/>
        </p:scale>
        <p:origin x="84" y="1092"/>
      </p:cViewPr>
      <p:guideLst/>
    </p:cSldViewPr>
  </p:slideViewPr>
  <p:outlineViewPr>
    <p:cViewPr>
      <p:scale>
        <a:sx n="33" d="100"/>
        <a:sy n="33" d="100"/>
      </p:scale>
      <p:origin x="0" y="-3732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33312460952119621"/>
          <c:y val="0"/>
          <c:w val="0.6456084864191769"/>
          <c:h val="0.84332891504959573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Присутствует</c:v>
                </c:pt>
              </c:strCache>
            </c:strRef>
          </c:tx>
          <c:spPr>
            <a:solidFill>
              <a:schemeClr val="accent6"/>
            </a:solidFill>
            <a:ln w="19050">
              <a:solidFill>
                <a:schemeClr val="lt1"/>
              </a:solidFill>
            </a:ln>
            <a:effectLst/>
          </c:spPr>
          <c:invertIfNegative val="0"/>
          <c:cat>
            <c:strRef>
              <c:f>Лист1!$A$2:$A$12</c:f>
              <c:strCache>
                <c:ptCount val="9"/>
                <c:pt idx="0">
                  <c:v>Предметный гнозис</c:v>
                </c:pt>
                <c:pt idx="1">
                  <c:v>Ориентировка в окружающем пространстве</c:v>
                </c:pt>
                <c:pt idx="2">
                  <c:v>Ориентировка на плоскости</c:v>
                </c:pt>
                <c:pt idx="3">
                  <c:v>Оптико-пространственный гнозис</c:v>
                </c:pt>
                <c:pt idx="4">
                  <c:v>Зрительная память</c:v>
                </c:pt>
                <c:pt idx="5">
                  <c:v>Слухоречевая память</c:v>
                </c:pt>
                <c:pt idx="6">
                  <c:v>Классификация предметов по группам</c:v>
                </c:pt>
                <c:pt idx="7">
                  <c:v>Понимание нелепых ситуаций</c:v>
                </c:pt>
                <c:pt idx="8">
                  <c:v>Понимание смысла сюжета последовательных ккартин</c:v>
                </c:pt>
              </c:strCache>
            </c:strRef>
          </c:cat>
          <c:val>
            <c:numRef>
              <c:f>Лист1!$B$2:$B$12</c:f>
              <c:numCache>
                <c:formatCode>General</c:formatCode>
                <c:ptCount val="11"/>
                <c:pt idx="0">
                  <c:v>78</c:v>
                </c:pt>
                <c:pt idx="1">
                  <c:v>55</c:v>
                </c:pt>
                <c:pt idx="2">
                  <c:v>52</c:v>
                </c:pt>
                <c:pt idx="3">
                  <c:v>62</c:v>
                </c:pt>
                <c:pt idx="4">
                  <c:v>73</c:v>
                </c:pt>
                <c:pt idx="5">
                  <c:v>58</c:v>
                </c:pt>
                <c:pt idx="6">
                  <c:v>65</c:v>
                </c:pt>
                <c:pt idx="7">
                  <c:v>69</c:v>
                </c:pt>
                <c:pt idx="8">
                  <c:v>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8C2-4743-88D3-EB1053B9933F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Отсутствует</c:v>
                </c:pt>
              </c:strCache>
            </c:strRef>
          </c:tx>
          <c:spPr>
            <a:solidFill>
              <a:schemeClr val="accent5"/>
            </a:solidFill>
            <a:ln w="19050">
              <a:solidFill>
                <a:schemeClr val="lt1"/>
              </a:solidFill>
            </a:ln>
            <a:effectLst/>
          </c:spPr>
          <c:invertIfNegative val="0"/>
          <c:cat>
            <c:strRef>
              <c:f>Лист1!$A$2:$A$12</c:f>
              <c:strCache>
                <c:ptCount val="9"/>
                <c:pt idx="0">
                  <c:v>Предметный гнозис</c:v>
                </c:pt>
                <c:pt idx="1">
                  <c:v>Ориентировка в окружающем пространстве</c:v>
                </c:pt>
                <c:pt idx="2">
                  <c:v>Ориентировка на плоскости</c:v>
                </c:pt>
                <c:pt idx="3">
                  <c:v>Оптико-пространственный гнозис</c:v>
                </c:pt>
                <c:pt idx="4">
                  <c:v>Зрительная память</c:v>
                </c:pt>
                <c:pt idx="5">
                  <c:v>Слухоречевая память</c:v>
                </c:pt>
                <c:pt idx="6">
                  <c:v>Классификация предметов по группам</c:v>
                </c:pt>
                <c:pt idx="7">
                  <c:v>Понимание нелепых ситуаций</c:v>
                </c:pt>
                <c:pt idx="8">
                  <c:v>Понимание смысла сюжета последовательных ккартин</c:v>
                </c:pt>
              </c:strCache>
            </c:strRef>
          </c:cat>
          <c:val>
            <c:numRef>
              <c:f>Лист1!$C$2:$C$9</c:f>
              <c:numCache>
                <c:formatCode>General</c:formatCode>
                <c:ptCount val="8"/>
                <c:pt idx="0">
                  <c:v>8</c:v>
                </c:pt>
                <c:pt idx="1">
                  <c:v>21</c:v>
                </c:pt>
                <c:pt idx="2">
                  <c:v>32</c:v>
                </c:pt>
                <c:pt idx="3">
                  <c:v>27</c:v>
                </c:pt>
                <c:pt idx="4">
                  <c:v>17</c:v>
                </c:pt>
                <c:pt idx="5">
                  <c:v>26</c:v>
                </c:pt>
                <c:pt idx="6">
                  <c:v>28</c:v>
                </c:pt>
                <c:pt idx="7">
                  <c:v>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8C2-4743-88D3-EB1053B9933F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Частично присутствует</c:v>
                </c:pt>
              </c:strCache>
            </c:strRef>
          </c:tx>
          <c:spPr>
            <a:solidFill>
              <a:schemeClr val="accent4"/>
            </a:solidFill>
            <a:ln w="19050">
              <a:solidFill>
                <a:schemeClr val="lt1"/>
              </a:solidFill>
            </a:ln>
            <a:effectLst/>
          </c:spPr>
          <c:invertIfNegative val="0"/>
          <c:cat>
            <c:strRef>
              <c:f>Лист1!$A$2:$A$12</c:f>
              <c:strCache>
                <c:ptCount val="9"/>
                <c:pt idx="0">
                  <c:v>Предметный гнозис</c:v>
                </c:pt>
                <c:pt idx="1">
                  <c:v>Ориентировка в окружающем пространстве</c:v>
                </c:pt>
                <c:pt idx="2">
                  <c:v>Ориентировка на плоскости</c:v>
                </c:pt>
                <c:pt idx="3">
                  <c:v>Оптико-пространственный гнозис</c:v>
                </c:pt>
                <c:pt idx="4">
                  <c:v>Зрительная память</c:v>
                </c:pt>
                <c:pt idx="5">
                  <c:v>Слухоречевая память</c:v>
                </c:pt>
                <c:pt idx="6">
                  <c:v>Классификация предметов по группам</c:v>
                </c:pt>
                <c:pt idx="7">
                  <c:v>Понимание нелепых ситуаций</c:v>
                </c:pt>
                <c:pt idx="8">
                  <c:v>Понимание смысла сюжета последовательных ккартин</c:v>
                </c:pt>
              </c:strCache>
            </c:strRef>
          </c:cat>
          <c:val>
            <c:numRef>
              <c:f>Лист1!$D$2:$D$12</c:f>
              <c:numCache>
                <c:formatCode>General</c:formatCode>
                <c:ptCount val="11"/>
                <c:pt idx="0">
                  <c:v>14</c:v>
                </c:pt>
                <c:pt idx="1">
                  <c:v>24</c:v>
                </c:pt>
                <c:pt idx="2">
                  <c:v>17</c:v>
                </c:pt>
                <c:pt idx="3">
                  <c:v>11</c:v>
                </c:pt>
                <c:pt idx="4">
                  <c:v>10</c:v>
                </c:pt>
                <c:pt idx="5">
                  <c:v>16</c:v>
                </c:pt>
                <c:pt idx="6">
                  <c:v>7</c:v>
                </c:pt>
                <c:pt idx="7">
                  <c:v>3</c:v>
                </c:pt>
                <c:pt idx="8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8C2-4743-88D3-EB1053B9933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84183688"/>
        <c:axId val="584178768"/>
      </c:barChart>
      <c:catAx>
        <c:axId val="58418368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84178768"/>
        <c:crosses val="autoZero"/>
        <c:auto val="1"/>
        <c:lblAlgn val="ctr"/>
        <c:lblOffset val="100"/>
        <c:noMultiLvlLbl val="0"/>
      </c:catAx>
      <c:valAx>
        <c:axId val="58417876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841836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44976895938240363"/>
          <c:y val="1.5336811753670708E-2"/>
          <c:w val="0.52439923454571846"/>
          <c:h val="0.84332891504959573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Присутствует</c:v>
                </c:pt>
              </c:strCache>
            </c:strRef>
          </c:tx>
          <c:spPr>
            <a:solidFill>
              <a:schemeClr val="accent6"/>
            </a:solidFill>
            <a:ln w="19050">
              <a:solidFill>
                <a:schemeClr val="lt1"/>
              </a:solidFill>
            </a:ln>
            <a:effectLst/>
          </c:spPr>
          <c:invertIfNegative val="0"/>
          <c:cat>
            <c:strRef>
              <c:f>Лист1!$A$2:$A$12</c:f>
              <c:strCache>
                <c:ptCount val="9"/>
                <c:pt idx="0">
                  <c:v>Предметный гнозис</c:v>
                </c:pt>
                <c:pt idx="1">
                  <c:v>Ориентировка в окружающем пространстве</c:v>
                </c:pt>
                <c:pt idx="2">
                  <c:v>Ориентировка на плоскости</c:v>
                </c:pt>
                <c:pt idx="3">
                  <c:v>Оптико-пространственный гнозис</c:v>
                </c:pt>
                <c:pt idx="4">
                  <c:v>Зрительная память</c:v>
                </c:pt>
                <c:pt idx="5">
                  <c:v>Слухоречевая память</c:v>
                </c:pt>
                <c:pt idx="6">
                  <c:v>Классификация предметов по группам</c:v>
                </c:pt>
                <c:pt idx="7">
                  <c:v>Понимание нелепых ситуаций</c:v>
                </c:pt>
                <c:pt idx="8">
                  <c:v>Понимание смысла сюжета последовательных ккартин</c:v>
                </c:pt>
              </c:strCache>
            </c:strRef>
          </c:cat>
          <c:val>
            <c:numRef>
              <c:f>Лист1!$B$2:$B$12</c:f>
              <c:numCache>
                <c:formatCode>General</c:formatCode>
                <c:ptCount val="11"/>
                <c:pt idx="0">
                  <c:v>85</c:v>
                </c:pt>
                <c:pt idx="1">
                  <c:v>75</c:v>
                </c:pt>
                <c:pt idx="2">
                  <c:v>62</c:v>
                </c:pt>
                <c:pt idx="3">
                  <c:v>64</c:v>
                </c:pt>
                <c:pt idx="4">
                  <c:v>73</c:v>
                </c:pt>
                <c:pt idx="5">
                  <c:v>62</c:v>
                </c:pt>
                <c:pt idx="6">
                  <c:v>73</c:v>
                </c:pt>
                <c:pt idx="7">
                  <c:v>75</c:v>
                </c:pt>
                <c:pt idx="8">
                  <c:v>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085-496C-8EC4-D50807530597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Отсутствует</c:v>
                </c:pt>
              </c:strCache>
            </c:strRef>
          </c:tx>
          <c:spPr>
            <a:solidFill>
              <a:schemeClr val="accent5"/>
            </a:solidFill>
            <a:ln w="19050">
              <a:solidFill>
                <a:schemeClr val="lt1"/>
              </a:solidFill>
            </a:ln>
            <a:effectLst/>
          </c:spPr>
          <c:invertIfNegative val="0"/>
          <c:cat>
            <c:strRef>
              <c:f>Лист1!$A$2:$A$12</c:f>
              <c:strCache>
                <c:ptCount val="9"/>
                <c:pt idx="0">
                  <c:v>Предметный гнозис</c:v>
                </c:pt>
                <c:pt idx="1">
                  <c:v>Ориентировка в окружающем пространстве</c:v>
                </c:pt>
                <c:pt idx="2">
                  <c:v>Ориентировка на плоскости</c:v>
                </c:pt>
                <c:pt idx="3">
                  <c:v>Оптико-пространственный гнозис</c:v>
                </c:pt>
                <c:pt idx="4">
                  <c:v>Зрительная память</c:v>
                </c:pt>
                <c:pt idx="5">
                  <c:v>Слухоречевая память</c:v>
                </c:pt>
                <c:pt idx="6">
                  <c:v>Классификация предметов по группам</c:v>
                </c:pt>
                <c:pt idx="7">
                  <c:v>Понимание нелепых ситуаций</c:v>
                </c:pt>
                <c:pt idx="8">
                  <c:v>Понимание смысла сюжета последовательных ккартин</c:v>
                </c:pt>
              </c:strCache>
            </c:strRef>
          </c:cat>
          <c:val>
            <c:numRef>
              <c:f>Лист1!$C$2:$C$9</c:f>
              <c:numCache>
                <c:formatCode>General</c:formatCode>
                <c:ptCount val="8"/>
                <c:pt idx="0">
                  <c:v>6</c:v>
                </c:pt>
                <c:pt idx="1">
                  <c:v>11</c:v>
                </c:pt>
                <c:pt idx="2">
                  <c:v>20</c:v>
                </c:pt>
                <c:pt idx="3">
                  <c:v>17</c:v>
                </c:pt>
                <c:pt idx="4">
                  <c:v>1</c:v>
                </c:pt>
                <c:pt idx="5">
                  <c:v>20</c:v>
                </c:pt>
                <c:pt idx="6">
                  <c:v>12</c:v>
                </c:pt>
                <c:pt idx="7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085-496C-8EC4-D50807530597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Частично присутствует</c:v>
                </c:pt>
              </c:strCache>
            </c:strRef>
          </c:tx>
          <c:spPr>
            <a:solidFill>
              <a:schemeClr val="accent4"/>
            </a:solidFill>
            <a:ln w="19050">
              <a:solidFill>
                <a:schemeClr val="lt1"/>
              </a:solidFill>
            </a:ln>
            <a:effectLst/>
          </c:spPr>
          <c:invertIfNegative val="0"/>
          <c:cat>
            <c:strRef>
              <c:f>Лист1!$A$2:$A$12</c:f>
              <c:strCache>
                <c:ptCount val="9"/>
                <c:pt idx="0">
                  <c:v>Предметный гнозис</c:v>
                </c:pt>
                <c:pt idx="1">
                  <c:v>Ориентировка в окружающем пространстве</c:v>
                </c:pt>
                <c:pt idx="2">
                  <c:v>Ориентировка на плоскости</c:v>
                </c:pt>
                <c:pt idx="3">
                  <c:v>Оптико-пространственный гнозис</c:v>
                </c:pt>
                <c:pt idx="4">
                  <c:v>Зрительная память</c:v>
                </c:pt>
                <c:pt idx="5">
                  <c:v>Слухоречевая память</c:v>
                </c:pt>
                <c:pt idx="6">
                  <c:v>Классификация предметов по группам</c:v>
                </c:pt>
                <c:pt idx="7">
                  <c:v>Понимание нелепых ситуаций</c:v>
                </c:pt>
                <c:pt idx="8">
                  <c:v>Понимание смысла сюжета последовательных ккартин</c:v>
                </c:pt>
              </c:strCache>
            </c:strRef>
          </c:cat>
          <c:val>
            <c:numRef>
              <c:f>Лист1!$D$2:$D$12</c:f>
              <c:numCache>
                <c:formatCode>General</c:formatCode>
                <c:ptCount val="11"/>
                <c:pt idx="0">
                  <c:v>9</c:v>
                </c:pt>
                <c:pt idx="1">
                  <c:v>14</c:v>
                </c:pt>
                <c:pt idx="2">
                  <c:v>18</c:v>
                </c:pt>
                <c:pt idx="3">
                  <c:v>19</c:v>
                </c:pt>
                <c:pt idx="4">
                  <c:v>26</c:v>
                </c:pt>
                <c:pt idx="5">
                  <c:v>18</c:v>
                </c:pt>
                <c:pt idx="6">
                  <c:v>15</c:v>
                </c:pt>
                <c:pt idx="7">
                  <c:v>20</c:v>
                </c:pt>
                <c:pt idx="8">
                  <c:v>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085-496C-8EC4-D5080753059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84183688"/>
        <c:axId val="584178768"/>
      </c:barChart>
      <c:catAx>
        <c:axId val="58418368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84178768"/>
        <c:crosses val="autoZero"/>
        <c:auto val="1"/>
        <c:lblAlgn val="ctr"/>
        <c:lblOffset val="100"/>
        <c:noMultiLvlLbl val="0"/>
      </c:catAx>
      <c:valAx>
        <c:axId val="58417876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841836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5621" cy="501576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900934" y="0"/>
            <a:ext cx="2985621" cy="501576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r">
              <a:defRPr sz="1200"/>
            </a:lvl1pPr>
          </a:lstStyle>
          <a:p>
            <a:fld id="{6118355F-7322-487A-A810-DD379D8FADCC}" type="datetimeFigureOut">
              <a:rPr lang="ru-RU" smtClean="0"/>
              <a:t>15.04.2024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1252538"/>
            <a:ext cx="6011863" cy="3381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46" tIns="46223" rIns="92446" bIns="46223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8495" y="4821859"/>
            <a:ext cx="5511174" cy="3945303"/>
          </a:xfrm>
          <a:prstGeom prst="rect">
            <a:avLst/>
          </a:prstGeom>
        </p:spPr>
        <p:txBody>
          <a:bodyPr vert="horz" lIns="92446" tIns="46223" rIns="92446" bIns="46223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518724"/>
            <a:ext cx="2985621" cy="501576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900934" y="9518724"/>
            <a:ext cx="2985621" cy="501576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r">
              <a:defRPr sz="1200"/>
            </a:lvl1pPr>
          </a:lstStyle>
          <a:p>
            <a:fld id="{912641EA-3B46-4489-91C5-525D93E625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21379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3A70B-F4B5-487E-BF27-637D579EFB8B}" type="datetimeFigureOut">
              <a:rPr lang="ru-RU" smtClean="0"/>
              <a:t>15.04.2024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44CCF-8812-4BC7-8AB9-228CF315FE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68792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3A70B-F4B5-487E-BF27-637D579EFB8B}" type="datetimeFigureOut">
              <a:rPr lang="ru-RU" smtClean="0"/>
              <a:t>15.04.2024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44CCF-8812-4BC7-8AB9-228CF315FE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00256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3A70B-F4B5-487E-BF27-637D579EFB8B}" type="datetimeFigureOut">
              <a:rPr lang="ru-RU" smtClean="0"/>
              <a:t>15.04.2024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44CCF-8812-4BC7-8AB9-228CF315FE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0105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3A70B-F4B5-487E-BF27-637D579EFB8B}" type="datetimeFigureOut">
              <a:rPr lang="ru-RU" smtClean="0"/>
              <a:t>15.04.2024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44CCF-8812-4BC7-8AB9-228CF315FE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55542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3A70B-F4B5-487E-BF27-637D579EFB8B}" type="datetimeFigureOut">
              <a:rPr lang="ru-RU" smtClean="0"/>
              <a:t>15.04.2024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44CCF-8812-4BC7-8AB9-228CF315FE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5938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3A70B-F4B5-487E-BF27-637D579EFB8B}" type="datetimeFigureOut">
              <a:rPr lang="ru-RU" smtClean="0"/>
              <a:t>15.04.2024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44CCF-8812-4BC7-8AB9-228CF315FE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27617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3A70B-F4B5-487E-BF27-637D579EFB8B}" type="datetimeFigureOut">
              <a:rPr lang="ru-RU" smtClean="0"/>
              <a:t>15.04.2024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44CCF-8812-4BC7-8AB9-228CF315FE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49517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3A70B-F4B5-487E-BF27-637D579EFB8B}" type="datetimeFigureOut">
              <a:rPr lang="ru-RU" smtClean="0"/>
              <a:t>15.04.2024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44CCF-8812-4BC7-8AB9-228CF315FE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62785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3A70B-F4B5-487E-BF27-637D579EFB8B}" type="datetimeFigureOut">
              <a:rPr lang="ru-RU" smtClean="0"/>
              <a:t>15.04.2024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44CCF-8812-4BC7-8AB9-228CF315FE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5747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3A70B-F4B5-487E-BF27-637D579EFB8B}" type="datetimeFigureOut">
              <a:rPr lang="ru-RU" smtClean="0"/>
              <a:t>15.04.2024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44CCF-8812-4BC7-8AB9-228CF315FE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65474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3A70B-F4B5-487E-BF27-637D579EFB8B}" type="datetimeFigureOut">
              <a:rPr lang="ru-RU" smtClean="0"/>
              <a:t>15.04.2024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44CCF-8812-4BC7-8AB9-228CF315FE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65396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63A70B-F4B5-487E-BF27-637D579EFB8B}" type="datetimeFigureOut">
              <a:rPr lang="ru-RU" smtClean="0"/>
              <a:t>15.04.2024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D44CCF-8812-4BC7-8AB9-228CF315FE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1284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jpeg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7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Relationship Id="rId9" Type="http://schemas.openxmlformats.org/officeDocument/2006/relationships/image" Target="../media/image5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image" Target="../media/image62.jpeg"/><Relationship Id="rId7" Type="http://schemas.openxmlformats.org/officeDocument/2006/relationships/image" Target="../media/image65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4.jpeg"/><Relationship Id="rId5" Type="http://schemas.openxmlformats.org/officeDocument/2006/relationships/image" Target="../media/image63.wmf"/><Relationship Id="rId4" Type="http://schemas.openxmlformats.org/officeDocument/2006/relationships/oleObject" Target="../embeddings/oleObject1.bin"/><Relationship Id="rId9" Type="http://schemas.openxmlformats.org/officeDocument/2006/relationships/image" Target="../media/image6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0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7" Type="http://schemas.openxmlformats.org/officeDocument/2006/relationships/image" Target="../media/image8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234603" y="68794"/>
            <a:ext cx="1432228" cy="1408314"/>
            <a:chOff x="3663100" y="1692578"/>
            <a:chExt cx="2253227" cy="2256915"/>
          </a:xfrm>
        </p:grpSpPr>
        <p:sp>
          <p:nvSpPr>
            <p:cNvPr id="5" name="Овал 4"/>
            <p:cNvSpPr/>
            <p:nvPr/>
          </p:nvSpPr>
          <p:spPr>
            <a:xfrm>
              <a:off x="3663100" y="1692578"/>
              <a:ext cx="2253227" cy="2256915"/>
            </a:xfrm>
            <a:prstGeom prst="ellipse">
              <a:avLst/>
            </a:prstGeom>
            <a:blipFill rotWithShape="0">
              <a:blip r:embed="rId3"/>
              <a:stretch>
                <a:fillRect/>
              </a:stretch>
            </a:blip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accent4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6" name="Овал 4"/>
            <p:cNvSpPr/>
            <p:nvPr/>
          </p:nvSpPr>
          <p:spPr>
            <a:xfrm>
              <a:off x="3993077" y="2023096"/>
              <a:ext cx="1593273" cy="159587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49530" tIns="49530" rIns="49530" bIns="49530" numCol="1" spcCol="1270" anchor="ctr" anchorCtr="0">
              <a:noAutofit/>
            </a:bodyPr>
            <a:lstStyle/>
            <a:p>
              <a:pPr lvl="0" algn="ctr" defTabSz="1733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3900" kern="1200" dirty="0"/>
            </a:p>
          </p:txBody>
        </p:sp>
      </p:grp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569" b="72696"/>
          <a:stretch/>
        </p:blipFill>
        <p:spPr>
          <a:xfrm>
            <a:off x="6110177" y="5089288"/>
            <a:ext cx="6081823" cy="162917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80292" y="2226966"/>
            <a:ext cx="1184821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Двигательно-игровая образовательная среда</a:t>
            </a:r>
          </a:p>
          <a:p>
            <a:pPr algn="ctr"/>
            <a:r>
              <a:rPr lang="ru-RU" sz="3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дошкольного образовательного учреждения,</a:t>
            </a:r>
          </a:p>
          <a:p>
            <a:pPr algn="ctr"/>
            <a:r>
              <a:rPr lang="ru-RU" sz="3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сконструированная с учетом</a:t>
            </a:r>
          </a:p>
          <a:p>
            <a:pPr algn="ctr"/>
            <a:r>
              <a:rPr lang="ru-RU" sz="3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нейропсихологических особенностей детей</a:t>
            </a:r>
          </a:p>
          <a:p>
            <a:pPr algn="ctr"/>
            <a:r>
              <a:rPr lang="ru-RU" sz="3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дошкольного возраста.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666831" y="151518"/>
            <a:ext cx="10251844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МУНИЦИПАЛЬНОЕ АВТОНОМНОЕ ДОШКОЛЬНОЕ ОБРАЗОВАТЕЛЬНОЕ УЧРЕЖДЕНИЕ</a:t>
            </a:r>
            <a:endParaRPr lang="ru-RU" sz="3200" dirty="0">
              <a:solidFill>
                <a:schemeClr val="tx1">
                  <a:lumMod val="75000"/>
                  <a:lumOff val="25000"/>
                </a:schemeClr>
              </a:solidFill>
              <a:effectLst/>
            </a:endParaRPr>
          </a:p>
          <a:p>
            <a:pPr algn="ctr"/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«ДЕТСКИЙ САД № 100 г. ЧЕЛЯБИНСКА»</a:t>
            </a:r>
            <a:endParaRPr lang="ru-RU" sz="3200" dirty="0">
              <a:solidFill>
                <a:schemeClr val="tx1">
                  <a:lumMod val="75000"/>
                  <a:lumOff val="25000"/>
                </a:schemeClr>
              </a:solidFill>
              <a:effectLst/>
            </a:endParaRPr>
          </a:p>
          <a:p>
            <a:pPr algn="ctr"/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454021, Челябинская область, г. Челябинск, ул. </a:t>
            </a:r>
            <a:r>
              <a:rPr lang="ru-RU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Аношкина</a:t>
            </a: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8а, тел./(факс) 7-240-640; 7-240-642; mail@ds100-74.ru</a:t>
            </a:r>
            <a:endParaRPr lang="ru-RU" sz="1600" dirty="0">
              <a:solidFill>
                <a:schemeClr val="tx1">
                  <a:lumMod val="75000"/>
                  <a:lumOff val="25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9929184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3509" y="0"/>
            <a:ext cx="6006203" cy="770568"/>
          </a:xfrm>
        </p:spPr>
        <p:txBody>
          <a:bodyPr/>
          <a:lstStyle/>
          <a:p>
            <a:pPr marL="0" indent="0" algn="ctr">
              <a:buNone/>
            </a:pPr>
            <a:r>
              <a:rPr lang="ru-RU" sz="2000" dirty="0"/>
              <a:t>Сводные результаты нейропсихологического </a:t>
            </a:r>
          </a:p>
          <a:p>
            <a:pPr marL="0" indent="0" algn="ctr">
              <a:buNone/>
            </a:pPr>
            <a:r>
              <a:rPr lang="ru-RU" sz="2000" dirty="0"/>
              <a:t>мониторинга </a:t>
            </a:r>
            <a:r>
              <a:rPr lang="ru-RU" sz="2000" b="1" dirty="0"/>
              <a:t>май 2023</a:t>
            </a:r>
          </a:p>
          <a:p>
            <a:pPr marL="0" indent="0">
              <a:buNone/>
            </a:pPr>
            <a:endParaRPr lang="ru-RU" b="1" dirty="0"/>
          </a:p>
        </p:txBody>
      </p:sp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3384066111"/>
              </p:ext>
            </p:extLst>
          </p:nvPr>
        </p:nvGraphicFramePr>
        <p:xfrm>
          <a:off x="343876" y="615462"/>
          <a:ext cx="5773460" cy="60688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4160374336"/>
              </p:ext>
            </p:extLst>
          </p:nvPr>
        </p:nvGraphicFramePr>
        <p:xfrm>
          <a:off x="6117336" y="615463"/>
          <a:ext cx="5865114" cy="58805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Объект 3"/>
          <p:cNvSpPr>
            <a:spLocks noGrp="1"/>
          </p:cNvSpPr>
          <p:nvPr>
            <p:ph sz="half" idx="2"/>
          </p:nvPr>
        </p:nvSpPr>
        <p:spPr>
          <a:xfrm>
            <a:off x="6089904" y="9847"/>
            <a:ext cx="6006203" cy="770568"/>
          </a:xfrm>
        </p:spPr>
        <p:txBody>
          <a:bodyPr/>
          <a:lstStyle/>
          <a:p>
            <a:pPr marL="0" indent="0" algn="ctr">
              <a:buNone/>
            </a:pPr>
            <a:r>
              <a:rPr lang="ru-RU" sz="2000" dirty="0"/>
              <a:t>Сводные результаты нейропсихологического </a:t>
            </a:r>
          </a:p>
          <a:p>
            <a:pPr marL="0" indent="0" algn="ctr">
              <a:buNone/>
            </a:pPr>
            <a:r>
              <a:rPr lang="ru-RU" sz="2000" dirty="0"/>
              <a:t>мониторинга </a:t>
            </a:r>
            <a:r>
              <a:rPr lang="ru-RU" sz="2000" b="1" dirty="0"/>
              <a:t>декабрь 2023</a:t>
            </a:r>
          </a:p>
          <a:p>
            <a:pPr marL="0" indent="0">
              <a:buNone/>
            </a:pP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9458208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загружено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0608" y="2056955"/>
            <a:ext cx="9259674" cy="4629837"/>
          </a:xfrm>
          <a:prstGeom prst="rect">
            <a:avLst/>
          </a:prstGeom>
        </p:spPr>
      </p:pic>
      <p:pic>
        <p:nvPicPr>
          <p:cNvPr id="6" name="Рисунок 5" descr="загружено (1)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86777" y="2052381"/>
            <a:ext cx="9268822" cy="4634411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791478" y="5150498"/>
            <a:ext cx="2295331" cy="438538"/>
          </a:xfrm>
          <a:prstGeom prst="rect">
            <a:avLst/>
          </a:prstGeom>
          <a:solidFill>
            <a:srgbClr val="1ECC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8064759" y="5237584"/>
            <a:ext cx="2295331" cy="438538"/>
          </a:xfrm>
          <a:prstGeom prst="rect">
            <a:avLst/>
          </a:prstGeom>
          <a:solidFill>
            <a:srgbClr val="1ECC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2024743" y="877078"/>
            <a:ext cx="25285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2021-2022 учебный год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346147" y="877078"/>
            <a:ext cx="25285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2022-2023 учебный год</a:t>
            </a:r>
          </a:p>
        </p:txBody>
      </p:sp>
    </p:spTree>
    <p:extLst>
      <p:ext uri="{BB962C8B-B14F-4D97-AF65-F5344CB8AC3E}">
        <p14:creationId xmlns:p14="http://schemas.microsoft.com/office/powerpoint/2010/main" val="26688359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555" y="230643"/>
            <a:ext cx="4965383" cy="3251111"/>
          </a:xfrm>
          <a:prstGeom prst="rect">
            <a:avLst/>
          </a:prstGeom>
          <a:ln w="28575">
            <a:solidFill>
              <a:srgbClr val="9900FF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35260" t="16055" r="35119" b="9119"/>
          <a:stretch/>
        </p:blipFill>
        <p:spPr>
          <a:xfrm>
            <a:off x="4027581" y="2228645"/>
            <a:ext cx="3059019" cy="434666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64881" t="16055" r="5215" b="9119"/>
          <a:stretch/>
        </p:blipFill>
        <p:spPr>
          <a:xfrm>
            <a:off x="7512741" y="230643"/>
            <a:ext cx="3936229" cy="554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5820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downloader.disk.yandex.ru/preview/89a12435f343bb3af8a6901d88cf7d93194fd043f5870b73e4a67a8c30d0a039/65dcd1a8/NkAVZ9J_3-vR0YPgrZdjjNHirmaSwuYsyw6E8BBA8vmvNT3daC0tTi4b1mwlLkiyIcGQOObL2ITY16WwH1K9Mw%3D%3D?uid=0&amp;filename=IMG20221214081135.jpg&amp;disposition=inline&amp;hash=&amp;limit=0&amp;content_type=image%2Fjpeg&amp;owner_uid=0&amp;tknv=v2&amp;size=1920x91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9611" y="621188"/>
            <a:ext cx="2499555" cy="33339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220" name="Picture 4" descr="https://downloader.disk.yandex.ru/preview/603ad2b4a6e18884d6b60088f9f73e1b7b349378a29a23132d4261b971f60d64/65dcd1a8/UeM62mXPYL3nvul34NMFRZ9HyK3HMhVH6pqz2lejOi19lt6LwdcWLiBpCZ1ATkBIOQzf-SjoIGdcVEtL-tj6nw%3D%3D?uid=0&amp;filename=IMG20221214081100.jpg&amp;disposition=inline&amp;hash=&amp;limit=0&amp;content_type=image%2Fjpeg&amp;owner_uid=0&amp;tknv=v2&amp;size=1920x919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07" r="6289"/>
          <a:stretch/>
        </p:blipFill>
        <p:spPr bwMode="auto">
          <a:xfrm>
            <a:off x="8950569" y="968562"/>
            <a:ext cx="3114431" cy="53598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222" name="Picture 6" descr="https://downloader.disk.yandex.ru/preview/0ef527f1efdb2bf6bf56eaae2535a5348c3e8a221f448e2c9564d06b5678b7af/65dcd1a9/tPvyxp6q403jn_VMHWIimJ537AlSoTk88-CJjzV2yUnFkzD-UTkDv9lueT5uVsJo5wUkcmcaymsVN2igFahsJw%3D%3D?uid=0&amp;filename=IMG20221214083714.jpg&amp;disposition=inline&amp;hash=&amp;limit=0&amp;content_type=image%2Fjpeg&amp;owner_uid=0&amp;tknv=v2&amp;size=1920x919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65" b="26550"/>
          <a:stretch/>
        </p:blipFill>
        <p:spPr bwMode="auto">
          <a:xfrm>
            <a:off x="4294514" y="4368393"/>
            <a:ext cx="4329750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5"/>
          <a:srcRect l="4780"/>
          <a:stretch/>
        </p:blipFill>
        <p:spPr>
          <a:xfrm>
            <a:off x="265097" y="4432301"/>
            <a:ext cx="3259234" cy="22220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4" t="6482" r="3581"/>
          <a:stretch/>
        </p:blipFill>
        <p:spPr>
          <a:xfrm>
            <a:off x="1090482" y="380280"/>
            <a:ext cx="2647518" cy="35748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859161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0" t="25531" r="4070" b="16081"/>
          <a:stretch/>
        </p:blipFill>
        <p:spPr>
          <a:xfrm>
            <a:off x="221761" y="260641"/>
            <a:ext cx="8953363" cy="43816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42" name="Picture 2" descr="https://downloader.disk.yandex.ru/preview/2762441333d20a315fe5635cd62cb7bca616a7a12a2f4aee8b9b03076c360fa0/65dcd1a9/KVjqPRfaspxvqbEvLxpk0H7ykK0yjx774wwOHdGacau1srW9x8hFg-MEpaXK3ypYawxcOwQ_laqL9Md1K6jstQ%3D%3D?uid=0&amp;filename=IMG20221214095302.jpg&amp;disposition=inline&amp;hash=&amp;limit=0&amp;content_type=image%2Fjpeg&amp;owner_uid=0&amp;tknv=v2&amp;size=1920x919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37" r="3266"/>
          <a:stretch/>
        </p:blipFill>
        <p:spPr bwMode="auto">
          <a:xfrm>
            <a:off x="6122240" y="3444198"/>
            <a:ext cx="5718908" cy="31828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457484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76" t="14658" r="51997" b="11332"/>
          <a:stretch/>
        </p:blipFill>
        <p:spPr>
          <a:xfrm>
            <a:off x="427289" y="179461"/>
            <a:ext cx="2939754" cy="41874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4" t="5807" r="43122" b="11270"/>
          <a:stretch/>
        </p:blipFill>
        <p:spPr>
          <a:xfrm>
            <a:off x="2597921" y="767092"/>
            <a:ext cx="4700188" cy="59456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81" r="30285" b="9007"/>
          <a:stretch/>
        </p:blipFill>
        <p:spPr>
          <a:xfrm>
            <a:off x="7600322" y="1180208"/>
            <a:ext cx="4192874" cy="50693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7342007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s://downloader.disk.yandex.ru/preview/c92553a9ec0b2903338b6198a4a14de9d894cfa6c009c67729e863c598f03147/65dcd251/KniNQVNcyYLVfZFvpQk_Vgjh0t9R4ykOLDu4PeJWgPOF5o5S9RxkV5uLRyOCtHaTvG2OB-nbqR8F2klU9yZEiA%3D%3D?uid=0&amp;filename=IMG20221214112157.jpg&amp;disposition=inline&amp;hash=&amp;limit=0&amp;content_type=image%2Fjpeg&amp;owner_uid=0&amp;tknv=v2&amp;size=1920x919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03"/>
          <a:stretch/>
        </p:blipFill>
        <p:spPr bwMode="auto">
          <a:xfrm>
            <a:off x="551649" y="3590295"/>
            <a:ext cx="5227161" cy="31995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294" name="Picture 6" descr="https://downloader.disk.yandex.ru/preview/21b99fe04c8bdab24f504f4cade78de08baba3aba0f05f49ad2b519e442dae87/65dcd5d6/8OuxZoCklvDbi0Tu5Joqmy3JVDBpvmt8RQtE7YjXGXGFYNk2dSMhGgbP9Hw0uD8q94K86qVGP2PvWphBA1xaww%3D%3D?uid=0&amp;filename=IMG_20240206_145629_948.jpg&amp;disposition=inline&amp;hash=&amp;limit=0&amp;content_type=image%2Fjpeg&amp;owner_uid=0&amp;tknv=v2&amp;size=1920x919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5" t="16050" r="9758" b="7491"/>
          <a:stretch/>
        </p:blipFill>
        <p:spPr bwMode="auto">
          <a:xfrm>
            <a:off x="582247" y="113667"/>
            <a:ext cx="2582983" cy="31862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296" name="Picture 8" descr="https://downloader.disk.yandex.ru/preview/621b3a89e633ee7e986e6efd16679ffb18a357311e190316687112de10ebfa03/65dcd251/mK2enTRz9beBl5KNv6qu3KIgF6o6eZiz36rK6VNZxyUnILWxcYWo3Z-3vX8vqY_AYBfkrtvdlYK_CJIZLsJCKw%3D%3D?uid=0&amp;filename=IMG20221214123152.jpg&amp;disposition=inline&amp;hash=&amp;limit=0&amp;content_type=image%2Fjpeg&amp;owner_uid=0&amp;tknv=v2&amp;size=1920x919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93" t="24465" r="37360" b="34186"/>
          <a:stretch/>
        </p:blipFill>
        <p:spPr bwMode="auto">
          <a:xfrm>
            <a:off x="6376142" y="1857978"/>
            <a:ext cx="2293661" cy="45712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4" b="36994"/>
          <a:stretch/>
        </p:blipFill>
        <p:spPr>
          <a:xfrm>
            <a:off x="3632800" y="113667"/>
            <a:ext cx="2520612" cy="31905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40" t="22481" r="18069"/>
          <a:stretch/>
        </p:blipFill>
        <p:spPr>
          <a:xfrm>
            <a:off x="8892534" y="316807"/>
            <a:ext cx="2989628" cy="43097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723827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Объект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8" t="28085"/>
          <a:stretch/>
        </p:blipFill>
        <p:spPr>
          <a:xfrm>
            <a:off x="5968493" y="218830"/>
            <a:ext cx="4239218" cy="24396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6" t="32349" r="736" b="1"/>
          <a:stretch/>
        </p:blipFill>
        <p:spPr>
          <a:xfrm>
            <a:off x="4739436" y="2901229"/>
            <a:ext cx="6854268" cy="37161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01" t="3743" r="5388" b="7671"/>
          <a:stretch/>
        </p:blipFill>
        <p:spPr>
          <a:xfrm>
            <a:off x="483237" y="676029"/>
            <a:ext cx="3543640" cy="48793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743807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600" cy="720725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9C00D0"/>
                </a:solidFill>
              </a:rPr>
              <a:t>РППС прогулочных участков</a:t>
            </a:r>
          </a:p>
        </p:txBody>
      </p:sp>
      <p:pic>
        <p:nvPicPr>
          <p:cNvPr id="13314" name="Picture 2" descr="https://downloader.disk.yandex.ru/preview/f467f34e874027ce6a9f1a725a477685ec2bf1f7bd7cc239c86ce136e82a3f8e/65dce52a/UZGRVrUcs-FRdF73EXn8bV2PYAd_67RQ74eJFs6xwK7yhGBnEgjheA-bGmLJDiTFwfnxfFtnNhI8sYYXrVCmkQ%3D%3D?uid=0&amp;filename=IMG_20240202_153512_425.jpg&amp;disposition=inline&amp;hash=&amp;limit=0&amp;content_type=image%2Fjpeg&amp;owner_uid=0&amp;tknv=v2&amp;size=2854x137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970" y="857250"/>
            <a:ext cx="1760930" cy="3126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316" name="Picture 4" descr="https://downloader.disk.yandex.ru/preview/083856848fc465d09368bcec38cfea3024be923b2824f3116959aeb893cef8d9/65dce52a/U3w2MaQWDm1hsAqMgxWg7RHFWfKGTzQSD_x1QrK9SWICfM6e1hx8V4M-zMD_6_arZASn3XoE6uJgWkMoDM26pA%3D%3D?uid=0&amp;filename=IMG_20240202_153540_319.jpg&amp;disposition=inline&amp;hash=&amp;limit=0&amp;content_type=image%2Fjpeg&amp;owner_uid=0&amp;tknv=v2&amp;size=7612x3676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553"/>
          <a:stretch/>
        </p:blipFill>
        <p:spPr bwMode="auto">
          <a:xfrm>
            <a:off x="9791700" y="857249"/>
            <a:ext cx="2244724" cy="3126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318" name="Picture 6" descr="https://downloader.disk.yandex.ru/preview/3be24cc577dc844feb3c0953fbb74f5512607ff21322d31e2d0b217dba2e3239/65dce598/fVVusoGfu-7ETwVMRqHQ4kX5KiiU6oSeUk9K6WZSXt-rLv_5UV4YaKz3Bf88IR079301AowNv7bOY3LmL6EOOw%3D%3D?uid=0&amp;filename=IMG_20231218_153844.jpg&amp;disposition=inline&amp;hash=&amp;limit=0&amp;content_type=image%2Fjpeg&amp;owner_uid=0&amp;tknv=v2&amp;size=2537x122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08" r="16893" b="13379"/>
          <a:stretch/>
        </p:blipFill>
        <p:spPr bwMode="auto">
          <a:xfrm>
            <a:off x="5101916" y="857250"/>
            <a:ext cx="1876302" cy="3126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320" name="Picture 8" descr="https://downloader.disk.yandex.ru/preview/ce46b0ca638afb17583ad79bf6582f1ecb3c4add2a9f457a35a7bb592cffa0f6/65dce598/eHyPmaQg7S1N2XcHAsRSxjun3dOTLV-b9gCObj_sxQpoZ4qBovVy1xk2QdUUFy__EB8m9pr8liAzqgzEGdvckg%3D%3D?uid=0&amp;filename=IMG_20231218_153951.jpg&amp;disposition=inline&amp;hash=&amp;limit=0&amp;content_type=image%2Fjpeg&amp;owner_uid=0&amp;tknv=v2&amp;size=2537x122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7" t="58638" r="12213"/>
          <a:stretch/>
        </p:blipFill>
        <p:spPr bwMode="auto">
          <a:xfrm>
            <a:off x="5437025" y="4210050"/>
            <a:ext cx="6599399" cy="24368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322" name="Picture 10" descr="https://downloader.disk.yandex.ru/preview/fab7656db085ac5022142434d3a312b4ce7182afd2bcb4d54475a6e037b6bfc6/65dce5ee/K2XTKPj_0KelAniLez85XZx-adx3jBySIVCDfPyoaRWcAZS8Yl5-SPw7iBAO4pFNgcKKDDm6arpeiJeya6N1OA%3D%3D?uid=0&amp;filename=%D0%BA%D0%BB%D0%B0%D0%BC3.jpg&amp;disposition=inline&amp;hash=&amp;limit=0&amp;content_type=image%2Fjpeg&amp;owner_uid=0&amp;tknv=v2&amp;size=3806x183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8601" y="857250"/>
            <a:ext cx="2354419" cy="3126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324" name="Picture 12" descr="https://downloader.disk.yandex.ru/preview/5a29828f90c35caa7da2f4352dc96353fbf97923a9a49245e31e181300c807ab/65dce5ee/QihZvj4XHM__K9lJ_MBEY-c-RGimsy-xZV_92qhZxukrWH-HNrfdhk_o3lJaAEsi1fufMKbC9t4w2jbsQGUbJA%3D%3D?uid=0&amp;filename=%D0%BA%D0%BB%D0%B0%D0%BC%D0%BF%D0%B8%205.jpg&amp;disposition=inline&amp;hash=&amp;limit=0&amp;content_type=image%2Fjpeg&amp;owner_uid=0&amp;tknv=v2&amp;size=1903x91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0413" y="4210050"/>
            <a:ext cx="3234940" cy="24368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326" name="Picture 14" descr="https://downloader.disk.yandex.ru/preview/78562799266189bb84cf24339edbff258e887dba81f657527f85414e3f62d25a/65dce677/lVl95EfCk5lM89ezWpcZ49NT2A3Z-_lFMmuN-sTQsSZ0LcaC7nZwhbS6vR23dStANLrjpv8kCqXlkkITACQpgQ%3D%3D?uid=0&amp;filename=IMG_20231218_155445.jpg&amp;disposition=inline&amp;hash=&amp;limit=0&amp;content_type=image%2Fjpeg&amp;owner_uid=0&amp;tknv=v2&amp;size=1903x919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601"/>
          <a:stretch/>
        </p:blipFill>
        <p:spPr bwMode="auto">
          <a:xfrm>
            <a:off x="2108580" y="857248"/>
            <a:ext cx="2735037" cy="31244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328" name="Picture 16" descr="https://downloader.disk.yandex.ru/preview/bcad862c35782167b5f90dda5f5425fba0a6d9226de76dacdecd0e16cd22bc96/65dce71d/TZSYte7UHXdfgkt0aLmwKUCxY9Hk3gNT4f7G6GU9gOyf8nqpRPCdTyaeFBLD7ZhntequnKHhAZ90SNpCNozPKw%3D%3D?uid=0&amp;filename=IMG_20231218_154921.jpg&amp;disposition=inline&amp;hash=&amp;limit=0&amp;content_type=image%2Fjpeg&amp;owner_uid=0&amp;tknv=v2&amp;size=1903x919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20"/>
          <a:stretch/>
        </p:blipFill>
        <p:spPr bwMode="auto">
          <a:xfrm>
            <a:off x="194200" y="4210050"/>
            <a:ext cx="1624541" cy="24368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5380503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головок 1"/>
          <p:cNvSpPr txBox="1">
            <a:spLocks/>
          </p:cNvSpPr>
          <p:nvPr/>
        </p:nvSpPr>
        <p:spPr>
          <a:xfrm>
            <a:off x="2639616" y="480382"/>
            <a:ext cx="8028384" cy="7163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2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/>
          <a:srcRect r="22335"/>
          <a:stretch/>
        </p:blipFill>
        <p:spPr>
          <a:xfrm>
            <a:off x="864331" y="3697313"/>
            <a:ext cx="2828438" cy="29003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220" y="251782"/>
            <a:ext cx="4011198" cy="33502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/>
          <a:srcRect t="23410" r="11266"/>
          <a:stretch/>
        </p:blipFill>
        <p:spPr>
          <a:xfrm>
            <a:off x="4616774" y="282846"/>
            <a:ext cx="3667182" cy="36419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16774" y="3106118"/>
            <a:ext cx="2430783" cy="35867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7" name="TextBox 16"/>
          <p:cNvSpPr txBox="1"/>
          <p:nvPr/>
        </p:nvSpPr>
        <p:spPr>
          <a:xfrm>
            <a:off x="8597811" y="4178002"/>
            <a:ext cx="303638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/>
              <a:t>Банк фотографий РППС прогулочных участков:</a:t>
            </a:r>
          </a:p>
          <a:p>
            <a:pPr algn="ctr"/>
            <a:r>
              <a:rPr lang="en-US" sz="2400" dirty="0">
                <a:solidFill>
                  <a:schemeClr val="accent5">
                    <a:lumMod val="75000"/>
                  </a:schemeClr>
                </a:solidFill>
              </a:rPr>
              <a:t>https://disk.yandex.ru/d/k1a6ygZuH8S-MA</a:t>
            </a:r>
            <a:endParaRPr lang="ru-RU" sz="24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0853" y="1391228"/>
            <a:ext cx="2370295" cy="2370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8954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158262" y="365125"/>
            <a:ext cx="12192000" cy="874629"/>
          </a:xfrm>
          <a:prstGeom prst="rect">
            <a:avLst/>
          </a:prstGeom>
          <a:solidFill>
            <a:schemeClr val="accent2">
              <a:lumMod val="20000"/>
              <a:lumOff val="80000"/>
              <a:alpha val="6902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>
                <a:solidFill>
                  <a:srgbClr val="C00000"/>
                </a:solidFill>
                <a:latin typeface="+mn-lt"/>
              </a:rPr>
              <a:t>ЭТАПЫ РЕАЛИЗАЦИИ ПРОГРАММЫ</a:t>
            </a:r>
            <a:endParaRPr lang="ru-RU" b="1" dirty="0">
              <a:solidFill>
                <a:srgbClr val="C00000"/>
              </a:solidFill>
              <a:latin typeface="+mn-lt"/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2162085" y="1550987"/>
            <a:ext cx="8537249" cy="1458645"/>
            <a:chOff x="1993900" y="1550988"/>
            <a:chExt cx="6388100" cy="1041400"/>
          </a:xfrm>
        </p:grpSpPr>
        <p:sp>
          <p:nvSpPr>
            <p:cNvPr id="6" name="Скругленный прямоугольник 5"/>
            <p:cNvSpPr/>
            <p:nvPr/>
          </p:nvSpPr>
          <p:spPr>
            <a:xfrm>
              <a:off x="2870200" y="1619250"/>
              <a:ext cx="5511800" cy="89535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sz="2000" dirty="0">
                  <a:solidFill>
                    <a:schemeClr val="tx1"/>
                  </a:solidFill>
                </a:rPr>
                <a:t>     </a:t>
              </a:r>
              <a:r>
                <a:rPr lang="ru-RU" sz="3200" b="1" dirty="0">
                  <a:solidFill>
                    <a:schemeClr val="tx1"/>
                  </a:solidFill>
                </a:rPr>
                <a:t>Подготовительный</a:t>
              </a:r>
              <a:br>
                <a:rPr lang="ru-RU" sz="2000" dirty="0">
                  <a:solidFill>
                    <a:schemeClr val="tx1"/>
                  </a:solidFill>
                </a:rPr>
              </a:br>
              <a:r>
                <a:rPr lang="ru-RU" sz="2000" dirty="0">
                  <a:solidFill>
                    <a:schemeClr val="tx1"/>
                  </a:solidFill>
                </a:rPr>
                <a:t>     (январь-февраль 2022)</a:t>
              </a:r>
            </a:p>
          </p:txBody>
        </p:sp>
        <p:sp>
          <p:nvSpPr>
            <p:cNvPr id="7" name="Скругленный прямоугольник 6"/>
            <p:cNvSpPr/>
            <p:nvPr/>
          </p:nvSpPr>
          <p:spPr>
            <a:xfrm>
              <a:off x="1993900" y="1550988"/>
              <a:ext cx="1041400" cy="1041400"/>
            </a:xfrm>
            <a:prstGeom prst="round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dirty="0"/>
                <a:t>1</a:t>
              </a:r>
            </a:p>
          </p:txBody>
        </p:sp>
      </p:grpSp>
      <p:grpSp>
        <p:nvGrpSpPr>
          <p:cNvPr id="8" name="Группа 7"/>
          <p:cNvGrpSpPr/>
          <p:nvPr/>
        </p:nvGrpSpPr>
        <p:grpSpPr>
          <a:xfrm>
            <a:off x="2162086" y="5027612"/>
            <a:ext cx="8537248" cy="1458645"/>
            <a:chOff x="1993900" y="5027613"/>
            <a:chExt cx="6388100" cy="1041400"/>
          </a:xfrm>
        </p:grpSpPr>
        <p:sp>
          <p:nvSpPr>
            <p:cNvPr id="9" name="Скругленный прямоугольник 8"/>
            <p:cNvSpPr/>
            <p:nvPr/>
          </p:nvSpPr>
          <p:spPr>
            <a:xfrm>
              <a:off x="2870200" y="5095875"/>
              <a:ext cx="5511800" cy="895350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sz="2000" dirty="0">
                  <a:solidFill>
                    <a:schemeClr val="tx1"/>
                  </a:solidFill>
                </a:rPr>
                <a:t>     </a:t>
              </a:r>
              <a:r>
                <a:rPr lang="ru-RU" sz="3200" b="1" dirty="0">
                  <a:solidFill>
                    <a:schemeClr val="tx1"/>
                  </a:solidFill>
                </a:rPr>
                <a:t>Аналитико-обобщающий</a:t>
              </a:r>
              <a:br>
                <a:rPr lang="ru-RU" sz="2000" dirty="0">
                  <a:solidFill>
                    <a:schemeClr val="tx1"/>
                  </a:solidFill>
                </a:rPr>
              </a:br>
              <a:r>
                <a:rPr lang="ru-RU" sz="2000" dirty="0">
                  <a:solidFill>
                    <a:schemeClr val="tx1"/>
                  </a:solidFill>
                </a:rPr>
                <a:t>     (ноябрь-декабрь 2023)</a:t>
              </a:r>
            </a:p>
          </p:txBody>
        </p:sp>
        <p:sp>
          <p:nvSpPr>
            <p:cNvPr id="10" name="Скругленный прямоугольник 9"/>
            <p:cNvSpPr/>
            <p:nvPr/>
          </p:nvSpPr>
          <p:spPr>
            <a:xfrm>
              <a:off x="1993900" y="5027613"/>
              <a:ext cx="1041400" cy="1041400"/>
            </a:xfrm>
            <a:prstGeom prst="round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dirty="0"/>
                <a:t>3</a:t>
              </a:r>
            </a:p>
          </p:txBody>
        </p:sp>
      </p:grpSp>
      <p:grpSp>
        <p:nvGrpSpPr>
          <p:cNvPr id="11" name="Группа 10"/>
          <p:cNvGrpSpPr/>
          <p:nvPr/>
        </p:nvGrpSpPr>
        <p:grpSpPr>
          <a:xfrm>
            <a:off x="1375872" y="3161507"/>
            <a:ext cx="8352327" cy="1589955"/>
            <a:chOff x="1117600" y="3013076"/>
            <a:chExt cx="7264400" cy="1296987"/>
          </a:xfrm>
        </p:grpSpPr>
        <p:sp>
          <p:nvSpPr>
            <p:cNvPr id="12" name="Скругленный прямоугольник 11"/>
            <p:cNvSpPr/>
            <p:nvPr/>
          </p:nvSpPr>
          <p:spPr>
            <a:xfrm>
              <a:off x="2208967" y="3098091"/>
              <a:ext cx="6173033" cy="1115092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sz="2000" dirty="0">
                  <a:solidFill>
                    <a:schemeClr val="tx1"/>
                  </a:solidFill>
                </a:rPr>
                <a:t>     </a:t>
              </a:r>
              <a:r>
                <a:rPr lang="ru-RU" sz="3200" b="1" dirty="0">
                  <a:solidFill>
                    <a:schemeClr val="tx1"/>
                  </a:solidFill>
                </a:rPr>
                <a:t>Практико-ориентированный</a:t>
              </a:r>
              <a:br>
                <a:rPr lang="ru-RU" sz="2000" dirty="0">
                  <a:solidFill>
                    <a:schemeClr val="tx1"/>
                  </a:solidFill>
                </a:rPr>
              </a:br>
              <a:r>
                <a:rPr lang="ru-RU" sz="2000" dirty="0">
                  <a:solidFill>
                    <a:schemeClr val="tx1"/>
                  </a:solidFill>
                </a:rPr>
                <a:t>     (март 2022 - октябрь 2023)</a:t>
              </a:r>
            </a:p>
          </p:txBody>
        </p:sp>
        <p:sp>
          <p:nvSpPr>
            <p:cNvPr id="13" name="Скругленный прямоугольник 12"/>
            <p:cNvSpPr/>
            <p:nvPr/>
          </p:nvSpPr>
          <p:spPr>
            <a:xfrm>
              <a:off x="1117600" y="3013076"/>
              <a:ext cx="1296987" cy="1296987"/>
            </a:xfrm>
            <a:prstGeom prst="round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dirty="0"/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067903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Объект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617" y="111266"/>
            <a:ext cx="4296224" cy="2458198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9469" y="186087"/>
            <a:ext cx="4481498" cy="2036814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aphicFrame>
        <p:nvGraphicFramePr>
          <p:cNvPr id="8" name="Объект 7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72705539"/>
              </p:ext>
            </p:extLst>
          </p:nvPr>
        </p:nvGraphicFramePr>
        <p:xfrm>
          <a:off x="7770978" y="2402431"/>
          <a:ext cx="2818480" cy="39883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Презентация" r:id="rId4" imgW="3935520" imgH="5568840" progId="PowerPoint.Show.12">
                  <p:embed/>
                </p:oleObj>
              </mc:Choice>
              <mc:Fallback>
                <p:oleObj name="Презентация" r:id="rId4" imgW="3935520" imgH="5568840" progId="PowerPoint.Show.12">
                  <p:embed/>
                  <p:pic>
                    <p:nvPicPr>
                      <p:cNvPr id="8" name="Объект 7">
                        <a:hlinkClick r:id="" action="ppaction://ole?verb=0"/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770978" y="2402431"/>
                        <a:ext cx="2818480" cy="398839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0569" y="4502940"/>
            <a:ext cx="2887471" cy="2165603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5" t="20291" r="11812" b="5511"/>
          <a:stretch/>
        </p:blipFill>
        <p:spPr>
          <a:xfrm>
            <a:off x="3201934" y="1928138"/>
            <a:ext cx="3437270" cy="2324343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5320" y="4252481"/>
            <a:ext cx="3209225" cy="2117945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617" y="3882879"/>
            <a:ext cx="3461734" cy="2329910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593808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05"/>
          <a:stretch/>
        </p:blipFill>
        <p:spPr>
          <a:xfrm>
            <a:off x="494970" y="2085174"/>
            <a:ext cx="8681533" cy="45828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2794" y="480733"/>
            <a:ext cx="5648770" cy="32088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0052655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l="7244" t="13755" r="7308" b="10518"/>
          <a:stretch/>
        </p:blipFill>
        <p:spPr>
          <a:xfrm>
            <a:off x="4586653" y="2960764"/>
            <a:ext cx="7441223" cy="37094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8013" t="16154" r="22179" b="15214"/>
          <a:stretch/>
        </p:blipFill>
        <p:spPr>
          <a:xfrm>
            <a:off x="146538" y="255465"/>
            <a:ext cx="6869724" cy="37991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903699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7244" t="13247" r="6282" b="15983"/>
          <a:stretch/>
        </p:blipFill>
        <p:spPr>
          <a:xfrm>
            <a:off x="266645" y="237996"/>
            <a:ext cx="8112369" cy="37344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l="9515" t="18379" r="6507" b="16037"/>
          <a:stretch/>
        </p:blipFill>
        <p:spPr>
          <a:xfrm>
            <a:off x="4079631" y="3130061"/>
            <a:ext cx="7845724" cy="34465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4326176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8" t="29281" r="20785" b="4314"/>
          <a:stretch/>
        </p:blipFill>
        <p:spPr>
          <a:xfrm>
            <a:off x="322729" y="322729"/>
            <a:ext cx="7225553" cy="5098030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8011" y="3516206"/>
            <a:ext cx="4099859" cy="3074894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5543" y="3578958"/>
            <a:ext cx="4016190" cy="3012142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5429" y="365125"/>
            <a:ext cx="4016304" cy="3012228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2916788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266" y="355981"/>
            <a:ext cx="4480459" cy="59739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/>
          <a:srcRect l="26473" t="23961" r="28258" b="17698"/>
          <a:stretch/>
        </p:blipFill>
        <p:spPr>
          <a:xfrm>
            <a:off x="5259056" y="355981"/>
            <a:ext cx="4363350" cy="3163157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pic>
        <p:nvPicPr>
          <p:cNvPr id="8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26101" r="17198"/>
          <a:stretch/>
        </p:blipFill>
        <p:spPr>
          <a:xfrm>
            <a:off x="8284792" y="3127177"/>
            <a:ext cx="3412978" cy="3385832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68192630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389333" y="77822"/>
            <a:ext cx="9688340" cy="936104"/>
          </a:xfrm>
        </p:spPr>
        <p:txBody>
          <a:bodyPr/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Индивидуальные инновационные проекты педагогов</a:t>
            </a: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685799" y="1013926"/>
            <a:ext cx="10939641" cy="5564674"/>
          </a:xfrm>
        </p:spPr>
        <p:txBody>
          <a:bodyPr>
            <a:noAutofit/>
          </a:bodyPr>
          <a:lstStyle/>
          <a:p>
            <a:pPr algn="just">
              <a:buClr>
                <a:srgbClr val="002060"/>
              </a:buClr>
            </a:pPr>
            <a:r>
              <a:rPr lang="ru-RU" sz="17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Каталог «Создано и рекомендовано» статья «Играем с Нейрончиком»</a:t>
            </a:r>
          </a:p>
          <a:p>
            <a:pPr algn="just">
              <a:buClr>
                <a:srgbClr val="002060"/>
              </a:buClr>
            </a:pPr>
            <a:r>
              <a:rPr lang="ru-RU" sz="17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Авторская парциальная программа дошкольного образования «Нейрончик»</a:t>
            </a:r>
          </a:p>
          <a:p>
            <a:pPr algn="just">
              <a:buClr>
                <a:srgbClr val="002060"/>
              </a:buClr>
            </a:pPr>
            <a:r>
              <a:rPr lang="ru-RU" sz="17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Сборник игр для детей с 3 до 5 лет «Играем с Нейрончиком»</a:t>
            </a:r>
          </a:p>
          <a:p>
            <a:pPr algn="just">
              <a:buClr>
                <a:srgbClr val="002060"/>
              </a:buClr>
            </a:pPr>
            <a:r>
              <a:rPr lang="ru-RU" sz="17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Сборник игр для детей с 5 до 7 лет «Играем с Нейрончиком»</a:t>
            </a:r>
          </a:p>
          <a:p>
            <a:pPr algn="just">
              <a:buClr>
                <a:srgbClr val="002060"/>
              </a:buClr>
            </a:pPr>
            <a:r>
              <a:rPr lang="ru-RU" sz="17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Методические рекомендации для образовательных учреждений по созданию двигательно-игровой образовательной среды, сконструированной с учетом </a:t>
            </a:r>
            <a:r>
              <a:rPr lang="ru-RU" sz="17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нейро</a:t>
            </a:r>
            <a:r>
              <a:rPr lang="ru-RU" sz="17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-психологических особенностей детей дошкольного возраста</a:t>
            </a:r>
          </a:p>
          <a:p>
            <a:pPr algn="just">
              <a:buClr>
                <a:srgbClr val="002060"/>
              </a:buClr>
            </a:pPr>
            <a:r>
              <a:rPr lang="ru-RU" sz="17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Авторское методическое пособие «КуДоКи», авторы заместитель заведующего по УВР Григорьева И.Е., педагог-психолог Будко О.В.</a:t>
            </a:r>
          </a:p>
          <a:p>
            <a:pPr algn="just">
              <a:buClr>
                <a:srgbClr val="002060"/>
              </a:buClr>
            </a:pPr>
            <a:r>
              <a:rPr lang="ru-RU" sz="17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Картотека игр к методическому пособию «КуДоКи»</a:t>
            </a:r>
          </a:p>
          <a:p>
            <a:pPr algn="just">
              <a:buClr>
                <a:srgbClr val="002060"/>
              </a:buClr>
            </a:pPr>
            <a:r>
              <a:rPr lang="ru-RU" sz="17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Сборник игр «Игры маленьких Совят» для сенсорно-динамического «Дома Совы», педагог-психолог Будко О.В.</a:t>
            </a:r>
            <a:endParaRPr lang="en-US" sz="17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buClr>
                <a:srgbClr val="002060"/>
              </a:buClr>
            </a:pPr>
            <a:r>
              <a:rPr lang="ru-RU" sz="17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Методическое пособие «Играем с Нейрончиком», авторы воспитатели Пахнева Т.А., Жилина А.Г.</a:t>
            </a:r>
          </a:p>
          <a:p>
            <a:pPr algn="just">
              <a:buClr>
                <a:srgbClr val="002060"/>
              </a:buClr>
            </a:pPr>
            <a:r>
              <a:rPr lang="ru-RU" sz="17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Методическое пособие «Лабиринт здорового питания», авторы воспитатели Новикова Е.В., Шарафутдинова С.В.</a:t>
            </a:r>
          </a:p>
          <a:p>
            <a:pPr algn="just">
              <a:buClr>
                <a:srgbClr val="002060"/>
              </a:buClr>
            </a:pPr>
            <a:r>
              <a:rPr lang="ru-RU" sz="17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Сборник игр «Нейроигры с лего», автор педагог дополнительного образования Ерёмина А.В.</a:t>
            </a:r>
          </a:p>
          <a:p>
            <a:pPr algn="just">
              <a:buClr>
                <a:srgbClr val="002060"/>
              </a:buClr>
            </a:pPr>
            <a:r>
              <a:rPr lang="ru-RU" sz="17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Сборник игр «Игры с </a:t>
            </a:r>
            <a:r>
              <a:rPr lang="ru-RU" sz="17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нейроскакалкой</a:t>
            </a:r>
            <a:r>
              <a:rPr lang="ru-RU" sz="17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», автор воспитательТаспаева М.Ж.</a:t>
            </a:r>
            <a:endParaRPr lang="en-US" sz="17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41207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193" t="3568" r="4119" b="4649"/>
          <a:stretch/>
        </p:blipFill>
        <p:spPr>
          <a:xfrm>
            <a:off x="5505390" y="194466"/>
            <a:ext cx="6359769" cy="35046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54877" y="2632836"/>
            <a:ext cx="6447675" cy="38590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287537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569" b="72696"/>
          <a:stretch/>
        </p:blipFill>
        <p:spPr>
          <a:xfrm>
            <a:off x="8616462" y="5690560"/>
            <a:ext cx="3564748" cy="95261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43710" t="14051" r="7432" b="49404"/>
          <a:stretch/>
        </p:blipFill>
        <p:spPr>
          <a:xfrm>
            <a:off x="201763" y="197731"/>
            <a:ext cx="7351910" cy="26551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427395" y="-386509"/>
            <a:ext cx="2796746" cy="39902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35775" y="2440264"/>
            <a:ext cx="2656017" cy="37894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677630" y="1880949"/>
            <a:ext cx="2758805" cy="39360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55995" y="3591925"/>
            <a:ext cx="2634745" cy="37590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68389958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77240" y="43545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3200" dirty="0">
                <a:latin typeface="Arial Black" panose="020B0A04020102020204" pitchFamily="34" charset="0"/>
              </a:rPr>
              <a:t>Перспективы развития МИП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743712" y="1538824"/>
            <a:ext cx="10549128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50000"/>
              </a:lnSpc>
              <a:buAutoNum type="arabicPeriod"/>
            </a:pPr>
            <a:r>
              <a:rPr lang="ru-RU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Сотрудничество с Уральским федеральным университетом им. первого Президента России Б.Н. Ельцина, кафедрой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клинической психологии и психофизиологии департамента психологии Уральского гуманитарного института по рецензированию программы «Нейрончик», тиражированию опыта работы.</a:t>
            </a:r>
          </a:p>
          <a:p>
            <a:pPr marL="457200" indent="-457200" algn="just">
              <a:lnSpc>
                <a:spcPct val="150000"/>
              </a:lnSpc>
              <a:buAutoNum type="arabicPeriod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Разработка каталогов игр и упражнений «Играем с Нейрончиком» отдельно по всем областям ФГОС.</a:t>
            </a:r>
          </a:p>
          <a:p>
            <a:pPr marL="457200" indent="-457200" algn="just">
              <a:lnSpc>
                <a:spcPct val="150000"/>
              </a:lnSpc>
              <a:buFontTx/>
              <a:buAutoNum type="arabicPeriod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Разработка программы для детей 2-3 лет. </a:t>
            </a:r>
          </a:p>
          <a:p>
            <a:pPr marL="457200" indent="-457200" algn="just">
              <a:lnSpc>
                <a:spcPct val="150000"/>
              </a:lnSpc>
              <a:buFontTx/>
              <a:buAutoNum type="arabicPeriod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Создание двигательно-игровой образовательной среды, разработка методических пособий, игр и упражнений для работы с детьми-инофонами.</a:t>
            </a:r>
          </a:p>
          <a:p>
            <a:pPr marL="457200" indent="-457200" algn="just">
              <a:lnSpc>
                <a:spcPct val="150000"/>
              </a:lnSpc>
              <a:buAutoNum type="arabicPeriod"/>
            </a:pP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569" b="72696"/>
          <a:stretch/>
        </p:blipFill>
        <p:spPr>
          <a:xfrm>
            <a:off x="7882128" y="5563950"/>
            <a:ext cx="4309872" cy="1154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1265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s://downloader.disk.yandex.ru/preview/b79c090351b846797de4ea47ca429e18660fc6be02e76bfa2eab7db3ddb27a4d/65dcb842/X821WnUsELLN07ziGd_CpgTi-ivBr2b43yLkYFIW0VVx3pdopqk0VI5Sj_JChdgGvfbLbJRBtx6PoZK_L2jEgw%3D%3D?uid=0&amp;filename=IMG20221214111715.jpg&amp;disposition=inline&amp;hash=&amp;limit=0&amp;content_type=image%2Fjpeg&amp;owner_uid=0&amp;tknv=v2&amp;size=1920x919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67" r="30919"/>
          <a:stretch/>
        </p:blipFill>
        <p:spPr bwMode="auto">
          <a:xfrm>
            <a:off x="261257" y="232228"/>
            <a:ext cx="4127291" cy="39880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21" t="11632" r="35853" b="35201"/>
          <a:stretch/>
        </p:blipFill>
        <p:spPr>
          <a:xfrm>
            <a:off x="6377324" y="232227"/>
            <a:ext cx="5630823" cy="39880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0546" y="2444668"/>
            <a:ext cx="2875911" cy="41317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569" b="72696"/>
          <a:stretch/>
        </p:blipFill>
        <p:spPr>
          <a:xfrm>
            <a:off x="8037576" y="5605591"/>
            <a:ext cx="4154424" cy="1112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019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234603" y="68794"/>
            <a:ext cx="1432228" cy="1408314"/>
            <a:chOff x="3663100" y="1692578"/>
            <a:chExt cx="2253227" cy="2256915"/>
          </a:xfrm>
        </p:grpSpPr>
        <p:sp>
          <p:nvSpPr>
            <p:cNvPr id="5" name="Овал 4"/>
            <p:cNvSpPr/>
            <p:nvPr/>
          </p:nvSpPr>
          <p:spPr>
            <a:xfrm>
              <a:off x="3663100" y="1692578"/>
              <a:ext cx="2253227" cy="2256915"/>
            </a:xfrm>
            <a:prstGeom prst="ellipse">
              <a:avLst/>
            </a:prstGeom>
            <a:blipFill rotWithShape="0">
              <a:blip r:embed="rId3"/>
              <a:stretch>
                <a:fillRect/>
              </a:stretch>
            </a:blip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accent4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6" name="Овал 4"/>
            <p:cNvSpPr/>
            <p:nvPr/>
          </p:nvSpPr>
          <p:spPr>
            <a:xfrm>
              <a:off x="3993077" y="2023096"/>
              <a:ext cx="1593273" cy="159587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49530" tIns="49530" rIns="49530" bIns="49530" numCol="1" spcCol="1270" anchor="ctr" anchorCtr="0">
              <a:noAutofit/>
            </a:bodyPr>
            <a:lstStyle/>
            <a:p>
              <a:pPr lvl="0" algn="ctr" defTabSz="1733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3900" kern="1200" dirty="0"/>
            </a:p>
          </p:txBody>
        </p:sp>
      </p:grp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569" b="72696"/>
          <a:stretch/>
        </p:blipFill>
        <p:spPr>
          <a:xfrm>
            <a:off x="3357833" y="5164821"/>
            <a:ext cx="6081823" cy="162917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80292" y="2226966"/>
            <a:ext cx="1184821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Двигательно-игровая образовательная среда</a:t>
            </a:r>
          </a:p>
          <a:p>
            <a:pPr algn="ctr"/>
            <a:r>
              <a:rPr lang="ru-RU" sz="3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дошкольного образовательного учреждения,</a:t>
            </a:r>
          </a:p>
          <a:p>
            <a:pPr algn="ctr"/>
            <a:r>
              <a:rPr lang="ru-RU" sz="3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сконструированная с учетом</a:t>
            </a:r>
          </a:p>
          <a:p>
            <a:pPr algn="ctr"/>
            <a:r>
              <a:rPr lang="ru-RU" sz="3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нейропсихологических особенностей детей</a:t>
            </a:r>
          </a:p>
          <a:p>
            <a:pPr algn="ctr"/>
            <a:r>
              <a:rPr lang="ru-RU" sz="3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дошкольного возраста.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666831" y="151518"/>
            <a:ext cx="10251844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МУНИЦИПАЛЬНОЕ АВТОНОМНОЕ ДОШКОЛЬНОЕ ОБРАЗОВАТЕЛЬНОЕ УЧРЕЖДЕНИЕ</a:t>
            </a:r>
            <a:endParaRPr lang="ru-RU" sz="3200" dirty="0">
              <a:solidFill>
                <a:schemeClr val="tx1">
                  <a:lumMod val="75000"/>
                  <a:lumOff val="25000"/>
                </a:schemeClr>
              </a:solidFill>
              <a:effectLst/>
            </a:endParaRPr>
          </a:p>
          <a:p>
            <a:pPr algn="ctr"/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«ДЕТСКИЙ САД № 100 г. ЧЕЛЯБИНСКА»</a:t>
            </a:r>
            <a:endParaRPr lang="ru-RU" sz="3200" dirty="0">
              <a:solidFill>
                <a:schemeClr val="tx1">
                  <a:lumMod val="75000"/>
                  <a:lumOff val="25000"/>
                </a:schemeClr>
              </a:solidFill>
              <a:effectLst/>
            </a:endParaRPr>
          </a:p>
          <a:p>
            <a:pPr algn="ctr"/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454021, Челябинская область, г. Челябинск, ул. </a:t>
            </a:r>
            <a:r>
              <a:rPr lang="ru-RU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Аношкина</a:t>
            </a: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8а, тел./(факс) 7-240-640; 7-240-642; mail@ds100-74.ru</a:t>
            </a:r>
            <a:endParaRPr lang="ru-RU" sz="1600" dirty="0">
              <a:solidFill>
                <a:schemeClr val="tx1">
                  <a:lumMod val="75000"/>
                  <a:lumOff val="25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5175444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 txBox="1">
            <a:spLocks/>
          </p:cNvSpPr>
          <p:nvPr/>
        </p:nvSpPr>
        <p:spPr>
          <a:xfrm>
            <a:off x="2639616" y="480382"/>
            <a:ext cx="8028384" cy="7163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2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 descr="https://downloader.disk.yandex.ru/preview/935654d599493ab49b221a8cb5fdad8aea382e161df1ae96ee6d5127bd77b53c/65dcc52c/HDpU7xpKqaM2J4yz0J7DyycFsPVzlBBqftQa1DV3_v3DF_vHf9M0Dbtmxbjpqbm3JGkZYiBSY4T0vCLbOpIlxA%3D%3D?uid=0&amp;filename=IMG_20240201_235453_406.jpg&amp;disposition=inline&amp;hash=&amp;limit=0&amp;content_type=image%2Fjpeg&amp;owner_uid=0&amp;tknv=v2&amp;size=1903x919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71" b="29149"/>
          <a:stretch/>
        </p:blipFill>
        <p:spPr bwMode="auto">
          <a:xfrm>
            <a:off x="177403" y="130629"/>
            <a:ext cx="4924425" cy="37446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196" name="Picture 4" descr="https://downloader.disk.yandex.ru/preview/b9eeb6408569d4cc1d8966ca321c8aa41215097d703c789aae0b8292da585a1d/65dcc52c/Eh_CeRnOGI5s01FL0enP0nKlKAkavYpLqsjTx-9hn_jaTCqU1-LXiQMIIIbm0fv-CW3BU6RtK3PzgLe7MIEI6A%3D%3D?uid=0&amp;filename=IMG_20240201_235453_397.jpg&amp;disposition=inline&amp;hash=&amp;limit=0&amp;content_type=image%2Fjpeg&amp;owner_uid=0&amp;tknv=v2&amp;size=1903x919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38" t="3932" r="15626"/>
          <a:stretch/>
        </p:blipFill>
        <p:spPr bwMode="auto">
          <a:xfrm>
            <a:off x="7416799" y="2743199"/>
            <a:ext cx="4586515" cy="39009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198" name="Picture 6" descr="https://downloader.disk.yandex.ru/preview/5a172984c41c5b70472696ba2d81f96e55d10a236056169211ec66e80da26915/65dcc58a/3qyhrwv_oU7utXsDq5h3c3LwaEnUFzglRdWMxX0Yo1CVhux3P301XokKt9LPNUDcDbIhrnwtGcbvTj5PXUXizQ%3D%3D?uid=0&amp;filename=IMG_20240129_235258_023.jpg&amp;disposition=inline&amp;hash=&amp;limit=0&amp;content_type=image%2Fjpeg&amp;owner_uid=0&amp;tknv=v2&amp;size=1903x919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79" t="6847"/>
          <a:stretch/>
        </p:blipFill>
        <p:spPr bwMode="auto">
          <a:xfrm>
            <a:off x="4763559" y="940166"/>
            <a:ext cx="3319084" cy="48448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569" b="72696"/>
          <a:stretch/>
        </p:blipFill>
        <p:spPr>
          <a:xfrm>
            <a:off x="8156556" y="130629"/>
            <a:ext cx="4035444" cy="1080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5051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 txBox="1">
            <a:spLocks/>
          </p:cNvSpPr>
          <p:nvPr/>
        </p:nvSpPr>
        <p:spPr>
          <a:xfrm>
            <a:off x="2639616" y="480382"/>
            <a:ext cx="8028384" cy="7163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2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5077" y="1022471"/>
            <a:ext cx="4215741" cy="28326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64" t="23896"/>
          <a:stretch/>
        </p:blipFill>
        <p:spPr bwMode="auto">
          <a:xfrm>
            <a:off x="4494376" y="141931"/>
            <a:ext cx="2927496" cy="56524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952" y="1375307"/>
            <a:ext cx="3914193" cy="5218924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chemeClr val="bg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569" b="72696"/>
          <a:stretch/>
        </p:blipFill>
        <p:spPr>
          <a:xfrm>
            <a:off x="7272622" y="5448255"/>
            <a:ext cx="5111402" cy="1369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4939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 txBox="1">
            <a:spLocks/>
          </p:cNvSpPr>
          <p:nvPr/>
        </p:nvSpPr>
        <p:spPr>
          <a:xfrm>
            <a:off x="2639616" y="480382"/>
            <a:ext cx="8028384" cy="7163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2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https://downloader.disk.yandex.ru/preview/05706c0508018d1648161c5e5e710dc4b410d7aa9943e5570c399342357e87a5/65dcc448/gZ01ac-SdZIT2ZD0o4nezq4Q5CvRv1amViwYEjh_cbQ55uqlLcH5oWcp_W3Kpfiph6Bl9lOYNrhC0Z8VVHY51A%3D%3D?uid=0&amp;filename=image-22-03-23-09-53-41.jpeg&amp;disposition=inline&amp;hash=&amp;limit=0&amp;content_type=image%2Fjpeg&amp;owner_uid=0&amp;tknv=v2&amp;size=1903x919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43" t="9335"/>
          <a:stretch/>
        </p:blipFill>
        <p:spPr bwMode="auto">
          <a:xfrm>
            <a:off x="5063397" y="205841"/>
            <a:ext cx="3180822" cy="45545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172" name="Picture 4" descr="https://downloader.disk.yandex.ru/preview/ac255f95f48deb17541cf47981fc1bcdd4f481a1c9e1f0040fd5f9f8b5b1ce00/65dcc494/vzsNqOYMBisJ42wt_rAWUzRxDDYZec2r66gEGOq-0GH192tM5Ebnot5nbuO8oAV0K_60pfrWTz5rriKmF0qNGg%3D%3D?uid=0&amp;filename=IMG-17e8a9b3c7d418c6cd330a0811779791-V.jpg&amp;disposition=inline&amp;hash=&amp;limit=0&amp;content_type=image%2Fjpeg&amp;owner_uid=0&amp;tknv=v2&amp;size=1903x919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86"/>
          <a:stretch/>
        </p:blipFill>
        <p:spPr bwMode="auto">
          <a:xfrm>
            <a:off x="8625325" y="1422810"/>
            <a:ext cx="3216203" cy="51060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174" name="Picture 6" descr="https://downloader.disk.yandex.ru/preview/8015d0478b62b3c171fae72dd1953acfc300621e32a56eab1ed71e782fc773a2/65dcc4be/sldgjqsPCqmGSjFKde2xN4hVJb8i1a-sa1ZCXfn_sbAE9YxGONmVhA7__TIogLjMUMzce0R3NfT4k4Nclqou6A%3D%3D?uid=0&amp;filename=IMG-c607bcdc8c0d0114a2b0f41b1d4a4038-V.jpg&amp;disposition=inline&amp;hash=&amp;limit=0&amp;content_type=image%2Fjpeg&amp;owner_uid=0&amp;tknv=v2&amp;size=1903x91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199" y="205841"/>
            <a:ext cx="4419266" cy="33153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569" b="72696"/>
          <a:stretch/>
        </p:blipFill>
        <p:spPr>
          <a:xfrm>
            <a:off x="203199" y="5389961"/>
            <a:ext cx="5480304" cy="1468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179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downloader.disk.yandex.ru/preview/01f3264f19f74c2f95373e87a7a49ea9d36d46b810d0c3bfd8f8c26ff5f3e8b7/65dcb909/9hQoDOd1Of0_EX1mP_36FQDniNNHj2sHl2W35oC8YteW7nzD0onqsH6LG2-yzg5-YxeYawe8xpwZ__H3BbSi9g%3D%3D?uid=0&amp;filename=IMG_20240206_144818_375.jpg&amp;disposition=inline&amp;hash=&amp;limit=0&amp;content_type=image%2Fjpeg&amp;owner_uid=0&amp;tknv=v2&amp;size=1920x91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874" y="154842"/>
            <a:ext cx="2573111" cy="45738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100" name="Picture 4" descr="https://downloader.disk.yandex.ru/preview/3eab07e41168b5c4feab8b1078d5912c396f4f245ef5f6fa4f2a858dbdcd76f6/65dcb909/_SU5hrkBlvx3N8ockZrZZ_sNQOFKfe7gA2qIs7ufCmE77CICUVadBcjq0Z_JTafhkE0zZ1ElN7AZEUJVTGQ5xA%3D%3D?uid=0&amp;filename=IMG_20240206_145131_311.jpg&amp;disposition=inline&amp;hash=&amp;limit=0&amp;content_type=image%2Fjpeg&amp;owner_uid=0&amp;tknv=v2&amp;size=1920x91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3628" y="2115822"/>
            <a:ext cx="2573230" cy="45740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2" descr="https://downloader.disk.yandex.ru/preview/6939c2d28bf6b785b2a58662fb52ed1ddced15b560afbf57e3e78ba04a9d3cac/65dcb892/GadVb0E7ij9AESesEwfflbzCTPQ_NwIiCPjLcAopU9ZRqrIA-HB2bDDR-cJyQZa8Y847aUwykq32tuNO-2fS4w%3D%3D?uid=0&amp;filename=IMG20221214125031.jpg&amp;disposition=inline&amp;hash=&amp;limit=0&amp;content_type=image%2Fjpeg&amp;owner_uid=0&amp;tknv=v2&amp;size=1920x919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2" t="13348"/>
          <a:stretch/>
        </p:blipFill>
        <p:spPr bwMode="auto">
          <a:xfrm>
            <a:off x="5918725" y="154842"/>
            <a:ext cx="3322399" cy="41559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92906" y="2175978"/>
            <a:ext cx="2649774" cy="4517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713325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2064" t="13033" r="1586"/>
          <a:stretch/>
        </p:blipFill>
        <p:spPr>
          <a:xfrm>
            <a:off x="1434276" y="144522"/>
            <a:ext cx="4673600" cy="32241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6380" y="3628571"/>
            <a:ext cx="2618417" cy="30166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l="26410" r="12973"/>
          <a:stretch/>
        </p:blipFill>
        <p:spPr>
          <a:xfrm>
            <a:off x="1434276" y="3628571"/>
            <a:ext cx="6728671" cy="30155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/>
          <a:srcRect l="6557" t="318" r="15482" b="5869"/>
          <a:stretch/>
        </p:blipFill>
        <p:spPr>
          <a:xfrm>
            <a:off x="6350015" y="150267"/>
            <a:ext cx="4754784" cy="32184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275352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226" y="203314"/>
            <a:ext cx="4435220" cy="6366423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3308" y="919210"/>
            <a:ext cx="6400800" cy="4455576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401378721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8879</TotalTime>
  <Words>396</Words>
  <Application>Microsoft Office PowerPoint</Application>
  <PresentationFormat>Широкоэкранный</PresentationFormat>
  <Paragraphs>50</Paragraphs>
  <Slides>30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РППС прогулочных участков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Индивидуальные инновационные проекты педагогов</vt:lpstr>
      <vt:lpstr>Презентация PowerPoint</vt:lpstr>
      <vt:lpstr>Презентация PowerPoint</vt:lpstr>
      <vt:lpstr>Перспективы развития МИП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436</cp:revision>
  <cp:lastPrinted>2019-02-05T10:24:48Z</cp:lastPrinted>
  <dcterms:created xsi:type="dcterms:W3CDTF">2019-01-23T04:17:52Z</dcterms:created>
  <dcterms:modified xsi:type="dcterms:W3CDTF">2024-04-15T07:47:19Z</dcterms:modified>
</cp:coreProperties>
</file>