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6" r:id="rId3"/>
    <p:sldId id="287" r:id="rId4"/>
    <p:sldId id="258" r:id="rId5"/>
    <p:sldId id="283" r:id="rId6"/>
    <p:sldId id="289" r:id="rId7"/>
    <p:sldId id="274" r:id="rId8"/>
    <p:sldId id="275" r:id="rId9"/>
    <p:sldId id="284" r:id="rId10"/>
    <p:sldId id="285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7" autoAdjust="0"/>
    <p:restoredTop sz="95758" autoAdjust="0"/>
  </p:normalViewPr>
  <p:slideViewPr>
    <p:cSldViewPr snapToGrid="0">
      <p:cViewPr>
        <p:scale>
          <a:sx n="62" d="100"/>
          <a:sy n="62" d="100"/>
        </p:scale>
        <p:origin x="-2184" y="-1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76062-7A68-492F-89E3-239AC39D778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B0B4A-A7AB-4276-A35B-801B36391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277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24322-6122-4F8A-9C1B-8B6EF2B41D6B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DEBF7-3F6D-449C-B78D-5E127973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74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DEBF7-3F6D-449C-B78D-5E1279733CE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50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0970-FFF0-4829-A58D-032EF9EDEF7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E851-9026-43BA-82BB-8DC81AAA0F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0970-FFF0-4829-A58D-032EF9EDEF7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E851-9026-43BA-82BB-8DC81AAA0F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0970-FFF0-4829-A58D-032EF9EDEF7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E851-9026-43BA-82BB-8DC81AAA0FD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0970-FFF0-4829-A58D-032EF9EDEF7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E851-9026-43BA-82BB-8DC81AAA0FD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0970-FFF0-4829-A58D-032EF9EDEF7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E851-9026-43BA-82BB-8DC81AAA0F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0970-FFF0-4829-A58D-032EF9EDEF7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E851-9026-43BA-82BB-8DC81AAA0F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0970-FFF0-4829-A58D-032EF9EDEF7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E851-9026-43BA-82BB-8DC81AAA0F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0970-FFF0-4829-A58D-032EF9EDEF7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E851-9026-43BA-82BB-8DC81AAA0F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0970-FFF0-4829-A58D-032EF9EDEF7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E851-9026-43BA-82BB-8DC81AAA0F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0970-FFF0-4829-A58D-032EF9EDEF7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E851-9026-43BA-82BB-8DC81AAA0FD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0970-FFF0-4829-A58D-032EF9EDEF7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E851-9026-43BA-82BB-8DC81AAA0FD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74D0970-FFF0-4829-A58D-032EF9EDEF7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78E851-9026-43BA-82BB-8DC81AAA0FD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sosh62chel.ru/item/102733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3541" y="3479181"/>
            <a:ext cx="10334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АВТОНОМНОЕ</a:t>
            </a:r>
          </a:p>
          <a:p>
            <a:pPr algn="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ОБЩЕОБРАЗОВАТЕЛЬНОЕ УЧРЕЖДЕНИЕ </a:t>
            </a:r>
          </a:p>
          <a:p>
            <a:pPr algn="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«СРЕДНЯЯ ОБЩЕОБРАЗОВАТЕЛЬНАЯ </a:t>
            </a:r>
          </a:p>
          <a:p>
            <a:pPr algn="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 № 62 г. ЧЕЛЯБИНСКА»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1961" y="1121204"/>
            <a:ext cx="97238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инновационная площадка</a:t>
            </a: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«Индивидуальные образовательные маршруты в системе внеурочной деятельности и дополнительного образования школы»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C:\Users\Школа-5\Downloads\эмблема ОУ 62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44" y="234264"/>
            <a:ext cx="1594089" cy="134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3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40" y="228601"/>
            <a:ext cx="49136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4320" y="22860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Федеральный проект </a:t>
            </a:r>
            <a:r>
              <a:rPr lang="ru-RU" b="1" dirty="0"/>
              <a:t>«Современная школа»</a:t>
            </a:r>
            <a:r>
              <a:rPr lang="ru-RU" dirty="0"/>
              <a:t> направлен на </a:t>
            </a:r>
            <a:r>
              <a:rPr lang="ru-RU" b="1" dirty="0"/>
              <a:t>обеспечение возможности детям получать качественное общее образование</a:t>
            </a:r>
            <a:r>
              <a:rPr lang="ru-RU" dirty="0"/>
              <a:t> в условиях, отвечающих современным требованиям, независимо от места проживания ребенка, организацию комплексного </a:t>
            </a:r>
            <a:r>
              <a:rPr lang="ru-RU" b="1" dirty="0"/>
              <a:t>психолого-педагогического сопровождения участников образовательных отношений</a:t>
            </a:r>
            <a:r>
              <a:rPr lang="ru-RU" dirty="0"/>
              <a:t>, а также </a:t>
            </a:r>
            <a:r>
              <a:rPr lang="ru-RU" b="1" dirty="0"/>
              <a:t>обеспечение возможности профессионального развития педагогических работников</a:t>
            </a:r>
            <a:r>
              <a:rPr lang="ru-RU" dirty="0"/>
              <a:t>.</a:t>
            </a:r>
          </a:p>
        </p:txBody>
      </p:sp>
      <p:pic>
        <p:nvPicPr>
          <p:cNvPr id="1028" name="Picture 4" descr="https://edu.gov.ru/application/frontend/skin/default/assets/images/nat-proj/new/federal_projects/success/success.jpg?v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7" y="3429000"/>
            <a:ext cx="590270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6000" y="385083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Федеральный проект </a:t>
            </a:r>
            <a:r>
              <a:rPr lang="ru-RU" b="1" dirty="0"/>
              <a:t>«Успех каждого ребенка» </a:t>
            </a:r>
            <a:r>
              <a:rPr lang="ru-RU" dirty="0"/>
              <a:t>направлен на </a:t>
            </a:r>
            <a:r>
              <a:rPr lang="ru-RU" b="1" dirty="0"/>
              <a:t>создание и работу системы выявления, поддержки и развития способностей и талантов детей и молодежи</a:t>
            </a:r>
            <a:r>
              <a:rPr lang="ru-RU" dirty="0"/>
              <a:t>. В рамках проекта ведется работа по обеспечению равного доступа детей к актуальным и востребованным программам дополнительного образования, выявлению талантов каждого ребенка и ранней профориентации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21266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iadagestan.ru/upload/iblock/f86/f860dd6be39c1dc60a8bcd3887eeaa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5" y="1005840"/>
            <a:ext cx="3733006" cy="515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5800" y="968216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Ст. 2 </a:t>
            </a:r>
            <a:r>
              <a:rPr lang="ru-RU" b="1" dirty="0" smtClean="0"/>
              <a:t>Индивидуальный </a:t>
            </a:r>
            <a:r>
              <a:rPr lang="ru-RU" b="1" dirty="0"/>
              <a:t>учебный план </a:t>
            </a:r>
            <a:r>
              <a:rPr lang="ru-RU" dirty="0"/>
              <a:t>- учебный план, обеспечивающий освоение образовательной программы на основе индивидуализации ее содержания с учетом особенностей и образовательных потребностей конкретного обучающегося;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02480" y="2168545"/>
            <a:ext cx="716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Ст. 34 Обучающимся </a:t>
            </a:r>
            <a:r>
              <a:rPr lang="ru-RU" dirty="0"/>
              <a:t>предоставляются академические права на:</a:t>
            </a:r>
          </a:p>
          <a:p>
            <a:pPr algn="just"/>
            <a:r>
              <a:rPr lang="ru-RU" dirty="0" smtClean="0"/>
              <a:t>3</a:t>
            </a:r>
            <a:r>
              <a:rPr lang="ru-RU" dirty="0"/>
              <a:t>) </a:t>
            </a:r>
            <a:r>
              <a:rPr lang="ru-RU" b="1" dirty="0"/>
              <a:t>обучение по индивидуальному учебному плану</a:t>
            </a:r>
            <a:r>
              <a:rPr lang="ru-RU" dirty="0"/>
              <a:t>, в том числе ускоренное обучение, в пределах осваиваемой образовательной программы в порядке, установленном локальными нормативными актами;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02480" y="3744248"/>
            <a:ext cx="7162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Ст. 58 Обучающиеся </a:t>
            </a:r>
            <a:r>
              <a:rPr lang="ru-RU" dirty="0"/>
              <a:t>в образовательной организации по образовательным программам начального общего, основного общего и среднего общего образования, не ликвидировавшие в установленные сроки академической задолженности с момента ее образования, по усмотрению их родителей (законных представителей) оставляются на повторное обучение, переводятся на обучение по адаптированным образовательным программам в соответствии с рекомендациями психолого-медико-педагогической комиссии либо </a:t>
            </a:r>
            <a:r>
              <a:rPr lang="ru-RU" b="1" dirty="0"/>
              <a:t>на обучение по индивидуальному учебному плану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63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75.userapi.com/impg/ys1Wgp6TBnBjUbL8TGesYnY3Z2iAYSnxvcsS_g/Wt4bhtjZIJU.jpg?size=604x453&amp;quality=95&amp;sign=de7b390d7cd1c0c1065d60771d23470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670560"/>
            <a:ext cx="12036425" cy="61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6295" y="259256"/>
            <a:ext cx="99721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4000"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создание вариативной социально-культурной среды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организации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реализации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индивидуальных образовательных маршрутов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системе внеурочной деятельности и дополнительного образования,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том числе для обучающихся, находящихся в трудной жизненной ситуации.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20" y="1890472"/>
            <a:ext cx="12192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144000" algn="just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ru-RU" dirty="0" smtClean="0"/>
              <a:t>Задачи</a:t>
            </a:r>
            <a:r>
              <a:rPr lang="ru-RU" dirty="0"/>
              <a:t>: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ru-RU" b="0" dirty="0" smtClean="0"/>
              <a:t>Проведение индивидуальной диагностики обучающихся «дефициты – интересы».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ru-RU" b="0" dirty="0" smtClean="0"/>
              <a:t>Совершенствование профессиональной компетентности педагогических работников по вопросам:</a:t>
            </a:r>
          </a:p>
          <a:p>
            <a:pPr marL="8001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809625" algn="l"/>
              </a:tabLst>
            </a:pPr>
            <a:r>
              <a:rPr lang="ru-RU" b="0" dirty="0" smtClean="0"/>
              <a:t>освоения эффективных практик работы с детьми, находящимися в трудной жизненной ситуации;</a:t>
            </a:r>
          </a:p>
          <a:p>
            <a:pPr marL="8001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809625" algn="l"/>
              </a:tabLst>
            </a:pPr>
            <a:r>
              <a:rPr lang="ru-RU" b="0" dirty="0" smtClean="0"/>
              <a:t>проектирования программ внеурочной деятельности и дополнительных общеразвивающих программ;</a:t>
            </a:r>
          </a:p>
          <a:p>
            <a:pPr marL="8001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809625" algn="l"/>
              </a:tabLst>
            </a:pPr>
            <a:r>
              <a:rPr lang="ru-RU" b="0" dirty="0" smtClean="0"/>
              <a:t>реализации технологий наставничества.</a:t>
            </a:r>
          </a:p>
          <a:p>
            <a:pPr marL="450850" indent="-450850">
              <a:spcBef>
                <a:spcPts val="600"/>
              </a:spcBef>
            </a:pPr>
            <a:r>
              <a:rPr lang="ru-RU" b="0" dirty="0" smtClean="0"/>
              <a:t>3. Создание вариативной социально-культурной среды для реализации индивидуальных образовательных маршрутов в системе внеурочной деятельности и дополнительного образования школы.</a:t>
            </a:r>
          </a:p>
          <a:p>
            <a:pPr marL="450850" indent="-450850">
              <a:spcBef>
                <a:spcPts val="600"/>
              </a:spcBef>
            </a:pPr>
            <a:r>
              <a:rPr lang="ru-RU" b="0" dirty="0" smtClean="0"/>
              <a:t>4. Разработка и реализация индивидуальных образовательных маршрутов для обучающихся, находящихся в трудной жизненной ситуации.</a:t>
            </a:r>
            <a:endParaRPr lang="ru-RU" b="0" dirty="0"/>
          </a:p>
        </p:txBody>
      </p:sp>
      <p:pic>
        <p:nvPicPr>
          <p:cNvPr id="5" name="Рисунок 4" descr="C:\Users\Школа-5\Downloads\эмблема ОУ 62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127" y="259256"/>
            <a:ext cx="1076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22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063392"/>
              </p:ext>
            </p:extLst>
          </p:nvPr>
        </p:nvGraphicFramePr>
        <p:xfrm>
          <a:off x="369650" y="1741251"/>
          <a:ext cx="11532790" cy="4542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0774"/>
                <a:gridCol w="8062016"/>
              </a:tblGrid>
              <a:tr h="597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документов, материалов,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</a:tr>
              <a:tr h="1701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локальных актов, обеспечивающих деятельность опорной площадки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1) Локальный нормативный акт «Положение об индивидуальном образовательном маршруте»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2) Модель индивидуального образовательного маршрута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3) Положения о курсе внеурочной деятельности и дополнительных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общеобразовательных программах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4) 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рограмма курса внеурочной деятельности «Построй свое будущее!»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5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Заключение договоров о сетевом взаимодействии с учреждениями профессионального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Договора взаимодействия с 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ФГБОУ ВО «Южно-уральский государственный гуманитарно-педагогический университет»,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ЧПОУ «Академический колледж»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ГБПОУ «Южно-уральский государственный технический колледж» (сетевое обучение по программе «Мир профессий»)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79008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Показатели реализации проекта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Школа-5\Downloads\эмблема ОУ 62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844" y="300037"/>
            <a:ext cx="1076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52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945468"/>
              </p:ext>
            </p:extLst>
          </p:nvPr>
        </p:nvGraphicFramePr>
        <p:xfrm>
          <a:off x="289560" y="1741251"/>
          <a:ext cx="11612880" cy="4232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0864"/>
                <a:gridCol w="8062016"/>
              </a:tblGrid>
              <a:tr h="626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документов, материалов,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исследований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246" marR="44246" marT="0" marB="0"/>
                </a:tc>
              </a:tr>
              <a:tr h="1442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и апробация диагностического инструментария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Разработан диагностический инструментарий по выявлению интересов и дефицитов обучающихся 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Методика диагностики личностной креативности  Е.Е. Туник,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Методика «Рисунок человека», «Авторская анкета»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3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Методические мероприятия по теме МИП</a:t>
                      </a: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Школьный семинар для педагогических работников по теме «Индивидуальный образовательный маршрут как инструмент личностного развития обучающегося»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во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всероссийском проекте 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Взаимообучение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городов» по теме «Разработка и реализация индивидуальных образовательных маршрутов обучающихся в системе внеурочной деятельности и дополнительного 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79008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Показатели реализации проекта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Школа-5\Downloads\эмблема ОУ 62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844" y="300037"/>
            <a:ext cx="1076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8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426840"/>
              </p:ext>
            </p:extLst>
          </p:nvPr>
        </p:nvGraphicFramePr>
        <p:xfrm>
          <a:off x="198120" y="1376362"/>
          <a:ext cx="11643360" cy="5103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7758"/>
                <a:gridCol w="8935602"/>
              </a:tblGrid>
              <a:tr h="7144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документов, материалов,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исследований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246" marR="44246" marT="0" marB="0"/>
                </a:tc>
              </a:tr>
              <a:tr h="3935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Проектирование программ внеурочной деятельности и дополнительных общеразвивающих программ с учетом выявленных «дефицитов-интересов» обучающихся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Программы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дополнительные общеразвивающие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«Активисты школьного музея»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 сетях успеха»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«Юный журналист»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 мире танца»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Театральная мастерская 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«Юный турист»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«Юный эколог-биолог»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«Легкая атлетика»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«Футбол»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«Волейбол/баскетбол»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6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внеурочной деятельности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«Проектная деятельность»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«Путь к своему я»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«Построй свое будущее»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«Добрые сердца»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«ГТО»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246" marR="44246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79008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Показатели реализации проекта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Школа-5\Downloads\эмблема ОУ 62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44" y="300037"/>
            <a:ext cx="1076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59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7129" y="1633591"/>
            <a:ext cx="11650894" cy="449257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Инструментарий 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диагностики обучающихся «дефициты – интересы», обеспечивающий процесс проектирования индивидуальных образовательных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маршрутов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Рабочая 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курса внеурочной деятельности «Построй свое будущее»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Программы курсов внеурочной 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и дополнительные общеразвивающие программы, программы наставничества, макет индивидуального образовательного маршрута, которые могут использовать общеобразовательные организации при работе с детьми, находящимися в трудной жизненной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Методические 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проектированию вариативной социально-культурной среды для реализации индивидуальных образовательных маршрутов в системе внеурочной деятельности и дополнительного образования школы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338328"/>
            <a:ext cx="10058400" cy="12527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Перечень продуктов для муниципальной образовательной </a:t>
            </a:r>
            <a:r>
              <a:rPr lang="ru-RU" sz="2400" b="1" dirty="0" smtClean="0">
                <a:solidFill>
                  <a:schemeClr val="tx1"/>
                </a:solidFill>
              </a:rPr>
              <a:t>системы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dirty="0">
                <a:hlinkClick r:id="rId2"/>
              </a:rPr>
              <a:t>МАОУ «СОШ № 62 г. Челябинска» Челябинская область (sosh62chel.ru)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Школа-5\Downloads\эмблема ОУ 62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28" y="367413"/>
            <a:ext cx="1076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24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799" y="0"/>
            <a:ext cx="3022873" cy="36191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 МЕЧТЫ К ПОБЕДАМ!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User\Desktop\119608513_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" y="3562209"/>
            <a:ext cx="4160019" cy="329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esktop\10313401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08" y="3565275"/>
            <a:ext cx="4499992" cy="329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\Desktop\65_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0" y="3565276"/>
            <a:ext cx="4145279" cy="329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0" y="0"/>
            <a:ext cx="8625840" cy="356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8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2223</TotalTime>
  <Words>659</Words>
  <Application>Microsoft Office PowerPoint</Application>
  <PresentationFormat>Произвольный</PresentationFormat>
  <Paragraphs>76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реализации проекта</vt:lpstr>
      <vt:lpstr>Показатели реализации проекта</vt:lpstr>
      <vt:lpstr>Показатели реализации проекта</vt:lpstr>
      <vt:lpstr>Перечень продуктов для муниципальной образовательной системы МАОУ «СОШ № 62 г. Челябинска» Челябинская область (sosh62chel.ru)</vt:lpstr>
      <vt:lpstr>ОТ МЕЧТЫ К ПОБЕДАМ!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Николаевна</dc:creator>
  <cp:lastModifiedBy>Власова</cp:lastModifiedBy>
  <cp:revision>86</cp:revision>
  <cp:lastPrinted>2024-02-26T09:07:51Z</cp:lastPrinted>
  <dcterms:created xsi:type="dcterms:W3CDTF">2022-03-05T06:40:27Z</dcterms:created>
  <dcterms:modified xsi:type="dcterms:W3CDTF">2024-02-26T09:51:41Z</dcterms:modified>
</cp:coreProperties>
</file>