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70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6341628174845E-2"/>
          <c:y val="7.3371181510138939E-2"/>
          <c:w val="0.89757975407050605"/>
          <c:h val="0.8301349760005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с миграционной историей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5-4410-9CC7-A4DA77FE6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 с миграционной историей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5-4410-9CC7-A4DA77FE61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3040912"/>
        <c:axId val="1833039280"/>
      </c:barChart>
      <c:catAx>
        <c:axId val="183304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3039280"/>
        <c:crosses val="autoZero"/>
        <c:auto val="1"/>
        <c:lblAlgn val="ctr"/>
        <c:lblOffset val="100"/>
        <c:noMultiLvlLbl val="0"/>
      </c:catAx>
      <c:valAx>
        <c:axId val="183303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304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28677896330223"/>
          <c:y val="3.2622022304921366E-2"/>
          <c:w val="0.32999205233739171"/>
          <c:h val="4.0778233951568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A-4BCA-A9EC-1DB9E790B6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A-4BCA-A9EC-1DB9E790B6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A-4BCA-A9EC-1DB9E790B6A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4D1D-AE05-4505275C2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09101072"/>
        <c:axId val="1909104880"/>
      </c:barChart>
      <c:catAx>
        <c:axId val="190910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104880"/>
        <c:crosses val="autoZero"/>
        <c:auto val="1"/>
        <c:lblAlgn val="ctr"/>
        <c:lblOffset val="100"/>
        <c:noMultiLvlLbl val="0"/>
      </c:catAx>
      <c:valAx>
        <c:axId val="190910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10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НОО</c:v>
                </c:pt>
                <c:pt idx="1">
                  <c:v>ООО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3-4DF9-9CB3-2EFA002D0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НОО</c:v>
                </c:pt>
                <c:pt idx="1">
                  <c:v>ООО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3-4DF9-9CB3-2EFA002D0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НОО</c:v>
                </c:pt>
                <c:pt idx="1">
                  <c:v>ООО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95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3-4DF9-9CB3-2EFA002D0B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НОО</c:v>
                </c:pt>
                <c:pt idx="1">
                  <c:v>ООО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97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3-4DF9-9CB3-2EFA002D0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9104336"/>
        <c:axId val="1909102160"/>
      </c:barChart>
      <c:catAx>
        <c:axId val="190910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102160"/>
        <c:crosses val="autoZero"/>
        <c:auto val="1"/>
        <c:lblAlgn val="ctr"/>
        <c:lblOffset val="100"/>
        <c:noMultiLvlLbl val="0"/>
      </c:catAx>
      <c:valAx>
        <c:axId val="190910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10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DEE2B-7DAC-4AB1-AF5E-306F123FCB8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77C8B0-9BF3-4963-9556-0814280D37B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1" dirty="0" smtClean="0"/>
            <a:t>Дети с миграционной историей</a:t>
          </a:r>
          <a:endParaRPr lang="ru-RU" sz="2200" b="1" dirty="0"/>
        </a:p>
      </dgm:t>
    </dgm:pt>
    <dgm:pt modelId="{08AE1E84-9FB5-4F43-A599-6B735647EBFD}" type="parTrans" cxnId="{931911D1-FA07-451C-960F-8368CAD43DE5}">
      <dgm:prSet/>
      <dgm:spPr/>
      <dgm:t>
        <a:bodyPr/>
        <a:lstStyle/>
        <a:p>
          <a:endParaRPr lang="ru-RU"/>
        </a:p>
      </dgm:t>
    </dgm:pt>
    <dgm:pt modelId="{0C4338E0-4B74-4308-B1B4-75D298EF149C}" type="sibTrans" cxnId="{931911D1-FA07-451C-960F-8368CAD43DE5}">
      <dgm:prSet/>
      <dgm:spPr/>
      <dgm:t>
        <a:bodyPr/>
        <a:lstStyle/>
        <a:p>
          <a:endParaRPr lang="ru-RU"/>
        </a:p>
      </dgm:t>
    </dgm:pt>
    <dgm:pt modelId="{403BD604-8D00-447C-A377-A77E3286AC8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Внеурочная детальность</a:t>
          </a:r>
          <a:endParaRPr lang="ru-RU" sz="1600" b="1" dirty="0">
            <a:solidFill>
              <a:schemeClr val="tx1"/>
            </a:solidFill>
          </a:endParaRPr>
        </a:p>
      </dgm:t>
    </dgm:pt>
    <dgm:pt modelId="{40855A1B-0F65-42A1-99DD-6BB7E0CA71DB}" type="parTrans" cxnId="{A39E6D1E-6D2F-46E1-B143-9EFD1A466A01}">
      <dgm:prSet/>
      <dgm:spPr/>
      <dgm:t>
        <a:bodyPr/>
        <a:lstStyle/>
        <a:p>
          <a:endParaRPr lang="ru-RU"/>
        </a:p>
      </dgm:t>
    </dgm:pt>
    <dgm:pt modelId="{0D3D5F22-1E86-4C74-8633-86083D77F3D1}" type="sibTrans" cxnId="{A39E6D1E-6D2F-46E1-B143-9EFD1A466A01}">
      <dgm:prSet/>
      <dgm:spPr/>
      <dgm:t>
        <a:bodyPr/>
        <a:lstStyle/>
        <a:p>
          <a:endParaRPr lang="ru-RU"/>
        </a:p>
      </dgm:t>
    </dgm:pt>
    <dgm:pt modelId="{951F1D39-4E29-4106-A880-A17AE679E99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Школьные</a:t>
          </a:r>
          <a:r>
            <a:rPr lang="ru-RU" sz="1600" b="1" baseline="0" dirty="0" smtClean="0">
              <a:solidFill>
                <a:schemeClr val="tx1"/>
              </a:solidFill>
            </a:rPr>
            <a:t> и внешкольные творческие мероприятия</a:t>
          </a:r>
          <a:endParaRPr lang="ru-RU" sz="1600" b="1" dirty="0" smtClean="0">
            <a:solidFill>
              <a:schemeClr val="tx1"/>
            </a:solidFill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972B3058-A97F-4D2A-A1A4-85CF93C1A982}" type="parTrans" cxnId="{D0530A58-CFEE-4082-8BC7-B4E65D891D8A}">
      <dgm:prSet/>
      <dgm:spPr/>
      <dgm:t>
        <a:bodyPr/>
        <a:lstStyle/>
        <a:p>
          <a:endParaRPr lang="ru-RU"/>
        </a:p>
      </dgm:t>
    </dgm:pt>
    <dgm:pt modelId="{4E187D79-5D22-4814-9972-6212525B8788}" type="sibTrans" cxnId="{D0530A58-CFEE-4082-8BC7-B4E65D891D8A}">
      <dgm:prSet/>
      <dgm:spPr/>
      <dgm:t>
        <a:bodyPr/>
        <a:lstStyle/>
        <a:p>
          <a:endParaRPr lang="ru-RU"/>
        </a:p>
      </dgm:t>
    </dgm:pt>
    <dgm:pt modelId="{89BB431E-FD2E-4F0A-B1F1-29FB195FE74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Родительская общественность</a:t>
          </a:r>
          <a:endParaRPr lang="ru-RU" sz="1400" b="1" dirty="0">
            <a:solidFill>
              <a:schemeClr val="tx1"/>
            </a:solidFill>
          </a:endParaRPr>
        </a:p>
      </dgm:t>
    </dgm:pt>
    <dgm:pt modelId="{3FC554B5-585E-4D73-9FAB-1FD27BF942B6}" type="parTrans" cxnId="{832C9035-EC83-4C38-85F3-7C7AA7064D73}">
      <dgm:prSet/>
      <dgm:spPr/>
      <dgm:t>
        <a:bodyPr/>
        <a:lstStyle/>
        <a:p>
          <a:endParaRPr lang="ru-RU"/>
        </a:p>
      </dgm:t>
    </dgm:pt>
    <dgm:pt modelId="{3313BE69-0DFC-486C-B0C1-8046D72249C8}" type="sibTrans" cxnId="{832C9035-EC83-4C38-85F3-7C7AA7064D73}">
      <dgm:prSet/>
      <dgm:spPr/>
      <dgm:t>
        <a:bodyPr/>
        <a:lstStyle/>
        <a:p>
          <a:endParaRPr lang="ru-RU"/>
        </a:p>
      </dgm:t>
    </dgm:pt>
    <dgm:pt modelId="{A44A639A-2BE3-49C4-B0C1-5330CAA000A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Дополнительное образование</a:t>
          </a:r>
          <a:endParaRPr lang="ru-RU" sz="1600" b="1" dirty="0">
            <a:solidFill>
              <a:schemeClr val="tx1"/>
            </a:solidFill>
          </a:endParaRPr>
        </a:p>
      </dgm:t>
    </dgm:pt>
    <dgm:pt modelId="{9700BDE7-B20D-4442-BCF9-3FE6905E41AF}" type="parTrans" cxnId="{283A88F0-2A92-4CD4-A364-E1ADA6872403}">
      <dgm:prSet/>
      <dgm:spPr/>
      <dgm:t>
        <a:bodyPr/>
        <a:lstStyle/>
        <a:p>
          <a:endParaRPr lang="ru-RU"/>
        </a:p>
      </dgm:t>
    </dgm:pt>
    <dgm:pt modelId="{FF534F5A-F9BA-4761-B640-70029379A159}" type="sibTrans" cxnId="{283A88F0-2A92-4CD4-A364-E1ADA6872403}">
      <dgm:prSet/>
      <dgm:spPr/>
      <dgm:t>
        <a:bodyPr/>
        <a:lstStyle/>
        <a:p>
          <a:endParaRPr lang="ru-RU"/>
        </a:p>
      </dgm:t>
    </dgm:pt>
    <dgm:pt modelId="{31ED7146-891A-4DA8-8F44-D968066C04D2}" type="pres">
      <dgm:prSet presAssocID="{745DEE2B-7DAC-4AB1-AF5E-306F123FCB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47479-0330-471D-9521-55F2980611B5}" type="pres">
      <dgm:prSet presAssocID="{3C77C8B0-9BF3-4963-9556-0814280D37B3}" presName="centerShape" presStyleLbl="node0" presStyleIdx="0" presStyleCnt="1" custScaleX="130958" custLinFactNeighborX="1082" custLinFactNeighborY="-1082"/>
      <dgm:spPr/>
      <dgm:t>
        <a:bodyPr/>
        <a:lstStyle/>
        <a:p>
          <a:endParaRPr lang="ru-RU"/>
        </a:p>
      </dgm:t>
    </dgm:pt>
    <dgm:pt modelId="{BC9013C7-5129-4B10-A70E-BCC8768F71E2}" type="pres">
      <dgm:prSet presAssocID="{951F1D39-4E29-4106-A880-A17AE679E995}" presName="node" presStyleLbl="node1" presStyleIdx="0" presStyleCnt="4" custScaleX="133607" custScaleY="123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E6A5E-2ADA-4EC4-8A92-B93F2DBFD0C7}" type="pres">
      <dgm:prSet presAssocID="{951F1D39-4E29-4106-A880-A17AE679E995}" presName="dummy" presStyleCnt="0"/>
      <dgm:spPr/>
    </dgm:pt>
    <dgm:pt modelId="{28E55769-EC77-4C96-9998-955AA1C97B98}" type="pres">
      <dgm:prSet presAssocID="{4E187D79-5D22-4814-9972-6212525B878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2B6EED-7591-4C50-BE65-0349DF0E2059}" type="pres">
      <dgm:prSet presAssocID="{403BD604-8D00-447C-A377-A77E3286AC85}" presName="node" presStyleLbl="node1" presStyleIdx="1" presStyleCnt="4" custScaleX="11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543D3-F40C-40E1-A091-D2BFF696299B}" type="pres">
      <dgm:prSet presAssocID="{403BD604-8D00-447C-A377-A77E3286AC85}" presName="dummy" presStyleCnt="0"/>
      <dgm:spPr/>
    </dgm:pt>
    <dgm:pt modelId="{C94E7FD5-C628-4B6F-950D-B7197EFF8BC6}" type="pres">
      <dgm:prSet presAssocID="{0D3D5F22-1E86-4C74-8633-86083D77F3D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2044EFA-DF61-476E-866D-FB6524CFBD93}" type="pres">
      <dgm:prSet presAssocID="{89BB431E-FD2E-4F0A-B1F1-29FB195FE74D}" presName="node" presStyleLbl="node1" presStyleIdx="2" presStyleCnt="4" custScaleX="131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41CE0-601E-4C75-9B95-D8967E22C2E8}" type="pres">
      <dgm:prSet presAssocID="{89BB431E-FD2E-4F0A-B1F1-29FB195FE74D}" presName="dummy" presStyleCnt="0"/>
      <dgm:spPr/>
    </dgm:pt>
    <dgm:pt modelId="{111AF3D2-DAF0-4ED3-BFF7-C831A7CA69AB}" type="pres">
      <dgm:prSet presAssocID="{3313BE69-0DFC-486C-B0C1-8046D72249C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51F5A07-E03F-4234-8A2E-75D58E52D6C2}" type="pres">
      <dgm:prSet presAssocID="{A44A639A-2BE3-49C4-B0C1-5330CAA000A4}" presName="node" presStyleLbl="node1" presStyleIdx="3" presStyleCnt="4" custScaleX="148549" custScaleY="106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A9F43-43CE-4E48-98FE-4892BF7E85EC}" type="pres">
      <dgm:prSet presAssocID="{A44A639A-2BE3-49C4-B0C1-5330CAA000A4}" presName="dummy" presStyleCnt="0"/>
      <dgm:spPr/>
    </dgm:pt>
    <dgm:pt modelId="{1C51AC41-6728-4E2A-A39F-7A207C3B6EEA}" type="pres">
      <dgm:prSet presAssocID="{FF534F5A-F9BA-4761-B640-70029379A15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39E6D1E-6D2F-46E1-B143-9EFD1A466A01}" srcId="{3C77C8B0-9BF3-4963-9556-0814280D37B3}" destId="{403BD604-8D00-447C-A377-A77E3286AC85}" srcOrd="1" destOrd="0" parTransId="{40855A1B-0F65-42A1-99DD-6BB7E0CA71DB}" sibTransId="{0D3D5F22-1E86-4C74-8633-86083D77F3D1}"/>
    <dgm:cxn modelId="{0C831FC2-350B-4EED-B30F-4D84018D4917}" type="presOf" srcId="{3C77C8B0-9BF3-4963-9556-0814280D37B3}" destId="{26147479-0330-471D-9521-55F2980611B5}" srcOrd="0" destOrd="0" presId="urn:microsoft.com/office/officeart/2005/8/layout/radial6"/>
    <dgm:cxn modelId="{931911D1-FA07-451C-960F-8368CAD43DE5}" srcId="{745DEE2B-7DAC-4AB1-AF5E-306F123FCB87}" destId="{3C77C8B0-9BF3-4963-9556-0814280D37B3}" srcOrd="0" destOrd="0" parTransId="{08AE1E84-9FB5-4F43-A599-6B735647EBFD}" sibTransId="{0C4338E0-4B74-4308-B1B4-75D298EF149C}"/>
    <dgm:cxn modelId="{C27C072C-2D89-496D-98AC-C77F6E5B2FFB}" type="presOf" srcId="{3313BE69-0DFC-486C-B0C1-8046D72249C8}" destId="{111AF3D2-DAF0-4ED3-BFF7-C831A7CA69AB}" srcOrd="0" destOrd="0" presId="urn:microsoft.com/office/officeart/2005/8/layout/radial6"/>
    <dgm:cxn modelId="{283A88F0-2A92-4CD4-A364-E1ADA6872403}" srcId="{3C77C8B0-9BF3-4963-9556-0814280D37B3}" destId="{A44A639A-2BE3-49C4-B0C1-5330CAA000A4}" srcOrd="3" destOrd="0" parTransId="{9700BDE7-B20D-4442-BCF9-3FE6905E41AF}" sibTransId="{FF534F5A-F9BA-4761-B640-70029379A159}"/>
    <dgm:cxn modelId="{827610B4-050C-4EFA-95A0-3598772D052B}" type="presOf" srcId="{89BB431E-FD2E-4F0A-B1F1-29FB195FE74D}" destId="{F2044EFA-DF61-476E-866D-FB6524CFBD93}" srcOrd="0" destOrd="0" presId="urn:microsoft.com/office/officeart/2005/8/layout/radial6"/>
    <dgm:cxn modelId="{57D3ABA1-BAC1-4B31-AD92-DEEBC9D2DED7}" type="presOf" srcId="{0D3D5F22-1E86-4C74-8633-86083D77F3D1}" destId="{C94E7FD5-C628-4B6F-950D-B7197EFF8BC6}" srcOrd="0" destOrd="0" presId="urn:microsoft.com/office/officeart/2005/8/layout/radial6"/>
    <dgm:cxn modelId="{832C9035-EC83-4C38-85F3-7C7AA7064D73}" srcId="{3C77C8B0-9BF3-4963-9556-0814280D37B3}" destId="{89BB431E-FD2E-4F0A-B1F1-29FB195FE74D}" srcOrd="2" destOrd="0" parTransId="{3FC554B5-585E-4D73-9FAB-1FD27BF942B6}" sibTransId="{3313BE69-0DFC-486C-B0C1-8046D72249C8}"/>
    <dgm:cxn modelId="{76A47975-A724-43D4-AE2F-70DAB3867567}" type="presOf" srcId="{745DEE2B-7DAC-4AB1-AF5E-306F123FCB87}" destId="{31ED7146-891A-4DA8-8F44-D968066C04D2}" srcOrd="0" destOrd="0" presId="urn:microsoft.com/office/officeart/2005/8/layout/radial6"/>
    <dgm:cxn modelId="{4615260E-FA05-477D-9160-596879D1C881}" type="presOf" srcId="{FF534F5A-F9BA-4761-B640-70029379A159}" destId="{1C51AC41-6728-4E2A-A39F-7A207C3B6EEA}" srcOrd="0" destOrd="0" presId="urn:microsoft.com/office/officeart/2005/8/layout/radial6"/>
    <dgm:cxn modelId="{9D883DFF-5173-433D-94EB-4064812A77B5}" type="presOf" srcId="{403BD604-8D00-447C-A377-A77E3286AC85}" destId="{D72B6EED-7591-4C50-BE65-0349DF0E2059}" srcOrd="0" destOrd="0" presId="urn:microsoft.com/office/officeart/2005/8/layout/radial6"/>
    <dgm:cxn modelId="{84BBE86D-DDA8-47F5-B509-66A11384682F}" type="presOf" srcId="{4E187D79-5D22-4814-9972-6212525B8788}" destId="{28E55769-EC77-4C96-9998-955AA1C97B98}" srcOrd="0" destOrd="0" presId="urn:microsoft.com/office/officeart/2005/8/layout/radial6"/>
    <dgm:cxn modelId="{D0530A58-CFEE-4082-8BC7-B4E65D891D8A}" srcId="{3C77C8B0-9BF3-4963-9556-0814280D37B3}" destId="{951F1D39-4E29-4106-A880-A17AE679E995}" srcOrd="0" destOrd="0" parTransId="{972B3058-A97F-4D2A-A1A4-85CF93C1A982}" sibTransId="{4E187D79-5D22-4814-9972-6212525B8788}"/>
    <dgm:cxn modelId="{10318F21-514C-42D6-A31B-738956752D53}" type="presOf" srcId="{A44A639A-2BE3-49C4-B0C1-5330CAA000A4}" destId="{D51F5A07-E03F-4234-8A2E-75D58E52D6C2}" srcOrd="0" destOrd="0" presId="urn:microsoft.com/office/officeart/2005/8/layout/radial6"/>
    <dgm:cxn modelId="{38ABA55D-F6DD-428E-9B91-6C257FCBF7D3}" type="presOf" srcId="{951F1D39-4E29-4106-A880-A17AE679E995}" destId="{BC9013C7-5129-4B10-A70E-BCC8768F71E2}" srcOrd="0" destOrd="0" presId="urn:microsoft.com/office/officeart/2005/8/layout/radial6"/>
    <dgm:cxn modelId="{9D72E91C-CEE2-49ED-8F4D-645E458C67A0}" type="presParOf" srcId="{31ED7146-891A-4DA8-8F44-D968066C04D2}" destId="{26147479-0330-471D-9521-55F2980611B5}" srcOrd="0" destOrd="0" presId="urn:microsoft.com/office/officeart/2005/8/layout/radial6"/>
    <dgm:cxn modelId="{90127643-8D86-4BDB-AE6A-588636A3AD74}" type="presParOf" srcId="{31ED7146-891A-4DA8-8F44-D968066C04D2}" destId="{BC9013C7-5129-4B10-A70E-BCC8768F71E2}" srcOrd="1" destOrd="0" presId="urn:microsoft.com/office/officeart/2005/8/layout/radial6"/>
    <dgm:cxn modelId="{D429C1F1-F09E-439C-AB43-9B1AEFCDA884}" type="presParOf" srcId="{31ED7146-891A-4DA8-8F44-D968066C04D2}" destId="{5CAE6A5E-2ADA-4EC4-8A92-B93F2DBFD0C7}" srcOrd="2" destOrd="0" presId="urn:microsoft.com/office/officeart/2005/8/layout/radial6"/>
    <dgm:cxn modelId="{29515B77-F151-4674-A240-E168685CA301}" type="presParOf" srcId="{31ED7146-891A-4DA8-8F44-D968066C04D2}" destId="{28E55769-EC77-4C96-9998-955AA1C97B98}" srcOrd="3" destOrd="0" presId="urn:microsoft.com/office/officeart/2005/8/layout/radial6"/>
    <dgm:cxn modelId="{59F5F6AA-562E-40B4-9CCB-0B1618ECEB12}" type="presParOf" srcId="{31ED7146-891A-4DA8-8F44-D968066C04D2}" destId="{D72B6EED-7591-4C50-BE65-0349DF0E2059}" srcOrd="4" destOrd="0" presId="urn:microsoft.com/office/officeart/2005/8/layout/radial6"/>
    <dgm:cxn modelId="{37C7D13C-A66B-46C8-A106-3481E571165A}" type="presParOf" srcId="{31ED7146-891A-4DA8-8F44-D968066C04D2}" destId="{7EC543D3-F40C-40E1-A091-D2BFF696299B}" srcOrd="5" destOrd="0" presId="urn:microsoft.com/office/officeart/2005/8/layout/radial6"/>
    <dgm:cxn modelId="{E4083829-F538-44E3-BE38-EC1F0D99A7E1}" type="presParOf" srcId="{31ED7146-891A-4DA8-8F44-D968066C04D2}" destId="{C94E7FD5-C628-4B6F-950D-B7197EFF8BC6}" srcOrd="6" destOrd="0" presId="urn:microsoft.com/office/officeart/2005/8/layout/radial6"/>
    <dgm:cxn modelId="{0BE3B569-DDE2-472E-B6CE-A575998BD476}" type="presParOf" srcId="{31ED7146-891A-4DA8-8F44-D968066C04D2}" destId="{F2044EFA-DF61-476E-866D-FB6524CFBD93}" srcOrd="7" destOrd="0" presId="urn:microsoft.com/office/officeart/2005/8/layout/radial6"/>
    <dgm:cxn modelId="{FCA1C871-D242-41A4-B04D-8F424D8949B0}" type="presParOf" srcId="{31ED7146-891A-4DA8-8F44-D968066C04D2}" destId="{4A841CE0-601E-4C75-9B95-D8967E22C2E8}" srcOrd="8" destOrd="0" presId="urn:microsoft.com/office/officeart/2005/8/layout/radial6"/>
    <dgm:cxn modelId="{AA2BFA93-201E-49F3-B5D3-4845EA89FB6E}" type="presParOf" srcId="{31ED7146-891A-4DA8-8F44-D968066C04D2}" destId="{111AF3D2-DAF0-4ED3-BFF7-C831A7CA69AB}" srcOrd="9" destOrd="0" presId="urn:microsoft.com/office/officeart/2005/8/layout/radial6"/>
    <dgm:cxn modelId="{1A1118D8-B46C-4B68-B518-48259A4E0AD4}" type="presParOf" srcId="{31ED7146-891A-4DA8-8F44-D968066C04D2}" destId="{D51F5A07-E03F-4234-8A2E-75D58E52D6C2}" srcOrd="10" destOrd="0" presId="urn:microsoft.com/office/officeart/2005/8/layout/radial6"/>
    <dgm:cxn modelId="{DA938809-A78A-4D3D-A5A2-C75CB4DC11C6}" type="presParOf" srcId="{31ED7146-891A-4DA8-8F44-D968066C04D2}" destId="{28EA9F43-43CE-4E48-98FE-4892BF7E85EC}" srcOrd="11" destOrd="0" presId="urn:microsoft.com/office/officeart/2005/8/layout/radial6"/>
    <dgm:cxn modelId="{F8832966-B0F8-4A45-82A9-20A8D693825E}" type="presParOf" srcId="{31ED7146-891A-4DA8-8F44-D968066C04D2}" destId="{1C51AC41-6728-4E2A-A39F-7A207C3B6EE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1AC41-6728-4E2A-A39F-7A207C3B6EEA}">
      <dsp:nvSpPr>
        <dsp:cNvPr id="0" name=""/>
        <dsp:cNvSpPr/>
      </dsp:nvSpPr>
      <dsp:spPr>
        <a:xfrm>
          <a:off x="2356907" y="768979"/>
          <a:ext cx="4553295" cy="455329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AF3D2-DAF0-4ED3-BFF7-C831A7CA69AB}">
      <dsp:nvSpPr>
        <dsp:cNvPr id="0" name=""/>
        <dsp:cNvSpPr/>
      </dsp:nvSpPr>
      <dsp:spPr>
        <a:xfrm>
          <a:off x="2356907" y="768979"/>
          <a:ext cx="4553295" cy="455329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E7FD5-C628-4B6F-950D-B7197EFF8BC6}">
      <dsp:nvSpPr>
        <dsp:cNvPr id="0" name=""/>
        <dsp:cNvSpPr/>
      </dsp:nvSpPr>
      <dsp:spPr>
        <a:xfrm>
          <a:off x="2356907" y="768979"/>
          <a:ext cx="4553295" cy="455329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55769-EC77-4C96-9998-955AA1C97B98}">
      <dsp:nvSpPr>
        <dsp:cNvPr id="0" name=""/>
        <dsp:cNvSpPr/>
      </dsp:nvSpPr>
      <dsp:spPr>
        <a:xfrm>
          <a:off x="2356907" y="768979"/>
          <a:ext cx="4553295" cy="455329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47479-0330-471D-9521-55F2980611B5}">
      <dsp:nvSpPr>
        <dsp:cNvPr id="0" name=""/>
        <dsp:cNvSpPr/>
      </dsp:nvSpPr>
      <dsp:spPr>
        <a:xfrm>
          <a:off x="3309241" y="1949505"/>
          <a:ext cx="2744874" cy="2095996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Дети с миграционной историей</a:t>
          </a:r>
          <a:endParaRPr lang="ru-RU" sz="2200" b="1" kern="1200" dirty="0"/>
        </a:p>
      </dsp:txBody>
      <dsp:txXfrm>
        <a:off x="3711218" y="2256457"/>
        <a:ext cx="1940920" cy="1482092"/>
      </dsp:txXfrm>
    </dsp:sp>
    <dsp:sp modelId="{BC9013C7-5129-4B10-A70E-BCC8768F71E2}">
      <dsp:nvSpPr>
        <dsp:cNvPr id="0" name=""/>
        <dsp:cNvSpPr/>
      </dsp:nvSpPr>
      <dsp:spPr>
        <a:xfrm>
          <a:off x="3653415" y="-86102"/>
          <a:ext cx="1960278" cy="181580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Школьные</a:t>
          </a:r>
          <a:r>
            <a:rPr lang="ru-RU" sz="1600" b="1" kern="1200" baseline="0" dirty="0" smtClean="0">
              <a:solidFill>
                <a:schemeClr val="tx1"/>
              </a:solidFill>
            </a:rPr>
            <a:t> и внешкольные творческие мероприятия</a:t>
          </a: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940491" y="179816"/>
        <a:ext cx="1386126" cy="1283967"/>
      </dsp:txXfrm>
    </dsp:sp>
    <dsp:sp modelId="{D72B6EED-7591-4C50-BE65-0349DF0E2059}">
      <dsp:nvSpPr>
        <dsp:cNvPr id="0" name=""/>
        <dsp:cNvSpPr/>
      </dsp:nvSpPr>
      <dsp:spPr>
        <a:xfrm>
          <a:off x="5997686" y="2312028"/>
          <a:ext cx="1719393" cy="146719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Внеурочная детальность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249485" y="2526894"/>
        <a:ext cx="1215795" cy="1037465"/>
      </dsp:txXfrm>
    </dsp:sp>
    <dsp:sp modelId="{F2044EFA-DF61-476E-866D-FB6524CFBD93}">
      <dsp:nvSpPr>
        <dsp:cNvPr id="0" name=""/>
        <dsp:cNvSpPr/>
      </dsp:nvSpPr>
      <dsp:spPr>
        <a:xfrm>
          <a:off x="3669386" y="4535857"/>
          <a:ext cx="1928337" cy="1467197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Родительская общественность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51784" y="4750723"/>
        <a:ext cx="1363541" cy="1037465"/>
      </dsp:txXfrm>
    </dsp:sp>
    <dsp:sp modelId="{D51F5A07-E03F-4234-8A2E-75D58E52D6C2}">
      <dsp:nvSpPr>
        <dsp:cNvPr id="0" name=""/>
        <dsp:cNvSpPr/>
      </dsp:nvSpPr>
      <dsp:spPr>
        <a:xfrm>
          <a:off x="1319972" y="2262459"/>
          <a:ext cx="2179506" cy="1566335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Дополнительное образование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639153" y="2491843"/>
        <a:ext cx="1541144" cy="1107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8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7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8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6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430-4A97-485A-947A-DC59063AEF6E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45D2-7283-4E93-AAC8-F8EE468B1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0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58" y="2775098"/>
            <a:ext cx="3913340" cy="3913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340242"/>
            <a:ext cx="11073716" cy="296561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Публичный отчет о реализации </a:t>
            </a:r>
            <a:br>
              <a:rPr lang="ru-RU" sz="4000" b="1" dirty="0" smtClean="0"/>
            </a:br>
            <a:r>
              <a:rPr lang="ru-RU" sz="4000" b="1" dirty="0" smtClean="0"/>
              <a:t>инновационной деятельности </a:t>
            </a:r>
            <a:br>
              <a:rPr lang="ru-RU" sz="4000" b="1" dirty="0" smtClean="0"/>
            </a:br>
            <a:r>
              <a:rPr lang="ru-RU" sz="4000" b="1" dirty="0" smtClean="0"/>
              <a:t>МБОУ «СОШ №54 </a:t>
            </a:r>
            <a:r>
              <a:rPr lang="ru-RU" sz="4000" b="1" dirty="0" err="1" smtClean="0"/>
              <a:t>г.Челябинска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r>
              <a:rPr lang="ru-RU" sz="4000" b="1" dirty="0" smtClean="0"/>
              <a:t>«Социализация детей инофонов и их семей в условиях поликультурной среды </a:t>
            </a:r>
            <a:r>
              <a:rPr lang="ru-RU" sz="4000" b="1" dirty="0" err="1" smtClean="0"/>
              <a:t>г.Челябинска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7158" y="481482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i="1" dirty="0"/>
              <a:t>Каменских Ольга Андреевна, </a:t>
            </a:r>
            <a:endParaRPr lang="ru-RU" dirty="0"/>
          </a:p>
          <a:p>
            <a:pPr algn="r"/>
            <a:r>
              <a:rPr lang="ru-RU" i="1" dirty="0"/>
              <a:t>заместитель директора по УВР</a:t>
            </a:r>
          </a:p>
          <a:p>
            <a:pPr algn="r"/>
            <a:r>
              <a:rPr lang="ru-RU" i="1" dirty="0"/>
              <a:t>МБОУ «СОШ №54 </a:t>
            </a:r>
            <a:r>
              <a:rPr lang="ru-RU" i="1" dirty="0" err="1"/>
              <a:t>г.Челябинска</a:t>
            </a:r>
            <a:r>
              <a:rPr lang="ru-RU" i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4" y="3754413"/>
            <a:ext cx="2957419" cy="29574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9061" y="254829"/>
            <a:ext cx="9251092" cy="6294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dirty="0" smtClean="0"/>
              <a:t>Сотрудничество с </a:t>
            </a:r>
            <a:r>
              <a:rPr lang="ru-RU" sz="3400" b="1" dirty="0" err="1" smtClean="0"/>
              <a:t>ЮУрГГПУ</a:t>
            </a:r>
            <a:endParaRPr lang="ru-RU" sz="3400" b="1" dirty="0" smtClean="0"/>
          </a:p>
          <a:p>
            <a:pPr marL="0" indent="0">
              <a:buNone/>
            </a:pPr>
            <a:r>
              <a:rPr lang="ru-RU" sz="3400" dirty="0" smtClean="0"/>
              <a:t>-проведение обучающих мастер-классов </a:t>
            </a:r>
            <a:r>
              <a:rPr lang="ru-RU" sz="3400" dirty="0"/>
              <a:t>для </a:t>
            </a:r>
            <a:r>
              <a:rPr lang="ru-RU" sz="3400" dirty="0" smtClean="0"/>
              <a:t>студентов (</a:t>
            </a:r>
            <a:r>
              <a:rPr lang="ru-RU" dirty="0"/>
              <a:t>«Методика обучения в начальной школе детей с миграционной историей</a:t>
            </a:r>
            <a:r>
              <a:rPr lang="ru-RU" dirty="0" smtClean="0"/>
              <a:t>», </a:t>
            </a:r>
            <a:r>
              <a:rPr lang="ru-RU" dirty="0"/>
              <a:t>«Развитие читательской компетенции на основе работы с народными сказками</a:t>
            </a:r>
            <a:r>
              <a:rPr lang="ru-RU" dirty="0" smtClean="0"/>
              <a:t>»)</a:t>
            </a:r>
            <a:r>
              <a:rPr lang="ru-RU" sz="3400" dirty="0" smtClean="0"/>
              <a:t>;</a:t>
            </a:r>
          </a:p>
          <a:p>
            <a:pPr marL="0" indent="0">
              <a:buNone/>
            </a:pPr>
            <a:r>
              <a:rPr lang="ru-RU" sz="3400" dirty="0" smtClean="0"/>
              <a:t>-передача в </a:t>
            </a:r>
            <a:r>
              <a:rPr lang="ru-RU" sz="3400" dirty="0"/>
              <a:t>библиотеку факультета УНК </a:t>
            </a:r>
            <a:r>
              <a:rPr lang="ru-RU" sz="3400" dirty="0" smtClean="0"/>
              <a:t>сборников </a:t>
            </a:r>
            <a:r>
              <a:rPr lang="ru-RU" sz="3400" dirty="0"/>
              <a:t>методических </a:t>
            </a:r>
            <a:r>
              <a:rPr lang="ru-RU" sz="3400" dirty="0" smtClean="0"/>
              <a:t>разработок</a:t>
            </a:r>
          </a:p>
        </p:txBody>
      </p:sp>
      <p:pic>
        <p:nvPicPr>
          <p:cNvPr id="1028" name="Picture 4" descr="https://sun6-23.userapi.com/s/v1/if1/BcI1xCpl-LLM21gAy2OMJS5XqCLxdR4aZuBj4Dt4Z7r9zpj-mQ4q5cPhHvhmHFWF7JiXTKBa.jpg?size=1441x2017&amp;quality=96&amp;crop=71,71,1441,2017&amp;av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7" y="142083"/>
            <a:ext cx="2352061" cy="32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3916940"/>
            <a:ext cx="3509819" cy="263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/>
          <a:stretch/>
        </p:blipFill>
        <p:spPr>
          <a:xfrm>
            <a:off x="4544937" y="3916940"/>
            <a:ext cx="5273889" cy="2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175"/>
            <a:ext cx="10515600" cy="60469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Распространение информации о деятельности инновационной площадки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3722515"/>
            <a:ext cx="2957419" cy="2957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" y="1088658"/>
            <a:ext cx="7768638" cy="3700123"/>
          </a:xfrm>
          <a:prstGeom prst="rect">
            <a:avLst/>
          </a:prstGeom>
        </p:spPr>
      </p:pic>
      <p:pic>
        <p:nvPicPr>
          <p:cNvPr id="2050" name="Picture 2" descr="http://qrcoder.ru/code/?https%3A%2F%2Fmou54.clan.su%2Findex%2Frkn%2F0-141&amp;8&amp;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3" y="3015766"/>
            <a:ext cx="2662189" cy="26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751" y="2716775"/>
            <a:ext cx="7550049" cy="385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b="8372"/>
          <a:stretch/>
        </p:blipFill>
        <p:spPr>
          <a:xfrm>
            <a:off x="9626335" y="732216"/>
            <a:ext cx="2272039" cy="2202762"/>
          </a:xfrm>
          <a:prstGeom prst="rect">
            <a:avLst/>
          </a:prstGeom>
        </p:spPr>
      </p:pic>
      <p:pic>
        <p:nvPicPr>
          <p:cNvPr id="1026" name="Picture 2" descr="http://qrcoder.ru/code/?https%3A%2F%2Fvk.com%2Fmbou54&amp;8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755" y="4346861"/>
            <a:ext cx="2333073" cy="23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3722515"/>
            <a:ext cx="2957419" cy="2957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629" y="221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Работа в 2024 году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56" y="1546846"/>
            <a:ext cx="10515600" cy="4351338"/>
          </a:xfrm>
        </p:spPr>
        <p:txBody>
          <a:bodyPr/>
          <a:lstStyle/>
          <a:p>
            <a:r>
              <a:rPr lang="ru-RU" dirty="0" smtClean="0"/>
              <a:t>Участие в конкурсах и мероприятиях для обучающихся с миграционной историей: Туристический калейдоскоп «Челябинск-многогранный», Платформа «Южный Урал – от истоков к современности», Игра «Южный Урал – край, где мы живем» и др.</a:t>
            </a:r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Квест</a:t>
            </a:r>
            <a:r>
              <a:rPr lang="ru-RU" dirty="0" smtClean="0"/>
              <a:t>-игры для обучающихся с миграционной историей школ </a:t>
            </a:r>
            <a:r>
              <a:rPr lang="ru-RU" dirty="0" err="1" smtClean="0"/>
              <a:t>г.Челябинска</a:t>
            </a:r>
            <a:r>
              <a:rPr lang="ru-RU" dirty="0" smtClean="0"/>
              <a:t> «В начале было Слово…»</a:t>
            </a:r>
          </a:p>
          <a:p>
            <a:r>
              <a:rPr lang="ru-RU"/>
              <a:t>С</a:t>
            </a:r>
            <a:r>
              <a:rPr lang="ru-RU" smtClean="0"/>
              <a:t>отрудничество </a:t>
            </a:r>
            <a:r>
              <a:rPr lang="ru-RU" dirty="0"/>
              <a:t>с муниципальным ресурсным центром по работе с детьми с миграционной историей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7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58" y="2775098"/>
            <a:ext cx="3913340" cy="3913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340242"/>
            <a:ext cx="11073716" cy="2965619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Публичный отчет о реализации </a:t>
            </a:r>
            <a:br>
              <a:rPr lang="ru-RU" sz="4000" b="1" dirty="0" smtClean="0"/>
            </a:br>
            <a:r>
              <a:rPr lang="ru-RU" sz="4000" b="1" dirty="0" smtClean="0"/>
              <a:t>инновационной деятельности </a:t>
            </a:r>
            <a:br>
              <a:rPr lang="ru-RU" sz="4000" b="1" dirty="0" smtClean="0"/>
            </a:br>
            <a:r>
              <a:rPr lang="ru-RU" sz="4000" b="1" dirty="0" smtClean="0"/>
              <a:t>МБОУ «СОШ №54 </a:t>
            </a:r>
            <a:r>
              <a:rPr lang="ru-RU" sz="4000" b="1" dirty="0" err="1" smtClean="0"/>
              <a:t>г.Челябинска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r>
              <a:rPr lang="ru-RU" sz="4000" b="1" dirty="0" smtClean="0"/>
              <a:t>«Социализация детей инофонов и их семей в условиях поликультурной среды </a:t>
            </a:r>
            <a:r>
              <a:rPr lang="ru-RU" sz="4000" b="1" dirty="0" err="1" smtClean="0"/>
              <a:t>г.Челябинска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7158" y="481482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i="1" dirty="0"/>
              <a:t>Каменских </a:t>
            </a:r>
            <a:r>
              <a:rPr lang="ru-RU" i="1" dirty="0" smtClean="0"/>
              <a:t>Ольга Андреевна, </a:t>
            </a:r>
            <a:endParaRPr lang="ru-RU" dirty="0"/>
          </a:p>
          <a:p>
            <a:pPr algn="r"/>
            <a:r>
              <a:rPr lang="ru-RU" i="1" dirty="0"/>
              <a:t>заместитель директора по </a:t>
            </a:r>
            <a:r>
              <a:rPr lang="ru-RU" i="1" dirty="0" smtClean="0"/>
              <a:t>УВР</a:t>
            </a:r>
          </a:p>
          <a:p>
            <a:pPr algn="r"/>
            <a:r>
              <a:rPr lang="ru-RU" i="1" dirty="0" smtClean="0"/>
              <a:t>МБОУ «СОШ №54 </a:t>
            </a:r>
            <a:r>
              <a:rPr lang="ru-RU" i="1" dirty="0" err="1" smtClean="0"/>
              <a:t>г.Челябинска</a:t>
            </a:r>
            <a:r>
              <a:rPr lang="ru-RU" i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01" y="4079507"/>
            <a:ext cx="2600427" cy="2600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79"/>
          </a:xfrm>
        </p:spPr>
        <p:txBody>
          <a:bodyPr/>
          <a:lstStyle/>
          <a:p>
            <a:pPr algn="ctr"/>
            <a:r>
              <a:rPr lang="ru-RU" b="1" dirty="0" smtClean="0"/>
              <a:t>Основная информация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191" y="13058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Тип – </a:t>
            </a:r>
            <a:r>
              <a:rPr lang="ru-RU" sz="3600" b="1" dirty="0" smtClean="0"/>
              <a:t>Муниципальная опорная площадка</a:t>
            </a:r>
          </a:p>
          <a:p>
            <a:pPr marL="0" indent="0">
              <a:buNone/>
            </a:pPr>
            <a:r>
              <a:rPr lang="ru-RU" sz="3600" dirty="0" smtClean="0"/>
              <a:t>Проект – </a:t>
            </a:r>
            <a:r>
              <a:rPr lang="ru-RU" sz="3600" b="1" dirty="0" smtClean="0"/>
              <a:t>«Социализация детей инофонов и их семей в условиях поликультурной среды </a:t>
            </a:r>
            <a:r>
              <a:rPr lang="ru-RU" sz="3600" b="1" dirty="0" err="1" smtClean="0"/>
              <a:t>г.Челябинска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dirty="0" smtClean="0"/>
              <a:t>Программа –</a:t>
            </a:r>
            <a:r>
              <a:rPr lang="ru-RU" sz="3600" b="1" dirty="0" smtClean="0"/>
              <a:t> «Адаптация </a:t>
            </a:r>
            <a:r>
              <a:rPr lang="ru-RU" sz="3600" b="1" dirty="0"/>
              <a:t>и социализация детей–мигрантов МБОУ «СОШ № 54 г. Челябинска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dirty="0" smtClean="0"/>
              <a:t>Срок реализации – </a:t>
            </a:r>
            <a:r>
              <a:rPr lang="ru-RU" sz="3600" b="1" dirty="0" smtClean="0"/>
              <a:t>январь 2020 г. – декабрь 2023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01" y="4079507"/>
            <a:ext cx="2600427" cy="2600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Цель Программы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06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Создание </a:t>
            </a:r>
            <a:r>
              <a:rPr lang="ru-RU" sz="3600" dirty="0"/>
              <a:t>оптимальной модели общеобразовательной школы, способствующей адаптации и социализации детей-мигрантов, </a:t>
            </a:r>
            <a:r>
              <a:rPr lang="ru-RU" sz="3600" dirty="0" smtClean="0"/>
              <a:t>развитию (</a:t>
            </a:r>
            <a:r>
              <a:rPr lang="ru-RU" sz="3600" i="1" dirty="0" smtClean="0"/>
              <a:t>интеллектуальному, нравственному, физическому, эстетическому)</a:t>
            </a:r>
            <a:r>
              <a:rPr lang="ru-RU" sz="3600" dirty="0" smtClean="0"/>
              <a:t> </a:t>
            </a:r>
            <a:r>
              <a:rPr lang="ru-RU" sz="3600" dirty="0"/>
              <a:t>их личности в русскоязычной школе.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4" y="4754880"/>
            <a:ext cx="2566738" cy="192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4" y="4754881"/>
            <a:ext cx="2566737" cy="192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09" y="4760626"/>
            <a:ext cx="2527485" cy="191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75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01" y="4079507"/>
            <a:ext cx="2600427" cy="2600427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6248131"/>
              </p:ext>
            </p:extLst>
          </p:nvPr>
        </p:nvGraphicFramePr>
        <p:xfrm>
          <a:off x="491951" y="306632"/>
          <a:ext cx="5802964" cy="637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7143" y="1411136"/>
            <a:ext cx="5072515" cy="4344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Целевая аудитория </a:t>
            </a:r>
            <a:r>
              <a:rPr lang="ru-RU" sz="4400" dirty="0" smtClean="0"/>
              <a:t>- </a:t>
            </a:r>
            <a:r>
              <a:rPr lang="ru-RU" sz="4400" dirty="0"/>
              <a:t>обучающиеся с миграционной </a:t>
            </a:r>
            <a:r>
              <a:rPr lang="ru-RU" sz="4400" dirty="0" smtClean="0"/>
              <a:t>историей и </a:t>
            </a:r>
            <a:r>
              <a:rPr lang="ru-RU" sz="4400" dirty="0"/>
              <a:t>их семьи.</a:t>
            </a:r>
          </a:p>
        </p:txBody>
      </p:sp>
    </p:spTree>
    <p:extLst>
      <p:ext uri="{BB962C8B-B14F-4D97-AF65-F5344CB8AC3E}">
        <p14:creationId xmlns:p14="http://schemas.microsoft.com/office/powerpoint/2010/main" val="19321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35" y="3443120"/>
            <a:ext cx="3245317" cy="324531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7019826"/>
              </p:ext>
            </p:extLst>
          </p:nvPr>
        </p:nvGraphicFramePr>
        <p:xfrm>
          <a:off x="1323740" y="413887"/>
          <a:ext cx="9037053" cy="591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663117" y="2158018"/>
            <a:ext cx="2483318" cy="673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ВД «Живое слово»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00134" y="3033690"/>
            <a:ext cx="2483318" cy="673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ВД «Умные движения»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4493" y="3937458"/>
            <a:ext cx="2483318" cy="6737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ВД «Психологическая азбука»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9950" y="5993954"/>
            <a:ext cx="2483318" cy="673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«МЫ ВМЕСТЕ»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41481" y="5939830"/>
            <a:ext cx="2483318" cy="673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Родительский лекторий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482" y="2031699"/>
            <a:ext cx="2483318" cy="67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 «Изучаем русский язык с нуля»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081" y="2977655"/>
            <a:ext cx="2483318" cy="67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 «Русские напевы»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2410" y="4081712"/>
            <a:ext cx="2483318" cy="6737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 «Читающая семья»</a:t>
            </a:r>
            <a:endParaRPr lang="ru-RU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713138">
            <a:off x="565591" y="5455722"/>
            <a:ext cx="2028928" cy="391746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0055" y="927642"/>
            <a:ext cx="2483318" cy="6737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Фестиваль </a:t>
            </a:r>
          </a:p>
          <a:p>
            <a:pPr algn="ctr"/>
            <a:r>
              <a:rPr lang="ru-RU" dirty="0" smtClean="0"/>
              <a:t>«Хоровод дружбы»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5399" y="160469"/>
            <a:ext cx="2483318" cy="6737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Конкурсы рисунков, стихов и т.д.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3348" y="127550"/>
            <a:ext cx="2682913" cy="442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«Русский мир»</a:t>
            </a:r>
            <a:endParaRPr lang="ru-RU" dirty="0"/>
          </a:p>
        </p:txBody>
      </p:sp>
      <p:pic>
        <p:nvPicPr>
          <p:cNvPr id="23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78" y="52196"/>
            <a:ext cx="1710902" cy="114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159274" y="704044"/>
            <a:ext cx="2646734" cy="6737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«Гимн России понятными словами»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4275" r="12451" b="14250"/>
          <a:stretch/>
        </p:blipFill>
        <p:spPr>
          <a:xfrm rot="10800000">
            <a:off x="39641" y="37222"/>
            <a:ext cx="1714428" cy="148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5"/>
          <a:stretch/>
        </p:blipFill>
        <p:spPr>
          <a:xfrm>
            <a:off x="112424" y="5741967"/>
            <a:ext cx="1706619" cy="93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9"/>
          <a:stretch/>
        </p:blipFill>
        <p:spPr>
          <a:xfrm>
            <a:off x="11083825" y="651160"/>
            <a:ext cx="1122135" cy="16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/>
          <a:srcRect t="19134"/>
          <a:stretch/>
        </p:blipFill>
        <p:spPr>
          <a:xfrm>
            <a:off x="7764493" y="4693995"/>
            <a:ext cx="2807942" cy="121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16" y="4334932"/>
            <a:ext cx="1244266" cy="165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869382" y="1485139"/>
            <a:ext cx="3214443" cy="5465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Платформа «Южный Урал – от истоков к современности»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216426"/>
            <a:ext cx="10515600" cy="8363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родителями обучающихся </a:t>
            </a:r>
            <a:br>
              <a:rPr lang="ru-RU" b="1" dirty="0" smtClean="0"/>
            </a:br>
            <a:r>
              <a:rPr lang="ru-RU" b="1" dirty="0" smtClean="0"/>
              <a:t>с миграционной историей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5283" y="1546846"/>
            <a:ext cx="5116033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Клуб «Все вместе»</a:t>
            </a:r>
          </a:p>
          <a:p>
            <a:r>
              <a:rPr lang="ru-RU" sz="3600" dirty="0" smtClean="0"/>
              <a:t>Цикл родительских лекториев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3722515"/>
            <a:ext cx="2957419" cy="2957419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75516"/>
              </p:ext>
            </p:extLst>
          </p:nvPr>
        </p:nvGraphicFramePr>
        <p:xfrm>
          <a:off x="511292" y="1546846"/>
          <a:ext cx="5998535" cy="484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0"/>
          <a:stretch/>
        </p:blipFill>
        <p:spPr>
          <a:xfrm>
            <a:off x="6725283" y="3341393"/>
            <a:ext cx="3567886" cy="283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592"/>
            <a:ext cx="10515600" cy="7655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Результаты реализации инновационной деятельности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3722515"/>
            <a:ext cx="2957419" cy="295741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480201"/>
              </p:ext>
            </p:extLst>
          </p:nvPr>
        </p:nvGraphicFramePr>
        <p:xfrm>
          <a:off x="285308" y="893136"/>
          <a:ext cx="7940690" cy="56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45286" r="14377"/>
          <a:stretch/>
        </p:blipFill>
        <p:spPr>
          <a:xfrm>
            <a:off x="8357073" y="893136"/>
            <a:ext cx="3834927" cy="20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73" y="3091631"/>
            <a:ext cx="1867846" cy="249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64239"/>
            <a:ext cx="10590028" cy="9639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Распространение опыта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47" y="4699591"/>
            <a:ext cx="1998921" cy="19989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44" y="1028183"/>
            <a:ext cx="9498903" cy="582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Мероприятия для МОС:</a:t>
            </a:r>
          </a:p>
          <a:p>
            <a:r>
              <a:rPr lang="ru-RU" dirty="0"/>
              <a:t>Практический семинар «Особенности урочной и внеурочной работы с детьми с миграционной историей» для педагогов школ города </a:t>
            </a:r>
            <a:r>
              <a:rPr lang="ru-RU" dirty="0" smtClean="0"/>
              <a:t>Челябинска</a:t>
            </a:r>
            <a:endParaRPr lang="ru-RU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4" y="3047999"/>
            <a:ext cx="4082473" cy="3061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1" y="3160025"/>
            <a:ext cx="5048485" cy="28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465" y="64239"/>
            <a:ext cx="10590028" cy="9639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Распространение опыта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47" y="4699591"/>
            <a:ext cx="1998921" cy="1998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141" y="4629935"/>
            <a:ext cx="4336489" cy="19651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15" y="868695"/>
            <a:ext cx="7268321" cy="5829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Всероссийские конкурсы:</a:t>
            </a:r>
          </a:p>
          <a:p>
            <a:r>
              <a:rPr lang="ru-RU" sz="2000" dirty="0"/>
              <a:t>VI Всероссийский конкурс лучших практик в сфере национальных </a:t>
            </a:r>
            <a:r>
              <a:rPr lang="ru-RU" sz="2000" dirty="0" smtClean="0"/>
              <a:t>отношений </a:t>
            </a:r>
          </a:p>
          <a:p>
            <a:r>
              <a:rPr lang="ru-RU" sz="2000" dirty="0" smtClean="0"/>
              <a:t>Всероссийский </a:t>
            </a:r>
            <a:r>
              <a:rPr lang="ru-RU" sz="2000" dirty="0"/>
              <a:t>конкурс среди общеобразовательных организаций на лучшую организацию работы по этнокультурному </a:t>
            </a:r>
            <a:r>
              <a:rPr lang="ru-RU" sz="2000" dirty="0" smtClean="0"/>
              <a:t>образованию</a:t>
            </a:r>
          </a:p>
          <a:p>
            <a:r>
              <a:rPr lang="ru-RU" sz="2000" dirty="0" smtClean="0"/>
              <a:t>Конкурс </a:t>
            </a:r>
            <a:r>
              <a:rPr lang="ru-RU" sz="2000" dirty="0"/>
              <a:t>лучших образовательных практик среди образовательных организаций субъектов Российской Федерации, осуществляющих деятельность по социализации и адаптации детей иностранных граждан «Мы разные, мы вместе»</a:t>
            </a:r>
          </a:p>
        </p:txBody>
      </p:sp>
      <p:pic>
        <p:nvPicPr>
          <p:cNvPr id="2050" name="Picture 2" descr="http://qrcoder.ru/code/?https%3A%2F%2Fod-instrao.ru%2Fnomera&amp;8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39" y="4699591"/>
            <a:ext cx="1998920" cy="19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5" y="4284599"/>
            <a:ext cx="5550358" cy="2413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292" y="942726"/>
            <a:ext cx="2853788" cy="2013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1260" y="1569369"/>
            <a:ext cx="2008888" cy="28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427</Words>
  <Application>Microsoft Office PowerPoint</Application>
  <PresentationFormat>Широкоэкранный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Публичный отчет о реализации  инновационной деятельности  МБОУ «СОШ №54 г.Челябинска» «Социализация детей инофонов и их семей в условиях поликультурной среды г.Челябинска»</vt:lpstr>
      <vt:lpstr>Основная информация</vt:lpstr>
      <vt:lpstr>Цель Программы </vt:lpstr>
      <vt:lpstr>Презентация PowerPoint</vt:lpstr>
      <vt:lpstr>Презентация PowerPoint</vt:lpstr>
      <vt:lpstr>Работа с родителями обучающихся  с миграционной историей</vt:lpstr>
      <vt:lpstr>Результаты реализации инновационной деятельности</vt:lpstr>
      <vt:lpstr>Распространение опыта</vt:lpstr>
      <vt:lpstr>Распространение опыта</vt:lpstr>
      <vt:lpstr>Презентация PowerPoint</vt:lpstr>
      <vt:lpstr>Распространение информации о деятельности инновационной площадки</vt:lpstr>
      <vt:lpstr>Работа в 2024 году</vt:lpstr>
      <vt:lpstr>Публичный отчет о реализации  инновационной деятельности  МБОУ «СОШ №54 г.Челябинска» «Социализация детей инофонов и их семей в условиях поликультурной среды г.Челябинска»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о реализации  инновационной деятельности  МБОУ «СОШ №54 г.Челябинска»</dc:title>
  <dc:creator>Учитель</dc:creator>
  <cp:lastModifiedBy>Lenovo</cp:lastModifiedBy>
  <cp:revision>19</cp:revision>
  <dcterms:created xsi:type="dcterms:W3CDTF">2023-02-06T05:13:54Z</dcterms:created>
  <dcterms:modified xsi:type="dcterms:W3CDTF">2024-02-25T12:13:16Z</dcterms:modified>
</cp:coreProperties>
</file>