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3" r:id="rId3"/>
    <p:sldId id="259" r:id="rId4"/>
    <p:sldId id="277" r:id="rId5"/>
    <p:sldId id="260" r:id="rId6"/>
    <p:sldId id="287" r:id="rId7"/>
    <p:sldId id="285" r:id="rId8"/>
    <p:sldId id="286" r:id="rId9"/>
    <p:sldId id="268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7F7D8"/>
    <a:srgbClr val="D7FBFB"/>
    <a:srgbClr val="EC1A1A"/>
    <a:srgbClr val="EB1B1B"/>
    <a:srgbClr val="F6BBFB"/>
    <a:srgbClr val="84126D"/>
    <a:srgbClr val="17A759"/>
    <a:srgbClr val="E9CA1E"/>
    <a:srgbClr val="910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1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16C1CC85-61A1-4E03-9651-7C73126778C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F0272924-30A8-4C75-BB2C-C57584B7F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1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3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7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6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1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1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8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2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2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0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30F5-2EA0-4D2B-BE4A-CBEB4DEB9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F8AE-410E-4748-A69A-6B183F47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95425396_456239066?list=f9b2498e0e557c2f3f" TargetMode="External"/><Relationship Id="rId2" Type="http://schemas.openxmlformats.org/officeDocument/2006/relationships/hyperlink" Target="https://events.webinar.ru/80142497/40194861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l-edu.ru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vk.com/10sborkadet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vk.com/public216705324" TargetMode="External"/><Relationship Id="rId5" Type="http://schemas.openxmlformats.org/officeDocument/2006/relationships/hyperlink" Target="https://vk.com/public217027037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hyperlink" Target="https://clck.ru/33Puwq" TargetMode="External"/><Relationship Id="rId9" Type="http://schemas.openxmlformats.org/officeDocument/2006/relationships/hyperlink" Target="https://mou36.ru/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" y="101009"/>
            <a:ext cx="12162787" cy="6655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2732" y="626207"/>
            <a:ext cx="10615747" cy="411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школа №36 г. Челябинска»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(режим функционирования)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проектами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2900" y="4203907"/>
            <a:ext cx="4888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проекта : </a:t>
            </a:r>
            <a:r>
              <a:rPr lang="ru-RU" dirty="0"/>
              <a:t>М.Б. </a:t>
            </a:r>
            <a:r>
              <a:rPr lang="ru-RU" dirty="0" err="1" smtClean="0"/>
              <a:t>Меньшенина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директор МАОУ «СОШ № 36 г. Челябинска»»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35256" y="572031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542" y="2605111"/>
            <a:ext cx="3304856" cy="38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2951" y="282633"/>
            <a:ext cx="714063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091" y="1363287"/>
            <a:ext cx="10465724" cy="602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Управление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и проведением муниципальных событий гражданско-патриотической направленности на основе принципов матричной модели в режиме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9091" y="2139843"/>
            <a:ext cx="10465724" cy="694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2.Представление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региональных и федеральных площадках практик использования матричной модели в управлении проектами гражданско-патриотической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9091" y="3019593"/>
            <a:ext cx="10465724" cy="637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 структуры реализации федеральных задач средствами инновационных продуктов Ресурсного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9091" y="3841857"/>
            <a:ext cx="10465724" cy="588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стажировки по вопросам гражданско-патриотической направленности в контексте федеральной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9091" y="4615640"/>
            <a:ext cx="10465724" cy="563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города Челябинска контентом для решения задач гражданско-патриотического воспитания</a:t>
            </a:r>
          </a:p>
        </p:txBody>
      </p:sp>
      <p:pic>
        <p:nvPicPr>
          <p:cNvPr id="1026" name="Picture 2" descr="https://mir-s3-cdn-cf.behance.net/projects/max_808/b2911a34265201.Y3JvcCwzNDAwLDI2NTYsMCwyM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3" y="5453150"/>
            <a:ext cx="1424106" cy="11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6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3431" y="401708"/>
            <a:ext cx="11600121" cy="6390168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4473" y="69939"/>
            <a:ext cx="4896196" cy="407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4809" y="561041"/>
            <a:ext cx="8739963" cy="467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муниципальных событиях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4444" y="2652426"/>
            <a:ext cx="3784331" cy="1639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smtClean="0">
                <a:solidFill>
                  <a:schemeClr val="tx1"/>
                </a:solidFill>
              </a:rPr>
              <a:t>            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16837" y="2648453"/>
            <a:ext cx="3484685" cy="14809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8661" y="2634209"/>
            <a:ext cx="3770630" cy="14892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9530" y="4575176"/>
            <a:ext cx="4207629" cy="1113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60210" y="4718176"/>
            <a:ext cx="4870779" cy="12156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9322" y="2057084"/>
            <a:ext cx="2142314" cy="797720"/>
          </a:xfrm>
          <a:prstGeom prst="roundRect">
            <a:avLst>
              <a:gd name="adj" fmla="val 21883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4102" y="2145816"/>
            <a:ext cx="2807884" cy="6785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Городская конференция «День Героев </a:t>
            </a:r>
            <a:r>
              <a:rPr lang="ru-RU" sz="1600" b="1" dirty="0" err="1" smtClean="0">
                <a:solidFill>
                  <a:schemeClr val="tx1"/>
                </a:solidFill>
              </a:rPr>
              <a:t>Танкограда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91916" y="2163848"/>
            <a:ext cx="2409605" cy="673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Летний </a:t>
            </a:r>
            <a:r>
              <a:rPr lang="ru-RU" b="1" dirty="0">
                <a:solidFill>
                  <a:schemeClr val="tx1"/>
                </a:solidFill>
              </a:rPr>
              <a:t>Сбор кадет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47871" y="4361947"/>
            <a:ext cx="2428240" cy="2869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Осенний </a:t>
            </a:r>
            <a:r>
              <a:rPr lang="ru-RU" b="1" dirty="0">
                <a:solidFill>
                  <a:schemeClr val="tx1"/>
                </a:solidFill>
              </a:rPr>
              <a:t>Сбор кадет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37724" y="4192645"/>
            <a:ext cx="3032921" cy="64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патриотическая игра «Дорогами Победы»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-121920" y="203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48145" y="2094056"/>
            <a:ext cx="178045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Вахта Памяти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208" y="2824691"/>
            <a:ext cx="3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2020        2021        2022      2023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94545" y="2870078"/>
            <a:ext cx="31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2020        2021     2022      2023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160422" y="4585969"/>
            <a:ext cx="422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2020         2021            2022            2023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519672" y="4842179"/>
            <a:ext cx="472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2020              2021             2022         2023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6476" y="3124815"/>
            <a:ext cx="10484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21 </a:t>
            </a:r>
          </a:p>
          <a:p>
            <a:pPr algn="ctr"/>
            <a:r>
              <a:rPr lang="ru-RU" sz="900" dirty="0" smtClean="0"/>
              <a:t>образовательная </a:t>
            </a:r>
            <a:endParaRPr lang="ru-RU" sz="900" dirty="0"/>
          </a:p>
          <a:p>
            <a:pPr algn="ctr"/>
            <a:r>
              <a:rPr lang="ru-RU" sz="900" dirty="0" smtClean="0"/>
              <a:t>организация</a:t>
            </a:r>
            <a:endParaRPr lang="ru-RU" sz="900" dirty="0"/>
          </a:p>
          <a:p>
            <a:pPr algn="ctr"/>
            <a:r>
              <a:rPr lang="ru-RU" sz="900" dirty="0"/>
              <a:t>268</a:t>
            </a:r>
          </a:p>
          <a:p>
            <a:pPr algn="ctr"/>
            <a:r>
              <a:rPr lang="ru-RU" sz="900" dirty="0"/>
              <a:t>человек</a:t>
            </a:r>
          </a:p>
          <a:p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1246910" y="3139753"/>
            <a:ext cx="1046106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29</a:t>
            </a:r>
          </a:p>
          <a:p>
            <a:pPr algn="ctr"/>
            <a:r>
              <a:rPr lang="ru-RU" sz="900" dirty="0" smtClean="0"/>
              <a:t>образовательных </a:t>
            </a:r>
            <a:endParaRPr lang="ru-RU" sz="900" dirty="0"/>
          </a:p>
          <a:p>
            <a:pPr algn="ctr"/>
            <a:r>
              <a:rPr lang="ru-RU" sz="900" dirty="0" smtClean="0"/>
              <a:t>организаций</a:t>
            </a:r>
            <a:endParaRPr lang="ru-RU" sz="900" dirty="0"/>
          </a:p>
          <a:p>
            <a:pPr algn="ctr"/>
            <a:r>
              <a:rPr lang="ru-RU" sz="900" dirty="0" smtClean="0"/>
              <a:t>443</a:t>
            </a:r>
            <a:endParaRPr lang="ru-RU" sz="900" dirty="0"/>
          </a:p>
          <a:p>
            <a:pPr algn="ctr"/>
            <a:r>
              <a:rPr lang="ru-RU" sz="900" dirty="0"/>
              <a:t>человек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23915" y="2950461"/>
            <a:ext cx="310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2021                2022          2023</a:t>
            </a:r>
            <a:endParaRPr lang="ru-RU" dirty="0"/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130018" y="3255683"/>
            <a:ext cx="1726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25</a:t>
            </a:r>
          </a:p>
          <a:p>
            <a:pPr algn="ctr"/>
            <a:r>
              <a:rPr lang="ru-RU" sz="1000" dirty="0" smtClean="0"/>
              <a:t>образовательных </a:t>
            </a:r>
            <a:endParaRPr lang="ru-RU" sz="1000" dirty="0"/>
          </a:p>
          <a:p>
            <a:pPr algn="ctr"/>
            <a:r>
              <a:rPr lang="ru-RU" sz="1000" dirty="0"/>
              <a:t>о</a:t>
            </a:r>
            <a:r>
              <a:rPr lang="ru-RU" sz="1000" dirty="0" smtClean="0"/>
              <a:t>рганизаций</a:t>
            </a:r>
          </a:p>
          <a:p>
            <a:pPr algn="ctr"/>
            <a:r>
              <a:rPr lang="ru-RU" sz="1000" dirty="0" smtClean="0"/>
              <a:t>81</a:t>
            </a:r>
            <a:endParaRPr lang="ru-RU" sz="1000" dirty="0"/>
          </a:p>
          <a:p>
            <a:pPr algn="ctr"/>
            <a:r>
              <a:rPr lang="ru-RU" sz="1000" dirty="0"/>
              <a:t>человек</a:t>
            </a:r>
          </a:p>
          <a:p>
            <a:pPr algn="ctr"/>
            <a:endParaRPr lang="ru-RU" sz="1200" dirty="0"/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207058" y="5185987"/>
            <a:ext cx="1324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24</a:t>
            </a:r>
            <a:endParaRPr lang="ru-RU" sz="800" dirty="0"/>
          </a:p>
          <a:p>
            <a:pPr algn="ctr"/>
            <a:r>
              <a:rPr lang="ru-RU" sz="800" dirty="0" smtClean="0"/>
              <a:t>образовательная </a:t>
            </a:r>
            <a:endParaRPr lang="ru-RU" sz="800" dirty="0"/>
          </a:p>
          <a:p>
            <a:pPr algn="ctr"/>
            <a:r>
              <a:rPr lang="ru-RU" sz="800" dirty="0" smtClean="0"/>
              <a:t>организация</a:t>
            </a:r>
            <a:endParaRPr lang="ru-RU" sz="800" dirty="0"/>
          </a:p>
          <a:p>
            <a:pPr algn="ctr"/>
            <a:r>
              <a:rPr lang="ru-RU" sz="800" dirty="0" smtClean="0"/>
              <a:t>120</a:t>
            </a:r>
            <a:endParaRPr lang="ru-RU" sz="800" dirty="0"/>
          </a:p>
          <a:p>
            <a:pPr algn="ctr"/>
            <a:r>
              <a:rPr lang="ru-RU" sz="800" dirty="0"/>
              <a:t>ч</a:t>
            </a:r>
            <a:r>
              <a:rPr lang="ru-RU" sz="800" dirty="0" smtClean="0"/>
              <a:t>еловек + викторина1895 </a:t>
            </a:r>
            <a:endParaRPr lang="ru-RU" sz="800" dirty="0"/>
          </a:p>
          <a:p>
            <a:endParaRPr lang="ru-RU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639571" y="5090144"/>
            <a:ext cx="11132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27</a:t>
            </a:r>
            <a:endParaRPr lang="ru-RU" sz="800" dirty="0"/>
          </a:p>
          <a:p>
            <a:pPr algn="ctr"/>
            <a:r>
              <a:rPr lang="ru-RU" sz="800" dirty="0"/>
              <a:t>о</a:t>
            </a:r>
            <a:r>
              <a:rPr lang="ru-RU" sz="800" dirty="0" smtClean="0"/>
              <a:t>бразовательных организаций</a:t>
            </a:r>
            <a:endParaRPr lang="ru-RU" sz="800" dirty="0"/>
          </a:p>
          <a:p>
            <a:pPr algn="ctr"/>
            <a:r>
              <a:rPr lang="ru-RU" sz="800" dirty="0" smtClean="0"/>
              <a:t>149</a:t>
            </a:r>
            <a:endParaRPr lang="ru-RU" sz="800" dirty="0"/>
          </a:p>
          <a:p>
            <a:pPr algn="ctr"/>
            <a:r>
              <a:rPr lang="ru-RU" sz="800" dirty="0"/>
              <a:t>ч</a:t>
            </a:r>
            <a:r>
              <a:rPr lang="ru-RU" sz="800" dirty="0" smtClean="0"/>
              <a:t>еловек +  викторина  2489</a:t>
            </a:r>
            <a:endParaRPr lang="ru-RU" sz="800" dirty="0"/>
          </a:p>
          <a:p>
            <a:endParaRPr lang="ru-RU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8038953" y="3206445"/>
            <a:ext cx="10887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21 </a:t>
            </a:r>
          </a:p>
          <a:p>
            <a:pPr algn="ctr"/>
            <a:r>
              <a:rPr lang="ru-RU" sz="900" dirty="0" smtClean="0"/>
              <a:t>образовательная </a:t>
            </a:r>
            <a:endParaRPr lang="ru-RU" sz="900" dirty="0"/>
          </a:p>
          <a:p>
            <a:pPr algn="ctr"/>
            <a:r>
              <a:rPr lang="ru-RU" sz="900" dirty="0" smtClean="0"/>
              <a:t>организация</a:t>
            </a:r>
            <a:endParaRPr lang="ru-RU" sz="900" dirty="0"/>
          </a:p>
          <a:p>
            <a:pPr algn="ctr"/>
            <a:r>
              <a:rPr lang="ru-RU" sz="900" dirty="0" smtClean="0"/>
              <a:t>91</a:t>
            </a:r>
            <a:endParaRPr lang="ru-RU" sz="900" dirty="0"/>
          </a:p>
          <a:p>
            <a:pPr algn="ctr"/>
            <a:r>
              <a:rPr lang="ru-RU" sz="900" dirty="0"/>
              <a:t>человек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885162" y="3206444"/>
            <a:ext cx="11338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24</a:t>
            </a:r>
            <a:endParaRPr lang="ru-RU" sz="900" dirty="0"/>
          </a:p>
          <a:p>
            <a:pPr algn="ctr"/>
            <a:r>
              <a:rPr lang="ru-RU" sz="900" dirty="0" smtClean="0"/>
              <a:t>образовательных </a:t>
            </a:r>
            <a:endParaRPr lang="ru-RU" sz="900" dirty="0"/>
          </a:p>
          <a:p>
            <a:pPr algn="ctr"/>
            <a:r>
              <a:rPr lang="ru-RU" sz="900" dirty="0" smtClean="0"/>
              <a:t>организаций</a:t>
            </a:r>
            <a:endParaRPr lang="ru-RU" sz="900" dirty="0"/>
          </a:p>
          <a:p>
            <a:pPr algn="ctr"/>
            <a:r>
              <a:rPr lang="ru-RU" sz="900" dirty="0" smtClean="0"/>
              <a:t>135</a:t>
            </a:r>
            <a:endParaRPr lang="ru-RU" sz="900" dirty="0"/>
          </a:p>
          <a:p>
            <a:pPr algn="ctr"/>
            <a:r>
              <a:rPr lang="ru-RU" sz="900" dirty="0"/>
              <a:t>человек</a:t>
            </a: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2123296" y="3155768"/>
            <a:ext cx="1050348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29</a:t>
            </a:r>
          </a:p>
          <a:p>
            <a:pPr algn="ctr"/>
            <a:r>
              <a:rPr lang="ru-RU" sz="900" dirty="0" smtClean="0"/>
              <a:t>образовательных </a:t>
            </a:r>
            <a:endParaRPr lang="ru-RU" sz="900" dirty="0"/>
          </a:p>
          <a:p>
            <a:pPr algn="ctr"/>
            <a:r>
              <a:rPr lang="ru-RU" sz="900" dirty="0" smtClean="0"/>
              <a:t>организаций</a:t>
            </a:r>
            <a:endParaRPr lang="ru-RU" sz="900" dirty="0"/>
          </a:p>
          <a:p>
            <a:pPr algn="ctr"/>
            <a:r>
              <a:rPr lang="ru-RU" sz="900" dirty="0" smtClean="0"/>
              <a:t>655</a:t>
            </a:r>
            <a:endParaRPr lang="ru-RU" sz="900" dirty="0"/>
          </a:p>
          <a:p>
            <a:pPr algn="ctr"/>
            <a:r>
              <a:rPr lang="ru-RU" sz="900" dirty="0"/>
              <a:t>человек</a:t>
            </a:r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581347" y="3231311"/>
            <a:ext cx="1323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28</a:t>
            </a:r>
          </a:p>
          <a:p>
            <a:pPr algn="ctr"/>
            <a:r>
              <a:rPr lang="ru-RU" sz="1000" dirty="0" smtClean="0"/>
              <a:t>образовательных </a:t>
            </a:r>
            <a:endParaRPr lang="ru-RU" sz="1000" dirty="0"/>
          </a:p>
          <a:p>
            <a:pPr algn="ctr"/>
            <a:r>
              <a:rPr lang="ru-RU" sz="1000" dirty="0"/>
              <a:t>о</a:t>
            </a:r>
            <a:r>
              <a:rPr lang="ru-RU" sz="1000" dirty="0" smtClean="0"/>
              <a:t>рганизаций</a:t>
            </a:r>
          </a:p>
          <a:p>
            <a:pPr algn="ctr"/>
            <a:r>
              <a:rPr lang="ru-RU" sz="1000" dirty="0" smtClean="0"/>
              <a:t>83</a:t>
            </a:r>
            <a:endParaRPr lang="ru-RU" sz="1000" dirty="0"/>
          </a:p>
          <a:p>
            <a:pPr algn="ctr"/>
            <a:r>
              <a:rPr lang="ru-RU" sz="1000" dirty="0"/>
              <a:t>человек</a:t>
            </a:r>
          </a:p>
          <a:p>
            <a:pPr algn="ctr"/>
            <a:endParaRPr lang="ru-RU" sz="1200" dirty="0"/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 flipH="1">
            <a:off x="9765791" y="3194023"/>
            <a:ext cx="1177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24 </a:t>
            </a:r>
            <a:endParaRPr lang="ru-RU" sz="1000" dirty="0"/>
          </a:p>
          <a:p>
            <a:pPr algn="ctr"/>
            <a:r>
              <a:rPr lang="ru-RU" sz="900" dirty="0" smtClean="0"/>
              <a:t>образовательная </a:t>
            </a:r>
            <a:endParaRPr lang="ru-RU" sz="900" dirty="0"/>
          </a:p>
          <a:p>
            <a:pPr algn="ctr"/>
            <a:r>
              <a:rPr lang="ru-RU" sz="900" dirty="0" smtClean="0"/>
              <a:t>организация</a:t>
            </a:r>
            <a:endParaRPr lang="ru-RU" sz="900" dirty="0"/>
          </a:p>
          <a:p>
            <a:pPr algn="ctr"/>
            <a:r>
              <a:rPr lang="ru-RU" sz="900" dirty="0" smtClean="0"/>
              <a:t>135</a:t>
            </a:r>
            <a:endParaRPr lang="ru-RU" sz="900" dirty="0"/>
          </a:p>
          <a:p>
            <a:pPr algn="ctr"/>
            <a:r>
              <a:rPr lang="ru-RU" sz="900" dirty="0"/>
              <a:t>человек</a:t>
            </a:r>
          </a:p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 flipH="1">
            <a:off x="8673426" y="5106292"/>
            <a:ext cx="1269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26</a:t>
            </a:r>
            <a:endParaRPr lang="ru-RU" sz="800" dirty="0"/>
          </a:p>
          <a:p>
            <a:pPr algn="ctr"/>
            <a:r>
              <a:rPr lang="ru-RU" sz="800" dirty="0"/>
              <a:t>о</a:t>
            </a:r>
            <a:r>
              <a:rPr lang="ru-RU" sz="800" dirty="0" smtClean="0"/>
              <a:t>бразовательных организаций</a:t>
            </a:r>
            <a:endParaRPr lang="ru-RU" sz="800" dirty="0"/>
          </a:p>
          <a:p>
            <a:pPr algn="ctr"/>
            <a:r>
              <a:rPr lang="ru-RU" sz="800" dirty="0" smtClean="0"/>
              <a:t>156</a:t>
            </a:r>
            <a:endParaRPr lang="ru-RU" sz="800" dirty="0"/>
          </a:p>
          <a:p>
            <a:pPr algn="ctr"/>
            <a:r>
              <a:rPr lang="ru-RU" sz="800" dirty="0"/>
              <a:t>ч</a:t>
            </a:r>
            <a:r>
              <a:rPr lang="ru-RU" sz="800" dirty="0" smtClean="0"/>
              <a:t>еловек + викторина 2550</a:t>
            </a:r>
            <a:endParaRPr lang="ru-RU" sz="800" dirty="0"/>
          </a:p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600287" y="3231311"/>
            <a:ext cx="1393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31</a:t>
            </a:r>
          </a:p>
          <a:p>
            <a:pPr algn="ctr"/>
            <a:r>
              <a:rPr lang="ru-RU" sz="1000" dirty="0" smtClean="0"/>
              <a:t>образовательных </a:t>
            </a:r>
            <a:endParaRPr lang="ru-RU" sz="1000" dirty="0"/>
          </a:p>
          <a:p>
            <a:pPr algn="ctr"/>
            <a:r>
              <a:rPr lang="ru-RU" sz="1000" dirty="0"/>
              <a:t>о</a:t>
            </a:r>
            <a:r>
              <a:rPr lang="ru-RU" sz="1000" dirty="0" smtClean="0"/>
              <a:t>рганизаций</a:t>
            </a:r>
          </a:p>
          <a:p>
            <a:pPr algn="ctr"/>
            <a:r>
              <a:rPr lang="ru-RU" sz="1000" dirty="0" smtClean="0"/>
              <a:t>97</a:t>
            </a:r>
            <a:endParaRPr lang="ru-RU" sz="1000" dirty="0"/>
          </a:p>
          <a:p>
            <a:pPr algn="ctr"/>
            <a:r>
              <a:rPr lang="ru-RU" sz="1000" dirty="0"/>
              <a:t>человек</a:t>
            </a:r>
          </a:p>
          <a:p>
            <a:pPr algn="ctr"/>
            <a:endParaRPr lang="ru-RU" sz="1200" dirty="0"/>
          </a:p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 flipH="1">
            <a:off x="10787336" y="3171945"/>
            <a:ext cx="89206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25 </a:t>
            </a:r>
            <a:endParaRPr lang="ru-RU" sz="1000" dirty="0"/>
          </a:p>
          <a:p>
            <a:pPr algn="ctr"/>
            <a:r>
              <a:rPr lang="ru-RU" sz="900" dirty="0" smtClean="0"/>
              <a:t>образовательная </a:t>
            </a:r>
            <a:endParaRPr lang="ru-RU" sz="900" dirty="0"/>
          </a:p>
          <a:p>
            <a:pPr algn="ctr"/>
            <a:r>
              <a:rPr lang="ru-RU" sz="900" dirty="0" smtClean="0"/>
              <a:t>организация</a:t>
            </a:r>
            <a:endParaRPr lang="ru-RU" sz="900" dirty="0"/>
          </a:p>
          <a:p>
            <a:pPr algn="ctr"/>
            <a:r>
              <a:rPr lang="ru-RU" sz="900" dirty="0" smtClean="0"/>
              <a:t>129</a:t>
            </a:r>
            <a:endParaRPr lang="ru-RU" sz="900" dirty="0"/>
          </a:p>
          <a:p>
            <a:pPr algn="ctr"/>
            <a:r>
              <a:rPr lang="ru-RU" sz="900" dirty="0"/>
              <a:t>человек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 flipH="1">
            <a:off x="2927061" y="3194024"/>
            <a:ext cx="979233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31</a:t>
            </a:r>
          </a:p>
          <a:p>
            <a:pPr algn="ctr"/>
            <a:r>
              <a:rPr lang="ru-RU" sz="800" dirty="0" smtClean="0"/>
              <a:t>образовательных </a:t>
            </a:r>
            <a:endParaRPr lang="ru-RU" sz="800" dirty="0"/>
          </a:p>
          <a:p>
            <a:pPr algn="ctr"/>
            <a:r>
              <a:rPr lang="ru-RU" sz="800" dirty="0" smtClean="0"/>
              <a:t>организаций</a:t>
            </a:r>
            <a:endParaRPr lang="ru-RU" sz="800" dirty="0"/>
          </a:p>
          <a:p>
            <a:pPr algn="ctr"/>
            <a:r>
              <a:rPr lang="ru-RU" sz="800" dirty="0" smtClean="0"/>
              <a:t>1567</a:t>
            </a:r>
            <a:endParaRPr lang="ru-RU" sz="800" dirty="0"/>
          </a:p>
          <a:p>
            <a:pPr algn="ctr"/>
            <a:r>
              <a:rPr lang="ru-RU" sz="800" dirty="0"/>
              <a:t>человек</a:t>
            </a:r>
          </a:p>
          <a:p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 flipH="1">
            <a:off x="9765785" y="5131160"/>
            <a:ext cx="14779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37</a:t>
            </a:r>
            <a:endParaRPr lang="ru-RU" sz="800" dirty="0"/>
          </a:p>
          <a:p>
            <a:pPr algn="ctr"/>
            <a:r>
              <a:rPr lang="ru-RU" sz="800" dirty="0"/>
              <a:t>о</a:t>
            </a:r>
            <a:r>
              <a:rPr lang="ru-RU" sz="800" dirty="0" smtClean="0"/>
              <a:t>бразовательных организаций</a:t>
            </a:r>
            <a:endParaRPr lang="ru-RU" sz="800" dirty="0"/>
          </a:p>
          <a:p>
            <a:pPr algn="ctr"/>
            <a:r>
              <a:rPr lang="ru-RU" sz="800" dirty="0" smtClean="0"/>
              <a:t>222</a:t>
            </a:r>
            <a:endParaRPr lang="ru-RU" sz="800" dirty="0"/>
          </a:p>
          <a:p>
            <a:pPr algn="ctr"/>
            <a:r>
              <a:rPr lang="ru-RU" sz="800" dirty="0"/>
              <a:t>человек</a:t>
            </a:r>
          </a:p>
          <a:p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63008" y="1121054"/>
            <a:ext cx="2249214" cy="8702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5">
                    <a:lumMod val="75000"/>
                  </a:schemeClr>
                </a:solidFill>
              </a:rPr>
              <a:t>Модуль </a:t>
            </a:r>
            <a:r>
              <a:rPr lang="ru-RU" sz="1100" i="1" dirty="0">
                <a:solidFill>
                  <a:schemeClr val="accent5">
                    <a:lumMod val="75000"/>
                  </a:schemeClr>
                </a:solidFill>
              </a:rPr>
              <a:t>– проекта «Хранители истории» Российского движения детей и молодёжи «Движение Первых» </a:t>
            </a:r>
            <a:endParaRPr lang="ru-RU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58742" y="1004043"/>
            <a:ext cx="2768138" cy="1049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i="1" dirty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sz="1100" i="1" dirty="0" smtClean="0">
                <a:solidFill>
                  <a:schemeClr val="accent5">
                    <a:lumMod val="75000"/>
                  </a:schemeClr>
                </a:solidFill>
              </a:rPr>
              <a:t>частие </a:t>
            </a:r>
            <a:r>
              <a:rPr lang="ru-RU" sz="1100" i="1" dirty="0">
                <a:solidFill>
                  <a:schemeClr val="accent5">
                    <a:lumMod val="75000"/>
                  </a:schemeClr>
                </a:solidFill>
              </a:rPr>
              <a:t>проекте «Хранители истории» Российского движения детей и молодёжи «Движение Первых» </a:t>
            </a:r>
            <a:r>
              <a:rPr lang="ru-RU" sz="1100" i="1" dirty="0" smtClean="0">
                <a:solidFill>
                  <a:schemeClr val="accent5">
                    <a:lumMod val="75000"/>
                  </a:schemeClr>
                </a:solidFill>
              </a:rPr>
              <a:t>– регионального </a:t>
            </a:r>
            <a:r>
              <a:rPr lang="ru-RU" sz="1100" i="1" dirty="0">
                <a:solidFill>
                  <a:schemeClr val="accent5">
                    <a:lumMod val="75000"/>
                  </a:schemeClr>
                </a:solidFill>
              </a:rPr>
              <a:t>посвящения в «Хранители истории</a:t>
            </a:r>
            <a:r>
              <a:rPr lang="ru-RU" sz="1100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2800804" y="2235017"/>
            <a:ext cx="667265" cy="1607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6200000" flipH="1">
            <a:off x="7026370" y="2259195"/>
            <a:ext cx="588808" cy="1778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79535" y="4906065"/>
            <a:ext cx="9430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33985" y="4868879"/>
            <a:ext cx="99307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25</a:t>
            </a:r>
            <a:endParaRPr lang="ru-RU" sz="800" dirty="0"/>
          </a:p>
          <a:p>
            <a:pPr algn="ctr"/>
            <a:r>
              <a:rPr lang="ru-RU" sz="800" dirty="0" smtClean="0"/>
              <a:t>образовательная </a:t>
            </a:r>
            <a:endParaRPr lang="ru-RU" sz="800" dirty="0"/>
          </a:p>
          <a:p>
            <a:pPr algn="ctr"/>
            <a:r>
              <a:rPr lang="ru-RU" sz="800" dirty="0" smtClean="0"/>
              <a:t>организация</a:t>
            </a:r>
            <a:endParaRPr lang="ru-RU" sz="800" dirty="0"/>
          </a:p>
          <a:p>
            <a:pPr algn="ctr"/>
            <a:r>
              <a:rPr lang="ru-RU" sz="800" dirty="0" smtClean="0"/>
              <a:t>230</a:t>
            </a:r>
            <a:endParaRPr lang="ru-RU" sz="800" dirty="0"/>
          </a:p>
          <a:p>
            <a:pPr algn="ctr"/>
            <a:r>
              <a:rPr lang="ru-RU" sz="800" dirty="0"/>
              <a:t>человек</a:t>
            </a:r>
          </a:p>
          <a:p>
            <a:endParaRPr lang="ru-RU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2940080" y="4880817"/>
            <a:ext cx="9930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24</a:t>
            </a:r>
            <a:endParaRPr lang="ru-RU" sz="800" dirty="0"/>
          </a:p>
          <a:p>
            <a:pPr algn="ctr"/>
            <a:r>
              <a:rPr lang="ru-RU" sz="800" dirty="0" smtClean="0"/>
              <a:t>образовательная </a:t>
            </a:r>
            <a:endParaRPr lang="ru-RU" sz="800" dirty="0"/>
          </a:p>
          <a:p>
            <a:pPr algn="ctr"/>
            <a:r>
              <a:rPr lang="ru-RU" sz="800" dirty="0" smtClean="0"/>
              <a:t>организация</a:t>
            </a:r>
            <a:endParaRPr lang="ru-RU" sz="800" dirty="0"/>
          </a:p>
          <a:p>
            <a:pPr algn="ctr"/>
            <a:r>
              <a:rPr lang="ru-RU" sz="800" dirty="0" smtClean="0"/>
              <a:t>120</a:t>
            </a:r>
            <a:endParaRPr lang="ru-RU" sz="800" dirty="0"/>
          </a:p>
          <a:p>
            <a:pPr algn="ctr"/>
            <a:r>
              <a:rPr lang="ru-RU" sz="800" dirty="0" smtClean="0"/>
              <a:t>Человек (очно) +1300 </a:t>
            </a:r>
            <a:endParaRPr lang="ru-RU" sz="800" dirty="0"/>
          </a:p>
          <a:p>
            <a:endParaRPr lang="ru-RU" sz="900" dirty="0"/>
          </a:p>
        </p:txBody>
      </p:sp>
      <p:sp>
        <p:nvSpPr>
          <p:cNvPr id="55" name="TextBox 54"/>
          <p:cNvSpPr txBox="1"/>
          <p:nvPr/>
        </p:nvSpPr>
        <p:spPr>
          <a:xfrm>
            <a:off x="4052097" y="4906065"/>
            <a:ext cx="99307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26</a:t>
            </a:r>
            <a:endParaRPr lang="ru-RU" sz="800" dirty="0"/>
          </a:p>
          <a:p>
            <a:pPr algn="ctr"/>
            <a:r>
              <a:rPr lang="ru-RU" sz="800" dirty="0" smtClean="0"/>
              <a:t>образовательная </a:t>
            </a:r>
            <a:endParaRPr lang="ru-RU" sz="800" dirty="0"/>
          </a:p>
          <a:p>
            <a:pPr algn="ctr"/>
            <a:r>
              <a:rPr lang="ru-RU" sz="800" dirty="0" smtClean="0"/>
              <a:t>организация</a:t>
            </a:r>
            <a:endParaRPr lang="ru-RU" sz="800" dirty="0"/>
          </a:p>
          <a:p>
            <a:pPr algn="ctr"/>
            <a:r>
              <a:rPr lang="ru-RU" sz="800" dirty="0" smtClean="0"/>
              <a:t>126</a:t>
            </a:r>
            <a:endParaRPr lang="ru-RU" sz="800" dirty="0"/>
          </a:p>
          <a:p>
            <a:pPr algn="ctr"/>
            <a:r>
              <a:rPr lang="ru-RU" sz="800" dirty="0" smtClean="0"/>
              <a:t>человек + 1400 </a:t>
            </a:r>
            <a:endParaRPr lang="ru-RU" sz="800" dirty="0"/>
          </a:p>
          <a:p>
            <a:endParaRPr lang="ru-RU" sz="9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3244" y="5829009"/>
            <a:ext cx="3036868" cy="8686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Инновационный продукт данного Сбора – курс – музейная сессия «Как делать музей?». Три сессии прошли на базе социального партнера – ФГБОУ ВО ЧГИК (факультет документальных коммуникаций и туризма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 flipV="1">
            <a:off x="3145122" y="5674824"/>
            <a:ext cx="465132" cy="431334"/>
          </a:xfrm>
          <a:prstGeom prst="bentConnector3">
            <a:avLst>
              <a:gd name="adj1" fmla="val 1018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370916" y="5933835"/>
            <a:ext cx="3733323" cy="765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Региональная повестка была реализована через обязательное участие команд в областном поисковом конкурсе, посвящённом 80-летию Уральского добровольческого танкового  корпуса 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8" name="Соединительная линия уступом 67"/>
          <p:cNvCxnSpPr/>
          <p:nvPr/>
        </p:nvCxnSpPr>
        <p:spPr>
          <a:xfrm rot="16200000" flipH="1">
            <a:off x="10729124" y="5182681"/>
            <a:ext cx="1053020" cy="4492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8375" y="192024"/>
            <a:ext cx="7827265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Детско</a:t>
            </a:r>
            <a:r>
              <a:rPr lang="ru-RU" sz="2000" dirty="0" smtClean="0"/>
              <a:t>–молодёжный актив </a:t>
            </a:r>
            <a:r>
              <a:rPr lang="ru-RU" sz="2000" dirty="0"/>
              <a:t>Челябинска</a:t>
            </a:r>
          </a:p>
          <a:p>
            <a:pPr algn="ctr"/>
            <a:r>
              <a:rPr lang="ru-RU" sz="2000" dirty="0" smtClean="0"/>
              <a:t>города трудовой доблести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3280" y="6062472"/>
            <a:ext cx="745236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МАОУ «СОШ № 36 г. Челябинска», МБОУ «СОШ № 144 г. Челябинска», МАУДО «Центр «Креатив»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3976" y="4745736"/>
            <a:ext cx="9729216" cy="94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Общественное признание  -</a:t>
            </a:r>
            <a:r>
              <a:rPr lang="ru-RU" dirty="0">
                <a:solidFill>
                  <a:schemeClr val="tx1"/>
                </a:solidFill>
              </a:rPr>
              <a:t>Конкурс информационных проектов «Города трудовой доблести: наша история – история трудовых подвигов» в номинации: «Информационный проект о городах трудовой доблести в социальных сетях» – 1 место (2022,  АНО АСТИК).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58184" y="3977640"/>
            <a:ext cx="6108192" cy="58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Слёт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46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участников из 43 образовательных организаций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58184" y="3227832"/>
            <a:ext cx="6108192" cy="5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Заседание Координационного Совета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48 участников из 32 образовательных организаций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8184" y="2450592"/>
            <a:ext cx="6108192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 детско-молодёжного актива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 обучающихся из 8 образовательных организаций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58184" y="1362456"/>
            <a:ext cx="6108192" cy="78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Всероссийский онлайн слет </a:t>
            </a:r>
          </a:p>
          <a:p>
            <a:pPr algn="ctr"/>
            <a:r>
              <a:rPr lang="ru-RU" sz="1600" dirty="0" smtClean="0"/>
              <a:t>«Города Трудовой Доблести. Дети»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делегации </a:t>
            </a:r>
            <a:r>
              <a:rPr lang="ru-RU" sz="1100" dirty="0">
                <a:solidFill>
                  <a:schemeClr val="tx1"/>
                </a:solidFill>
              </a:rPr>
              <a:t>городов трудовой доблести: Екатеринбург, Магнитогорск, Воркута, Красноярск, Киров, Златоуст, Иркутск, Лысьва, Оха, Вологда, Челябинск, Самара.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6547104" y="5696712"/>
            <a:ext cx="484632" cy="36576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6547104" y="4498848"/>
            <a:ext cx="484632" cy="2468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547104" y="3730752"/>
            <a:ext cx="484632" cy="2468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547104" y="2944368"/>
            <a:ext cx="484632" cy="2468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547104" y="2162556"/>
            <a:ext cx="484632" cy="2468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2194560" y="4169664"/>
            <a:ext cx="1563624" cy="283464"/>
          </a:xfrm>
          <a:prstGeom prst="stripedRightArrow">
            <a:avLst>
              <a:gd name="adj1" fmla="val 5689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194560" y="3346704"/>
            <a:ext cx="1563624" cy="283464"/>
          </a:xfrm>
          <a:prstGeom prst="stripedRightArrow">
            <a:avLst>
              <a:gd name="adj1" fmla="val 5689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194560" y="2642616"/>
            <a:ext cx="1563624" cy="283464"/>
          </a:xfrm>
          <a:prstGeom prst="stripedRightArrow">
            <a:avLst>
              <a:gd name="adj1" fmla="val 5689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194560" y="1650492"/>
            <a:ext cx="1563624" cy="283464"/>
          </a:xfrm>
          <a:prstGeom prst="stripedRightArrow">
            <a:avLst>
              <a:gd name="adj1" fmla="val 5689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292608" y="2359152"/>
            <a:ext cx="3803904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Реализация проекта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6448806" y="868679"/>
            <a:ext cx="726948" cy="49377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648586" y="2317898"/>
            <a:ext cx="11068493" cy="9569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48586" y="22380"/>
            <a:ext cx="11068493" cy="464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ДЕТСКО-МОЛОДЕЖНОГО АКТИВА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632" y="462909"/>
            <a:ext cx="3579888" cy="1037633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Всероссийский онлайн-слёт детских и молодежных</a:t>
            </a:r>
            <a:b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 городов трудовой доблести «Города Трудовой Доблести. ДЕТИ»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41017" y="534685"/>
            <a:ext cx="7512438" cy="877021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детско-молодежного актива Челябинска, города трудовой доблести. </a:t>
            </a:r>
          </a:p>
          <a:p>
            <a:pPr algn="just"/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 детьми – членами актива в течение года организационно-</a:t>
            </a:r>
            <a:r>
              <a:rPr lang="ru-RU" sz="1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игр, нацеленных на погружение в содержание проекта, выборы актива.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Запись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видеоролика о детско-молодежном активе города Челябинска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632" y="1676048"/>
            <a:ext cx="2933763" cy="807845"/>
          </a:xfrm>
          <a:prstGeom prst="roundRect">
            <a:avLst>
              <a:gd name="adj" fmla="val 304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Всероссийский онлайн-слёт детских и молодежных</a:t>
            </a:r>
            <a:b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 городов трудовой доблести «Города Трудовой Доблести. ДЕТИ»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79571" y="1620538"/>
            <a:ext cx="7099391" cy="793053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школьниками города Челябинска планов деятельности детско-молодежного актива Челябинска, города трудовой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доблести.  Последействие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члены актива подготовили и провели презентацию и своего сообщества и своей деятельности в школах города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3633" y="2616973"/>
            <a:ext cx="1940779" cy="268320"/>
          </a:xfrm>
          <a:prstGeom prst="roundRect">
            <a:avLst>
              <a:gd name="adj" fmla="val 366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воинской славы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32718" y="2564037"/>
            <a:ext cx="4166351" cy="721910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уроков мужества в образовательных организациях  о Герое Советского Союза Анатолии Буркове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3633" y="3121108"/>
            <a:ext cx="2406921" cy="415001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«Челябинск: точки роста»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59600" y="2904338"/>
            <a:ext cx="4719362" cy="943098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Форуме первичных отделений РДДМ «Движение первых» «Челябинск: точки роста», представление направления «Служи Отечеству»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773977" y="708111"/>
            <a:ext cx="706583" cy="35431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3153487" y="1833523"/>
            <a:ext cx="1726084" cy="38712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239911" y="2583892"/>
            <a:ext cx="601287" cy="301401"/>
          </a:xfrm>
          <a:prstGeom prst="rightArrow">
            <a:avLst>
              <a:gd name="adj1" fmla="val 40015"/>
              <a:gd name="adj2" fmla="val 486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664260" y="3676733"/>
            <a:ext cx="601287" cy="341450"/>
          </a:xfrm>
          <a:prstGeom prst="rightArrow">
            <a:avLst>
              <a:gd name="adj1" fmla="val 40015"/>
              <a:gd name="adj2" fmla="val 486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2791909" y="3289037"/>
            <a:ext cx="4315575" cy="359803"/>
          </a:xfrm>
          <a:prstGeom prst="rightArrow">
            <a:avLst>
              <a:gd name="adj1" fmla="val 50000"/>
              <a:gd name="adj2" fmla="val 472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3633" y="3732955"/>
            <a:ext cx="2413075" cy="279290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«Вахта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61168" y="3669065"/>
            <a:ext cx="3846316" cy="751631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презентации о героях тружениках тыла для школьников города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33633" y="4286841"/>
            <a:ext cx="2397592" cy="415001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«Одна на всех Победа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15829" y="4036842"/>
            <a:ext cx="4579684" cy="795604"/>
          </a:xfrm>
          <a:prstGeom prst="roundRect">
            <a:avLst>
              <a:gd name="adj" fmla="val 210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городами трудовой деятельности для участия в онлайн марафоне.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2653207" y="4434644"/>
            <a:ext cx="4523224" cy="341450"/>
          </a:xfrm>
          <a:prstGeom prst="rightArrow">
            <a:avLst>
              <a:gd name="adj1" fmla="val 40015"/>
              <a:gd name="adj2" fmla="val 486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33631" y="4976438"/>
            <a:ext cx="2397593" cy="456914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конференция «День героев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Танкограда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62608" y="4779472"/>
            <a:ext cx="4054662" cy="824817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нового состава актива Челябинска, города трудовой доблести. Проведение первого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заседания.   Планирование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год.</a:t>
            </a:r>
          </a:p>
        </p:txBody>
      </p:sp>
      <p:sp>
        <p:nvSpPr>
          <p:cNvPr id="49" name="Стрелка вправо 48"/>
          <p:cNvSpPr/>
          <p:nvPr/>
        </p:nvSpPr>
        <p:spPr>
          <a:xfrm>
            <a:off x="2621120" y="4976438"/>
            <a:ext cx="440155" cy="341450"/>
          </a:xfrm>
          <a:prstGeom prst="rightArrow">
            <a:avLst>
              <a:gd name="adj1" fmla="val 40015"/>
              <a:gd name="adj2" fmla="val 486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33631" y="5539401"/>
            <a:ext cx="2617102" cy="456914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Марафон «Новое поколение выбирает»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42605" y="5059240"/>
            <a:ext cx="4452907" cy="743044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городской конференции ученического актива образовательных организаций </a:t>
            </a:r>
            <a:br>
              <a:rPr lang="ru-RU" sz="1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выбор – твое будущее!»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2844673" y="5651828"/>
            <a:ext cx="4523224" cy="341450"/>
          </a:xfrm>
          <a:prstGeom prst="rightArrow">
            <a:avLst>
              <a:gd name="adj1" fmla="val 40015"/>
              <a:gd name="adj2" fmla="val 486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33633" y="6102364"/>
            <a:ext cx="6233916" cy="569927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Всероссийскому онлайн-слёту детско-молодежных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 городов трудовой доблести «Города Трудовой Доблести. ДЕТИ»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33062" y="5938229"/>
            <a:ext cx="5062450" cy="848348"/>
          </a:xfrm>
          <a:prstGeom prst="roundRect">
            <a:avLst>
              <a:gd name="adj" fmla="val 30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презентации «Город трудовой доблести Челябинск».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сценария для видеоролика. Съемка видеоролика об активе и о городе</a:t>
            </a:r>
          </a:p>
        </p:txBody>
      </p:sp>
      <p:sp>
        <p:nvSpPr>
          <p:cNvPr id="55" name="Стрелка вправо 54"/>
          <p:cNvSpPr/>
          <p:nvPr/>
        </p:nvSpPr>
        <p:spPr>
          <a:xfrm>
            <a:off x="6380228" y="6271024"/>
            <a:ext cx="440155" cy="341450"/>
          </a:xfrm>
          <a:prstGeom prst="rightArrow">
            <a:avLst>
              <a:gd name="adj1" fmla="val 40015"/>
              <a:gd name="adj2" fmla="val 486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648586" y="2317898"/>
            <a:ext cx="11068493" cy="9569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34903" y="329511"/>
            <a:ext cx="11600121" cy="6390168"/>
          </a:xfrm>
          <a:prstGeom prst="roundRect">
            <a:avLst/>
          </a:prstGeom>
          <a:ln w="6350" cmpd="dbl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57150">
                  <a:solidFill>
                    <a:schemeClr val="tx1"/>
                  </a:solidFill>
                </a:ln>
              </a:rPr>
              <a:t> 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8349" y="42530"/>
            <a:ext cx="9593230" cy="464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ИННОВАЦИОННЫ ПРОДУКТЫ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4084" y="1051413"/>
            <a:ext cx="9497495" cy="515774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летнего сбора кадет образовательных организаций города Челябинска «Генералами не рождаются»</a:t>
            </a:r>
          </a:p>
        </p:txBody>
      </p:sp>
      <p:sp>
        <p:nvSpPr>
          <p:cNvPr id="21" name="Шеврон 20"/>
          <p:cNvSpPr/>
          <p:nvPr/>
        </p:nvSpPr>
        <p:spPr>
          <a:xfrm rot="5400000">
            <a:off x="141824" y="974457"/>
            <a:ext cx="1386012" cy="72168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 rot="5400000">
            <a:off x="-887443" y="3092378"/>
            <a:ext cx="3409292" cy="721684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 rot="5400000">
            <a:off x="80158" y="5287762"/>
            <a:ext cx="1509344" cy="721684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34085" y="1697991"/>
            <a:ext cx="9525464" cy="539679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образовательных курсов и 14 программ досуговых мероприятий в рамках Программы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летнего сбора кадет образовательных организаций города Челябинска «Генералами не рождаются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34084" y="2369684"/>
            <a:ext cx="9540844" cy="435946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осеннего сбора кадет «Генералами не рождаются: все начинается с учителя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34084" y="2955810"/>
            <a:ext cx="9540844" cy="568785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программ мастер-классов программа и 1 разработка процедуры публичной защиты проектов в рамках Программы осеннего сбора кадет «Генералами не рождаются: все начинается с учителя…»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34084" y="3700337"/>
            <a:ext cx="9540844" cy="484536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музейных сессий «Как сделать музей», рабочая тетрадь 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циклу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01777" y="4409396"/>
            <a:ext cx="9540844" cy="484536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кадетского бала «Генералы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Танкограда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34084" y="5157866"/>
            <a:ext cx="9540844" cy="536351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организационно-педагогической поддержки детско-молодежного актива Челябинска, города трудовой доблести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34084" y="5958151"/>
            <a:ext cx="9540844" cy="630773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Всероссийских онлайн-слётов детско-молодежных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 городов трудовой доблести «Города Трудовой Доблести. ДЕТИ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648586" y="2317898"/>
            <a:ext cx="11068493" cy="9569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34903" y="523925"/>
            <a:ext cx="11600121" cy="6390168"/>
          </a:xfrm>
          <a:prstGeom prst="roundRect">
            <a:avLst/>
          </a:prstGeom>
          <a:ln w="6350" cmpd="dbl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57150">
                  <a:solidFill>
                    <a:schemeClr val="tx1"/>
                  </a:solidFill>
                </a:ln>
              </a:rPr>
              <a:t> 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8349" y="42530"/>
            <a:ext cx="9593230" cy="464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ПУБЛИКАЦИИ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4084" y="1051413"/>
            <a:ext cx="8981763" cy="860514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дом «Методист» Кадетское образование № 2, 2023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М.Б.,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Качуро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И.Л. Образовательные события гражданско-патриотической направленности – пространство смыслов и ценностей </a:t>
            </a:r>
          </a:p>
        </p:txBody>
      </p:sp>
      <p:sp>
        <p:nvSpPr>
          <p:cNvPr id="21" name="Шеврон 20"/>
          <p:cNvSpPr/>
          <p:nvPr/>
        </p:nvSpPr>
        <p:spPr>
          <a:xfrm rot="5400000">
            <a:off x="380781" y="1201282"/>
            <a:ext cx="982246" cy="72168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4084" y="2198908"/>
            <a:ext cx="8981763" cy="860514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дом «Методист» Кадетское образование № 2, 2023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Уторова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Л.Р., Новикова О.А., Шелковая Т.И. «Кадетский класс: масштаб – МБОУ «СОШ № 68 им. Родионова Е.И.»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34084" y="3346403"/>
            <a:ext cx="8981763" cy="643706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«Методист» Кадетское образование № 2, 2023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Штаюра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 «Всестороннее развитие личности через кадетский компонент воспитания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34084" y="4318095"/>
            <a:ext cx="8981763" cy="839770"/>
          </a:xfrm>
          <a:prstGeom prst="roundRect">
            <a:avLst>
              <a:gd name="adj" fmla="val 3041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дом «Методист» Кадетское образование № 4, 2023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М.Б.,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Качуро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И.Л. Проектирование образовательного пространства в кадетских классах в контексте суверенной национальной системы образования Российской федерации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34084" y="5357041"/>
            <a:ext cx="8981763" cy="1078901"/>
          </a:xfrm>
          <a:prstGeom prst="roundRect">
            <a:avLst>
              <a:gd name="adj" fmla="val 31385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«Методист» Кадетское образование (декабрь, 2023 передана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редакцию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М.Б. Военно-патриотическая игра «Дорогами Победы – пространство воспитания, обучения и развития школьников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in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13664"/>
          <a:stretch/>
        </p:blipFill>
        <p:spPr bwMode="auto">
          <a:xfrm rot="432446">
            <a:off x="10756631" y="1074836"/>
            <a:ext cx="1221971" cy="17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main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922" r="18039" b="5686"/>
          <a:stretch/>
        </p:blipFill>
        <p:spPr bwMode="auto">
          <a:xfrm rot="461512">
            <a:off x="10735493" y="2913797"/>
            <a:ext cx="1223523" cy="1765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main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3200" r="20200" b="6201"/>
          <a:stretch/>
        </p:blipFill>
        <p:spPr bwMode="auto">
          <a:xfrm rot="776030">
            <a:off x="10562629" y="4840807"/>
            <a:ext cx="1190228" cy="1747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Шеврон 31"/>
          <p:cNvSpPr/>
          <p:nvPr/>
        </p:nvSpPr>
        <p:spPr>
          <a:xfrm rot="5400000">
            <a:off x="363060" y="2225812"/>
            <a:ext cx="968052" cy="72168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врон 32"/>
          <p:cNvSpPr/>
          <p:nvPr/>
        </p:nvSpPr>
        <p:spPr>
          <a:xfrm rot="5400000">
            <a:off x="272561" y="3376722"/>
            <a:ext cx="1124197" cy="72168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Шеврон 33"/>
          <p:cNvSpPr/>
          <p:nvPr/>
        </p:nvSpPr>
        <p:spPr>
          <a:xfrm rot="5400000">
            <a:off x="352430" y="4476727"/>
            <a:ext cx="1038948" cy="72168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Шеврон 34"/>
          <p:cNvSpPr/>
          <p:nvPr/>
        </p:nvSpPr>
        <p:spPr>
          <a:xfrm rot="5400000">
            <a:off x="279943" y="5500579"/>
            <a:ext cx="1149045" cy="72168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648586" y="2317898"/>
            <a:ext cx="11068493" cy="9569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371600" y="0"/>
            <a:ext cx="9593230" cy="498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ПРЕЗЕНТАЦИЯ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ОПЫТА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7942" y="581891"/>
            <a:ext cx="11962014" cy="6151420"/>
          </a:xfrm>
          <a:prstGeom prst="roundRect">
            <a:avLst>
              <a:gd name="adj" fmla="val 8083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1.Проведение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Дискуссионной площадки для взрослых «Онлайн-платформа Города Трудовой доблести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ресурс гражданско-патриотического воспитания»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Всероссийский онлайн-слёт детско-молодежных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 городов трудовой доблести «Города Трудовой Доблести. ДЕТИ»., 26.01.2023).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 теме «Событие как пространство формирования ценностных ориентиров: управление проектами гражданско-патриотической направленности», М.Б.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Меньшенина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рамках Южно-Уральского педагогического собрания «Год педагога и наставника: эффективность участия Челябинской области в федеральных проектах развития суверенной национальной системы образования» (21.08.2023).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подготовке и проведении секции «Суверенная национальная система образования: механизмы формирования образовательного пространства в образовательной организации» (в рамках Августовской конференция педагогических работников муниципальной образовательной системы «Новые приоритеты государственной образовательной политики как механизм формирования доступного и качественного образования в городе Челябинске», 25.08.2023).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Методический семинар-совещание для школьных команд, реализующих кадетскую модель образования, программы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«Кадетское образование как флагманская модель воспитания патриота и гражданина» (в рамках Августовской конференция педагогических работников муниципальной образовательной системы «Новые приоритеты государственной образовательной политики как механизм формирования доступного и качественного образования в городе Челябинске») (29.08.2023).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Описание опыта работы в рамках заявки на участие в Национальной премии «Патриот – 2023» (август – сентябрь 2023 г., пройдена экспертиза).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Участие в составе делегации города Челябинска во Всероссийском Форум-Съезде делегатов образовательных организаций кадетской направленности (02.11.2023 – 04.11.2023, г. Москва).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Участие во Всероссийском конкурсе педагогических работников «Воспитать человека» в номинации «Воспитание на основе кадетских традиций» (призеры полуфинала, август – октябрь 2023 г.).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Участие в работе экспертного совета Всероссийского конкурса на звание «Лучший казачий класс» (ноябрь – декабрь 2023 г.)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Проведение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«Кадетское образование как уникальная модель развития и воспитания молодежи в России и в мире: опыт, ресурсы и возможности» (в рамках Всероссийского форума «Методист. Образование», 15.08.2023) 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https://events.webinar.ru/80142497/401948612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«Кадетское образование в России: традиции, современные вызовы и перспективы развития» (в рамках Второго Всероссийского Форума «Методист. Образование», 22.11.2023) 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https://vk.com/video-95425396_456239066?list=f9b2498e0e557c2f3f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Презентация опыта реализации муниципальных проектов гражданско-патриотической направленности в рамках визита делегации руководителей образовательных организаций г. Ясиноватая Донецкой народной республики (декабрь 2023 г.).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Участие в телепрограмме «Личное мнение» на 31-м канале по теме «Сохранение исторической памяти – дело молодых!» (об опыте проведения всероссийского онлайн-слет детско-молодежных активов городов трудовой доблести) (25.01.2024).</a:t>
            </a:r>
          </a:p>
        </p:txBody>
      </p:sp>
    </p:spTree>
    <p:extLst>
      <p:ext uri="{BB962C8B-B14F-4D97-AF65-F5344CB8AC3E}">
        <p14:creationId xmlns:p14="http://schemas.microsoft.com/office/powerpoint/2010/main" val="30801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46099" y="3577422"/>
            <a:ext cx="2845901" cy="32805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05796" y="146956"/>
            <a:ext cx="7907383" cy="1140823"/>
          </a:xfrm>
          <a:prstGeom prst="roundRect">
            <a:avLst/>
          </a:prstGeom>
          <a:solidFill>
            <a:srgbClr val="D7F7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Информационная поддержка событий осуществлялась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576" y="2568991"/>
            <a:ext cx="288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3"/>
              </a:rPr>
              <a:t>https://vk.com/10sborkadet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7063" y="4790830"/>
            <a:ext cx="2417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https://clck.ru/33Puwq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5312" y="4790830"/>
            <a:ext cx="332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vk.com/public217027037</a:t>
            </a:r>
            <a:r>
              <a:rPr lang="ru-RU" u="sng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9" y="3300248"/>
            <a:ext cx="1325759" cy="938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5" y="3136900"/>
            <a:ext cx="1455353" cy="145535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05796" y="1619908"/>
            <a:ext cx="266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8"/>
              </a:rPr>
              <a:t>https://www.chel-edu.ru</a:t>
            </a:r>
            <a:r>
              <a:rPr lang="ru-RU" dirty="0" smtClean="0">
                <a:hlinkClick r:id="rId8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92852" y="1592955"/>
            <a:ext cx="197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https://mou36.ru</a:t>
            </a:r>
            <a:r>
              <a:rPr lang="ru-RU" dirty="0" smtClean="0">
                <a:hlinkClick r:id="rId9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https://sun9-13.userapi.com/impg/P9BPdHIBxkk9Ekjr6-stqVWepqlfphsPpqEJcA/7pw9H86fSiY.jpg?size=1240x1240&amp;quality=95&amp;sign=2cf336a6024667cf149416dba25b5415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6829" y="3091112"/>
            <a:ext cx="1447364" cy="14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23560" y="2568991"/>
            <a:ext cx="4965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vk.com/public216705324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http://disk.yandex.net/qr/?clean=1&amp;text=https://clck.ru/32XbD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2" y="321948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sk.yandex.net/qr/?clean=1&amp;text=https://clck.ru/33Puu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2" y="548282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isk.yandex.net/qr/?clean=1&amp;text=https://clck.ru/33Puw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39" y="550394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1414" y="5540886"/>
            <a:ext cx="1048617" cy="1094959"/>
          </a:xfrm>
          <a:prstGeom prst="rect">
            <a:avLst/>
          </a:prstGeom>
        </p:spPr>
      </p:pic>
      <p:pic>
        <p:nvPicPr>
          <p:cNvPr id="20" name="Рисунок 19" descr="https://sun9-13.userapi.com/impg/Z7qmyr54tKAmbY1KGBWXA_pUXr3CHL16Y15JOQ/TXdXEQ5q0r4.jpg?size=1500x887&amp;quality=95&amp;sign=2403f06f0e6cf0ec290e4677277e1375&amp;type=album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55" y="5540886"/>
            <a:ext cx="1114969" cy="1042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8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1049</Words>
  <Application>Microsoft Office PowerPoint</Application>
  <PresentationFormat>Широкоэкранный</PresentationFormat>
  <Paragraphs>212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Acer1</cp:lastModifiedBy>
  <cp:revision>151</cp:revision>
  <cp:lastPrinted>2024-02-24T05:26:16Z</cp:lastPrinted>
  <dcterms:created xsi:type="dcterms:W3CDTF">2022-01-13T05:55:11Z</dcterms:created>
  <dcterms:modified xsi:type="dcterms:W3CDTF">2024-02-25T08:57:41Z</dcterms:modified>
</cp:coreProperties>
</file>