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handoutMasterIdLst>
    <p:handoutMasterId r:id="rId24"/>
  </p:handoutMasterIdLst>
  <p:sldIdLst>
    <p:sldId id="304" r:id="rId2"/>
    <p:sldId id="265" r:id="rId3"/>
    <p:sldId id="307" r:id="rId4"/>
    <p:sldId id="297" r:id="rId5"/>
    <p:sldId id="296" r:id="rId6"/>
    <p:sldId id="267" r:id="rId7"/>
    <p:sldId id="300" r:id="rId8"/>
    <p:sldId id="302" r:id="rId9"/>
    <p:sldId id="303" r:id="rId10"/>
    <p:sldId id="301" r:id="rId11"/>
    <p:sldId id="287" r:id="rId12"/>
    <p:sldId id="289" r:id="rId13"/>
    <p:sldId id="298" r:id="rId14"/>
    <p:sldId id="290" r:id="rId15"/>
    <p:sldId id="288" r:id="rId16"/>
    <p:sldId id="291" r:id="rId17"/>
    <p:sldId id="292" r:id="rId18"/>
    <p:sldId id="293" r:id="rId19"/>
    <p:sldId id="306" r:id="rId20"/>
    <p:sldId id="294" r:id="rId21"/>
    <p:sldId id="295" r:id="rId22"/>
    <p:sldId id="30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000" b="1" i="0" baseline="0" dirty="0">
                <a:effectLst/>
                <a:latin typeface="Times New Roman" pitchFamily="18" charset="0"/>
                <a:cs typeface="Times New Roman" pitchFamily="18" charset="0"/>
              </a:rPr>
              <a:t>Процент обучающихся начальной, вовлеченных в проект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0" baseline="0" dirty="0">
                <a:effectLst/>
                <a:latin typeface="Times New Roman" pitchFamily="18" charset="0"/>
                <a:cs typeface="Times New Roman" pitchFamily="18" charset="0"/>
              </a:rPr>
              <a:t> «Эффективная начальная школа»  МАОУ "СОШ № 15  г. Челябинска"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564324859839351"/>
          <c:y val="2.314814814814814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Лист1!$A$1:$A$2</c:f>
              <c:strCache>
                <c:ptCount val="2"/>
                <c:pt idx="0">
                  <c:v>2021-2022 учебный год</c:v>
                </c:pt>
                <c:pt idx="1">
                  <c:v>2022-2023 учебный год</c:v>
                </c:pt>
              </c:strCache>
            </c:strRef>
          </c:cat>
          <c:val>
            <c:numRef>
              <c:f>Лист1!$B$1:$B$2</c:f>
              <c:numCache>
                <c:formatCode>0.00%</c:formatCode>
                <c:ptCount val="2"/>
                <c:pt idx="0">
                  <c:v>2.8000000000000001E-2</c:v>
                </c:pt>
                <c:pt idx="1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6-45A6-9E96-65DECEFC5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378048"/>
        <c:axId val="71379584"/>
      </c:barChart>
      <c:catAx>
        <c:axId val="7137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379584"/>
        <c:crosses val="autoZero"/>
        <c:auto val="1"/>
        <c:lblAlgn val="ctr"/>
        <c:lblOffset val="100"/>
        <c:noMultiLvlLbl val="0"/>
      </c:catAx>
      <c:valAx>
        <c:axId val="713795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378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Количество учащихся, вовлечённых в проект</a:t>
            </a:r>
          </a:p>
        </c:rich>
      </c:tx>
      <c:layout>
        <c:manualLayout>
          <c:xMode val="edge"/>
          <c:yMode val="edge"/>
          <c:x val="0.21679949634674048"/>
          <c:y val="4.813407866001482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учащихся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2020г. </c:v>
                </c:pt>
                <c:pt idx="1">
                  <c:v>2021 г.</c:v>
                </c:pt>
                <c:pt idx="2">
                  <c:v>2022 г. </c:v>
                </c:pt>
                <c:pt idx="3">
                  <c:v>2023г.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160</c:v>
                </c:pt>
                <c:pt idx="2">
                  <c:v>284</c:v>
                </c:pt>
                <c:pt idx="3">
                  <c:v>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0-4685-81E5-19EA6203E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562240"/>
        <c:axId val="59813888"/>
        <c:axId val="0"/>
      </c:bar3DChart>
      <c:catAx>
        <c:axId val="5956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813888"/>
        <c:crosses val="autoZero"/>
        <c:auto val="1"/>
        <c:lblAlgn val="ctr"/>
        <c:lblOffset val="100"/>
        <c:noMultiLvlLbl val="0"/>
      </c:catAx>
      <c:valAx>
        <c:axId val="5981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562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ru-RU" sz="1600"/>
              <a:t>Количество классов, вовлечённых в проект   на уровне муниципалитета:</a:t>
            </a:r>
          </a:p>
          <a:p>
            <a:pPr algn="ctr" rtl="0">
              <a:defRPr/>
            </a:pPr>
            <a:endParaRPr lang="ru-RU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учащихся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2020г. </c:v>
                </c:pt>
                <c:pt idx="1">
                  <c:v>2021 г.</c:v>
                </c:pt>
                <c:pt idx="2">
                  <c:v>2022 г. </c:v>
                </c:pt>
                <c:pt idx="3">
                  <c:v>2023г.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160</c:v>
                </c:pt>
                <c:pt idx="2">
                  <c:v>284</c:v>
                </c:pt>
                <c:pt idx="3">
                  <c:v>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22-4A05-BF46-A7E8D22D5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781504"/>
        <c:axId val="59783040"/>
        <c:axId val="0"/>
      </c:bar3DChart>
      <c:catAx>
        <c:axId val="5978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783040"/>
        <c:crosses val="autoZero"/>
        <c:auto val="1"/>
        <c:lblAlgn val="ctr"/>
        <c:lblOffset val="100"/>
        <c:noMultiLvlLbl val="0"/>
      </c:catAx>
      <c:valAx>
        <c:axId val="5978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781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Процент учителей начальной школы, вовлечённых в проект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Лист1!$A$1:$A$4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Лист1!$B$1:$B$4</c:f>
              <c:numCache>
                <c:formatCode>0.00%</c:formatCode>
                <c:ptCount val="4"/>
                <c:pt idx="0">
                  <c:v>5.8999999999999997E-2</c:v>
                </c:pt>
                <c:pt idx="1">
                  <c:v>0.11799999999999999</c:v>
                </c:pt>
                <c:pt idx="2">
                  <c:v>0.17599999999999999</c:v>
                </c:pt>
                <c:pt idx="3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F-4CAE-B8D5-C93FF74F0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936960"/>
        <c:axId val="62938496"/>
        <c:axId val="0"/>
      </c:bar3DChart>
      <c:catAx>
        <c:axId val="6293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2938496"/>
        <c:crosses val="autoZero"/>
        <c:auto val="1"/>
        <c:lblAlgn val="ctr"/>
        <c:lblOffset val="100"/>
        <c:noMultiLvlLbl val="0"/>
      </c:catAx>
      <c:valAx>
        <c:axId val="629384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293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>
                <a:effectLst/>
                <a:latin typeface="Times New Roman" pitchFamily="18" charset="0"/>
                <a:cs typeface="Times New Roman" pitchFamily="18" charset="0"/>
              </a:rPr>
              <a:t>Сравнительный анализ качества знаний обучающихся 2-х классов по итогам  2021-2022 учебного года </a:t>
            </a:r>
            <a:endParaRPr lang="ru-RU" sz="18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Качественная успеваемость</c:v>
          </c:tx>
          <c:invertIfNegative val="0"/>
          <c:cat>
            <c:strRef>
              <c:f>Лист1!$A$1:$A$2</c:f>
              <c:strCache>
                <c:ptCount val="2"/>
                <c:pt idx="0">
                  <c:v>2 КЛ.  (1-4)</c:v>
                </c:pt>
                <c:pt idx="1">
                  <c:v>2 КЛ (энш)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0.84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92-40ED-BB8E-E5A85FA4A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216000"/>
        <c:axId val="77238272"/>
      </c:barChart>
      <c:catAx>
        <c:axId val="7721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238272"/>
        <c:crosses val="autoZero"/>
        <c:auto val="1"/>
        <c:lblAlgn val="ctr"/>
        <c:lblOffset val="100"/>
        <c:noMultiLvlLbl val="0"/>
      </c:catAx>
      <c:valAx>
        <c:axId val="77238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2160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выполнения заданий комплексной работы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Уровень сформированности УУД у обучающихся экспериментальных классов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Лист1!$A$1:$C$1</c:f>
              <c:strCache>
                <c:ptCount val="3"/>
                <c:pt idx="0">
                  <c:v>Достигли базового уровня</c:v>
                </c:pt>
                <c:pt idx="1">
                  <c:v>Достигли повышенного уровня</c:v>
                </c:pt>
                <c:pt idx="2">
                  <c:v>Достигли высокого уровня</c:v>
                </c:pt>
              </c:strCache>
            </c:strRef>
          </c:cat>
          <c:val>
            <c:numRef>
              <c:f>Лист1!$A$2:$C$2</c:f>
              <c:numCache>
                <c:formatCode>0%</c:formatCode>
                <c:ptCount val="3"/>
                <c:pt idx="0">
                  <c:v>0.17</c:v>
                </c:pt>
                <c:pt idx="1">
                  <c:v>0.3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B-4246-ABD9-701E15E7D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5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6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143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8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782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2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8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9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5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4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9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660" r:id="rId17"/>
    <p:sldLayoutId id="214748366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chel-15.ru/?banner=8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andia.ru/text/category/kol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96000" y="459000"/>
            <a:ext cx="10403612" cy="2025001"/>
          </a:xfrm>
        </p:spPr>
        <p:txBody>
          <a:bodyPr>
            <a:normAutofit fontScale="90000"/>
          </a:bodyPr>
          <a:lstStyle/>
          <a:p>
            <a:r>
              <a:rPr lang="ru-RU" altLang="en-US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 ресурсный центр </a:t>
            </a:r>
            <a:br>
              <a:rPr lang="ru-RU" altLang="en-US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en-US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реализующий проект  </a:t>
            </a:r>
            <a:br>
              <a:rPr lang="ru-RU" altLang="en-US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en-US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«Эффективная начальная школа»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endParaRPr lang="en-US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«СОШ № 15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Челябинска»</a:t>
            </a: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07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4183" y="310785"/>
            <a:ext cx="8911687" cy="68989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семинаров, открытых уроков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0027" y="3035541"/>
            <a:ext cx="1533772" cy="197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0" y="1449000"/>
            <a:ext cx="2430000" cy="222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" y="4014000"/>
            <a:ext cx="3701836" cy="172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86" y="1430875"/>
            <a:ext cx="2001223" cy="31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15" y="3052444"/>
            <a:ext cx="2628149" cy="306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00" y="2994685"/>
            <a:ext cx="3513263" cy="198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00" y="1449000"/>
            <a:ext cx="4257135" cy="191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00" y="3176513"/>
            <a:ext cx="1620000" cy="340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6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Результаты реализации проекта «Эффективная начальная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школа»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0" y="1764000"/>
            <a:ext cx="11730600" cy="4367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аблюдается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увеличение процента обучающихся, вовлеченных в проект «Эффективная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01581612"/>
              </p:ext>
            </p:extLst>
          </p:nvPr>
        </p:nvGraphicFramePr>
        <p:xfrm>
          <a:off x="1146000" y="2754000"/>
          <a:ext cx="9585000" cy="355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8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001" y="624110"/>
            <a:ext cx="10043612" cy="140989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города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вовлеченные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0" y="2619000"/>
            <a:ext cx="11730600" cy="35129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121 г. Челябинска»,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26 г. Челябинска»,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№ 35 г. Челябинска»,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68 г. Челябинска»,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 56 г. Челябинска».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3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956" y="180093"/>
            <a:ext cx="10223044" cy="12808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Результаты реализации проекта «Эффективная начальная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школа»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00" y="1449000"/>
            <a:ext cx="11865600" cy="5085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величение процента вовлечённых учащихся в проект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уровне муниципалитета:</a:t>
            </a:r>
            <a:endParaRPr lang="ru-RU" sz="24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28224898"/>
              </p:ext>
            </p:extLst>
          </p:nvPr>
        </p:nvGraphicFramePr>
        <p:xfrm>
          <a:off x="6231000" y="2394000"/>
          <a:ext cx="50088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87942844"/>
              </p:ext>
            </p:extLst>
          </p:nvPr>
        </p:nvGraphicFramePr>
        <p:xfrm>
          <a:off x="696000" y="2484000"/>
          <a:ext cx="4455000" cy="35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00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Количество классов начальной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школы, вовлеченных в проект в школах города Челябинска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0" y="1764000"/>
            <a:ext cx="11730600" cy="4367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283356"/>
              </p:ext>
            </p:extLst>
          </p:nvPr>
        </p:nvGraphicFramePr>
        <p:xfrm>
          <a:off x="1551001" y="2708998"/>
          <a:ext cx="8819998" cy="3422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9692">
                  <a:extLst>
                    <a:ext uri="{9D8B030D-6E8A-4147-A177-3AD203B41FA5}">
                      <a16:colId xmlns:a16="http://schemas.microsoft.com/office/drawing/2014/main" val="671966666"/>
                    </a:ext>
                  </a:extLst>
                </a:gridCol>
                <a:gridCol w="2939692">
                  <a:extLst>
                    <a:ext uri="{9D8B030D-6E8A-4147-A177-3AD203B41FA5}">
                      <a16:colId xmlns:a16="http://schemas.microsoft.com/office/drawing/2014/main" val="1494363074"/>
                    </a:ext>
                  </a:extLst>
                </a:gridCol>
                <a:gridCol w="2940614">
                  <a:extLst>
                    <a:ext uri="{9D8B030D-6E8A-4147-A177-3AD203B41FA5}">
                      <a16:colId xmlns:a16="http://schemas.microsoft.com/office/drawing/2014/main" val="1047832686"/>
                    </a:ext>
                  </a:extLst>
                </a:gridCol>
              </a:tblGrid>
              <a:tr h="1140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Учебный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классов, участвующих в проекте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учащихся, участвующих в проекте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6517610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2020-2021 учебный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4781960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2021-2022 учебный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922651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2022-2023 учебный год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297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6357996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2023-2024 учебный 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417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6190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87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324000"/>
            <a:ext cx="9908612" cy="8248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Результаты реализации проекта «Эффективная начальная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школа»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0" y="1764000"/>
            <a:ext cx="11730600" cy="4367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количества педагогов, задействованных в проекте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93707576"/>
              </p:ext>
            </p:extLst>
          </p:nvPr>
        </p:nvGraphicFramePr>
        <p:xfrm>
          <a:off x="2901000" y="2343149"/>
          <a:ext cx="6570000" cy="3965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691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Анализ результатов обучения в экспериментальном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0" y="1764000"/>
            <a:ext cx="11730600" cy="4367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34533490"/>
              </p:ext>
            </p:extLst>
          </p:nvPr>
        </p:nvGraphicFramePr>
        <p:xfrm>
          <a:off x="2361000" y="1584000"/>
          <a:ext cx="6885000" cy="45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110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Результаты выполнения заданий комплексной работы в соответствии с уровнем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УУД у обучающихся 2-э класса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0" y="1764000"/>
            <a:ext cx="11730600" cy="4367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59471536"/>
              </p:ext>
            </p:extLst>
          </p:nvPr>
        </p:nvGraphicFramePr>
        <p:xfrm>
          <a:off x="2136000" y="1899000"/>
          <a:ext cx="7425000" cy="423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30446220"/>
              </p:ext>
            </p:extLst>
          </p:nvPr>
        </p:nvGraphicFramePr>
        <p:xfrm>
          <a:off x="2946000" y="2205037"/>
          <a:ext cx="6390000" cy="392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82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00" y="312615"/>
            <a:ext cx="10440000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Удовлетворённость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родителей учащихся экспериментальных классов организацией образовательного и воспитательного процесса в классе и в целом школе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0" y="1764000"/>
            <a:ext cx="11730600" cy="4367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000" y="1674000"/>
            <a:ext cx="1107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-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91%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родителей полностью удовлетворены качеством образовательного процесса;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9 %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родителей в основном удовлетворены качеством образовательного процесса; 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отзывов родителей,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 удовлетворенных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качеством образовательного процесса,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731000" y="234000"/>
            <a:ext cx="9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МАОУ «СОШ № 15 г. Челябинска» как ресурсный центр готова обеспечить следующее сопровождение:</a:t>
            </a:r>
            <a:endParaRPr lang="ru-RU" sz="24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69" y="1224000"/>
            <a:ext cx="11648571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000" y="70098"/>
            <a:ext cx="10104873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25 декабря 2019 года МАОУ «СОШ №15 г. Челябинска»  присвоен статус муниципальной инновационной площадки, реализующей проект «Эффективная начальная школа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1764000"/>
            <a:ext cx="11460600" cy="4367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388"/>
            <a:ext cx="3711000" cy="513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99" y="1428388"/>
            <a:ext cx="3620073" cy="524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000" y="1609200"/>
            <a:ext cx="3534873" cy="506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00" y="1584000"/>
            <a:ext cx="11730600" cy="436796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Таким образом, можно сделать вывод,  что реализация проекта позволяет:</a:t>
            </a:r>
          </a:p>
          <a:p>
            <a:pPr marL="457200" lvl="0" indent="-457200">
              <a:lnSpc>
                <a:spcPct val="200000"/>
              </a:lnSpc>
            </a:pPr>
            <a:r>
              <a:rPr lang="x-none" sz="2400" dirty="0">
                <a:latin typeface="Times New Roman" pitchFamily="18" charset="0"/>
                <a:cs typeface="Times New Roman" pitchFamily="18" charset="0"/>
              </a:rPr>
              <a:t>Оптимизировать  учебное время и учебные материалы;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/>
            <a:r>
              <a:rPr lang="x-none" sz="2400" dirty="0">
                <a:latin typeface="Times New Roman" pitchFamily="18" charset="0"/>
                <a:cs typeface="Times New Roman" pitchFamily="18" charset="0"/>
              </a:rPr>
              <a:t>Усовершенствовать механизм индивидуального сопровождения и поддержки обучающихся, имеющих повышенные  возможности к обучению;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/>
            <a:r>
              <a:rPr lang="x-none" sz="2400" dirty="0">
                <a:latin typeface="Times New Roman" pitchFamily="18" charset="0"/>
                <a:cs typeface="Times New Roman" pitchFamily="18" charset="0"/>
              </a:rPr>
              <a:t>Разработать и апробировать процедуры оценки качества образования на всех этапах реализации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83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00" y="234000"/>
            <a:ext cx="10403612" cy="128089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ерспективы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дальнейшей деятельности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0" y="1764000"/>
            <a:ext cx="11730600" cy="463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проведения серии семинаров и открытой педагогической практики для родительского сообщества;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информирования широкого круга педагогов о ходе и результатах выполнения инновационного образовательного проекта путем организации мастер – классов, семинаров, конференций;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обобщения и оформления результатов работы над проектом в виде программно-методических разработок, обеспечивающих реализацию проекта;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публикаций методических рекомендаций и методических пособий по теме проекта на сайте ОУ, в интернет-сообществах и СМИ.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3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7062D2-87BA-47CB-AA8D-848BE686EE02}"/>
              </a:ext>
            </a:extLst>
          </p:cNvPr>
          <p:cNvSpPr txBox="1"/>
          <p:nvPr/>
        </p:nvSpPr>
        <p:spPr>
          <a:xfrm>
            <a:off x="3171000" y="1989000"/>
            <a:ext cx="6435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endParaRPr lang="ru-RU" sz="2000" dirty="0" smtClean="0">
              <a:solidFill>
                <a:schemeClr val="accent3"/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Материалы проекта можно найти: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https://www.chel-15.ru/?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banner=82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50" y="43740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0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000" y="99000"/>
            <a:ext cx="11205000" cy="128089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ресурсного центра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распространить полученный положительный опыт при внедрении классов «Эффективной начальной школы»  на иные образовательные учреждения и профессиональные 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лл"/>
              </a:rPr>
              <a:t>коллективы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6000" y="1379890"/>
            <a:ext cx="4816908" cy="533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6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01" y="624110"/>
            <a:ext cx="10583612" cy="128089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Идея проекта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Эффективная начальная школа»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00" y="2439000"/>
            <a:ext cx="11460600" cy="3692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комплекса организационных, нормативных, информационно-методических, психолого-педагогических, кадровых, материально-технических, финансовых условий для реализации права обучающихся на ускоренное обучение в пределах основной образовательной программы начального общего образования, закрепленное в ст. 34 (пп.3 п.1) Федерального закона от 29.12.2012 № 273-ФЗ «Об образовании в Российской Федерации».</a:t>
            </a:r>
          </a:p>
          <a:p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5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00" y="624110"/>
            <a:ext cx="10574999" cy="128089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Целевая аудитория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Эффективная начальная школа»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00" y="2259000"/>
            <a:ext cx="11415600" cy="3872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Проект разработан и предназначен для детей, в полном объеме освоивших программу дошкольного образования, которые имеют повышенный уровень готовности к обучению в начальной школе и желают освоить программу начального общего образования за три учебных года. Проект создаёт условия для реализации индивидуальных маршрутов обучающихся с учётом их образовательных потребностей.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8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1" y="189000"/>
            <a:ext cx="9908612" cy="1260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Результаты реализации проекта «Эффективная начальная школа» </a:t>
            </a:r>
            <a:endParaRPr lang="ru-RU" sz="4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410A3-610B-4956-A4FE-6597D410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0" y="1849110"/>
            <a:ext cx="6750000" cy="4729890"/>
          </a:xfrm>
        </p:spPr>
        <p:txBody>
          <a:bodyPr>
            <a:noAutofit/>
          </a:bodyPr>
          <a:lstStyle/>
          <a:p>
            <a:pPr marL="0" indent="0" fontAlgn="auto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x-none" sz="1600" b="1" dirty="0">
                <a:latin typeface="Times New Roman" pitchFamily="18" charset="0"/>
                <a:cs typeface="Times New Roman" pitchFamily="18" charset="0"/>
              </a:rPr>
              <a:t>нормативно-правово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x-none" sz="1600" b="1" dirty="0">
                <a:latin typeface="Times New Roman" pitchFamily="18" charset="0"/>
                <a:cs typeface="Times New Roman" pitchFamily="18" charset="0"/>
              </a:rPr>
              <a:t> пакет документов по индивидуальным учебным планам и ускоренному обучению в начальной школе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x-none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Положение о реализации проекта «Эффективная начальная школа»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аявления родителей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проведение педагогической </a:t>
            </a:r>
            <a:r>
              <a:rPr lang="x-none" sz="1600" dirty="0" smtClean="0">
                <a:latin typeface="Times New Roman" pitchFamily="18" charset="0"/>
                <a:cs typeface="Times New Roman" pitchFamily="18" charset="0"/>
              </a:rPr>
              <a:t>диагностики;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x-none" sz="1600" dirty="0" smtClean="0">
                <a:latin typeface="Times New Roman" pitchFamily="18" charset="0"/>
                <a:cs typeface="Times New Roman" pitchFamily="18" charset="0"/>
              </a:rPr>
              <a:t>- на организацию ускоренного обучения;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x-none" sz="1600" b="1" dirty="0" smtClean="0">
                <a:latin typeface="Times New Roman" pitchFamily="18" charset="0"/>
                <a:cs typeface="Times New Roman" pitchFamily="18" charset="0"/>
              </a:rPr>
              <a:t>Внесены </a:t>
            </a:r>
            <a:r>
              <a:rPr lang="x-none" sz="1600" b="1" dirty="0">
                <a:latin typeface="Times New Roman" pitchFamily="18" charset="0"/>
                <a:cs typeface="Times New Roman" pitchFamily="18" charset="0"/>
              </a:rPr>
              <a:t>изменения 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– Положение о порядке обучения по индивидуальному учебному плану в МАОУ «СОШ № 15 г. Челябинска»;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– Положение о проведении промежуточной аттестации обучающихся и осуществлении текущего контроля их успеваемости МАОУ «СОШ № 15 г. Челябинска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fontAlgn="auto">
              <a:lnSpc>
                <a:spcPct val="100000"/>
              </a:lnSpc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ключены во внутреннюю систему оценки качества образования показатели по реализации индивидуальных учебных планов в начальной школе.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E003569-579D-4285-B007-005B990FF1A5}"/>
              </a:ext>
            </a:extLst>
          </p:cNvPr>
          <p:cNvSpPr txBox="1">
            <a:spLocks/>
          </p:cNvSpPr>
          <p:nvPr/>
        </p:nvSpPr>
        <p:spPr>
          <a:xfrm>
            <a:off x="7716000" y="1849110"/>
            <a:ext cx="4320000" cy="4009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2) диагностический инструментарий:</a:t>
            </a:r>
          </a:p>
          <a:p>
            <a:pPr marL="0" indent="0" fontAlgn="auto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психолого-диагностический инструментарий для анализа готовности к обучению будущих первоклассников;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 диагностическ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 инструментари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, обеспечивающ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x-none" sz="1600" dirty="0">
                <a:latin typeface="Times New Roman" pitchFamily="18" charset="0"/>
                <a:cs typeface="Times New Roman" pitchFamily="18" charset="0"/>
              </a:rPr>
              <a:t> мониторинг образовательных результатов учащихся, участвующих в проекте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6000" y="1449000"/>
            <a:ext cx="8807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Созданы учебно-методические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разработки:</a:t>
            </a:r>
            <a:endParaRPr lang="ru-RU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00" y="99000"/>
            <a:ext cx="10420799" cy="1161791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Результаты реализации проекта «Эффективная начальная школа» </a:t>
            </a:r>
            <a:endParaRPr lang="ru-RU" sz="4400" b="1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3E7C23D-71B6-49F0-B7A1-F2BDD3357A70}"/>
              </a:ext>
            </a:extLst>
          </p:cNvPr>
          <p:cNvSpPr txBox="1">
            <a:spLocks/>
          </p:cNvSpPr>
          <p:nvPr/>
        </p:nvSpPr>
        <p:spPr>
          <a:xfrm>
            <a:off x="111000" y="1830960"/>
            <a:ext cx="6660000" cy="515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x-none" sz="1600" b="1">
                <a:latin typeface="Times New Roman" pitchFamily="18" charset="0"/>
                <a:cs typeface="Times New Roman" pitchFamily="18" charset="0"/>
              </a:rPr>
              <a:t> учебно-методически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x-none" sz="1600" b="1">
                <a:latin typeface="Times New Roman" pitchFamily="18" charset="0"/>
                <a:cs typeface="Times New Roman" pitchFamily="18" charset="0"/>
              </a:rPr>
              <a:t> разработк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x-none" sz="1600" b="1">
                <a:latin typeface="Times New Roman" pitchFamily="18" charset="0"/>
                <a:cs typeface="Times New Roman" pitchFamily="18" charset="0"/>
              </a:rPr>
              <a:t> по теме инновационного проекта: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Индивидуальный </a:t>
            </a:r>
            <a:r>
              <a:rPr lang="x-none" sz="1600" u="sng">
                <a:latin typeface="Times New Roman" pitchFamily="18" charset="0"/>
                <a:cs typeface="Times New Roman" pitchFamily="18" charset="0"/>
              </a:rPr>
              <a:t>учебный план на уровне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начального </a:t>
            </a:r>
            <a:r>
              <a:rPr lang="x-none" sz="1600" u="sng">
                <a:latin typeface="Times New Roman" pitchFamily="18" charset="0"/>
                <a:cs typeface="Times New Roman" pitchFamily="18" charset="0"/>
              </a:rPr>
              <a:t> общего образования.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sz="1600" u="sng">
                <a:latin typeface="Times New Roman" pitchFamily="18" charset="0"/>
                <a:cs typeface="Times New Roman" pitchFamily="18" charset="0"/>
              </a:rPr>
              <a:t>План внеурочной деятельности на уровне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начального</a:t>
            </a:r>
            <a:r>
              <a:rPr lang="x-none" sz="1600" u="sng">
                <a:latin typeface="Times New Roman" pitchFamily="18" charset="0"/>
                <a:cs typeface="Times New Roman" pitchFamily="18" charset="0"/>
              </a:rPr>
              <a:t> общего образования.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x-none" sz="1600" u="sng">
                <a:latin typeface="Times New Roman" pitchFamily="18" charset="0"/>
                <a:cs typeface="Times New Roman" pitchFamily="18" charset="0"/>
              </a:rPr>
              <a:t>Рабоч</a:t>
            </a:r>
            <a:r>
              <a:rPr lang="ru-RU" sz="1600" u="sng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x-none" sz="1600" u="sng">
                <a:latin typeface="Times New Roman" pitchFamily="18" charset="0"/>
                <a:cs typeface="Times New Roman" pitchFamily="18" charset="0"/>
              </a:rPr>
              <a:t> программ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x-none" sz="1600" u="sng">
                <a:latin typeface="Times New Roman" pitchFamily="18" charset="0"/>
                <a:cs typeface="Times New Roman" pitchFamily="18" charset="0"/>
              </a:rPr>
              <a:t> учебн</a:t>
            </a:r>
            <a:r>
              <a:rPr lang="ru-RU" sz="1600" u="sng" dirty="0" err="1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x-none" sz="1600" u="sng">
                <a:latin typeface="Times New Roman" pitchFamily="18" charset="0"/>
                <a:cs typeface="Times New Roman" pitchFamily="18" charset="0"/>
              </a:rPr>
              <a:t> курс</a:t>
            </a:r>
            <a:r>
              <a:rPr lang="ru-RU" sz="1600" u="sng" dirty="0" err="1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 и предметов: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 Русский язык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Литературное чтение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Иностранный язык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Математика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Окружающий мир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Музыка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Изобразительное искусство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Технология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Физическая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1000" y="1449000"/>
            <a:ext cx="8807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000"/>
              </a:spcBef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Созданы учебно-методические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разработки: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E003569-579D-4285-B007-005B990FF1A5}"/>
              </a:ext>
            </a:extLst>
          </p:cNvPr>
          <p:cNvSpPr txBox="1">
            <a:spLocks/>
          </p:cNvSpPr>
          <p:nvPr/>
        </p:nvSpPr>
        <p:spPr>
          <a:xfrm>
            <a:off x="7716000" y="1849110"/>
            <a:ext cx="4320000" cy="4009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51800" y="2754000"/>
            <a:ext cx="5175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Рабоч</a:t>
            </a:r>
            <a:r>
              <a:rPr lang="ru-RU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x-none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внеурочной </a:t>
            </a:r>
            <a:r>
              <a:rPr lang="x-none" sz="1600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«Занимательная математика»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«Удивительный мир слов»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«Лаборатория чудес»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«Клуб юных шахматистов»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«Классное пение»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«Увлекательный английский»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«Моя первая экология»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«Театр»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«Мир танца»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видео-</a:t>
            </a:r>
            <a:r>
              <a:rPr lang="x-none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лекторий «Знакомство с «Эффективной начальной школой»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x-none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родителей ОО и родителей дошкольных учреждений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69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000" y="172829"/>
            <a:ext cx="9855000" cy="12877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Форма з</a:t>
            </a:r>
            <a:r>
              <a:rPr lang="x-none" sz="2800" dirty="0">
                <a:latin typeface="Times New Roman" pitchFamily="18" charset="0"/>
                <a:cs typeface="Times New Roman" pitchFamily="18" charset="0"/>
              </a:rPr>
              <a:t>аявления родителей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2800" dirty="0">
                <a:latin typeface="Times New Roman" pitchFamily="18" charset="0"/>
                <a:cs typeface="Times New Roman" pitchFamily="18" charset="0"/>
              </a:rPr>
              <a:t>на проведение педагогической диагностики;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x-none" sz="2800" dirty="0">
                <a:latin typeface="Times New Roman" pitchFamily="18" charset="0"/>
                <a:cs typeface="Times New Roman" pitchFamily="18" charset="0"/>
              </a:rPr>
              <a:t>- на организацию ускоренного обучения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00" y="1460610"/>
            <a:ext cx="7965000" cy="521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00" y="324000"/>
            <a:ext cx="10342800" cy="720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Диагностический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инструментарий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357313"/>
            <a:ext cx="11595600" cy="506587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139">
            <a:off x="938249" y="1212556"/>
            <a:ext cx="3686805" cy="527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134">
            <a:off x="6648783" y="1312488"/>
            <a:ext cx="3909928" cy="492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0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1113</TotalTime>
  <Words>795</Words>
  <Application>Microsoft Office PowerPoint</Application>
  <PresentationFormat>Широкоэкранный</PresentationFormat>
  <Paragraphs>118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Symbol</vt:lpstr>
      <vt:lpstr>Times New Roman</vt:lpstr>
      <vt:lpstr>Wingdings 3</vt:lpstr>
      <vt:lpstr>Легкий дым</vt:lpstr>
      <vt:lpstr>Муниципальный  ресурсный центр  реализующий проект   «Эффективная начальная школа»</vt:lpstr>
      <vt:lpstr>25 декабря 2019 года МАОУ «СОШ №15 г. Челябинска»  присвоен статус муниципальной инновационной площадки, реализующей проект «Эффективная начальная школа»</vt:lpstr>
      <vt:lpstr>Задача ресурсного центра – распространить полученный положительный опыт при внедрении классов «Эффективной начальной школы»  на иные образовательные учреждения и профессиональные коллективы. </vt:lpstr>
      <vt:lpstr>Идея проекта  «Эффективная начальная школа» </vt:lpstr>
      <vt:lpstr>Целевая аудитория проекта  «Эффективная начальная школа» </vt:lpstr>
      <vt:lpstr>Результаты реализации проекта «Эффективная начальная школа» </vt:lpstr>
      <vt:lpstr>Результаты реализации проекта «Эффективная начальная школа» </vt:lpstr>
      <vt:lpstr> Форма заявления родителей: - на проведение педагогической диагностики; - на организацию ускоренного обучения</vt:lpstr>
      <vt:lpstr>Диагностический инструментарий</vt:lpstr>
      <vt:lpstr>Проведение семинаров, открытых уроков</vt:lpstr>
      <vt:lpstr>Результаты реализации проекта «Эффективная начальная школа» </vt:lpstr>
      <vt:lpstr>Школы города Челябинска, вовлеченные в проект</vt:lpstr>
      <vt:lpstr>Результаты реализации проекта «Эффективная начальная школа» </vt:lpstr>
      <vt:lpstr>Количество классов начальной школы, вовлеченных в проект в школах города Челябинска </vt:lpstr>
      <vt:lpstr>Результаты реализации проекта «Эффективная начальная школа» </vt:lpstr>
      <vt:lpstr>Анализ результатов обучения в экспериментальном классе</vt:lpstr>
      <vt:lpstr>Результаты выполнения заданий комплексной работы в соответствии с уровнем сформированности УУД у обучающихся 2-э класса </vt:lpstr>
      <vt:lpstr>Удовлетворённость родителей учащихся экспериментальных классов организацией образовательного и воспитательного процесса в классе и в целом школе </vt:lpstr>
      <vt:lpstr>Презентация PowerPoint</vt:lpstr>
      <vt:lpstr>Выводы:</vt:lpstr>
      <vt:lpstr>Перспективы дальнейшей деятельности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51</cp:revision>
  <dcterms:created xsi:type="dcterms:W3CDTF">2020-07-05T17:04:43Z</dcterms:created>
  <dcterms:modified xsi:type="dcterms:W3CDTF">2024-02-28T05:24:31Z</dcterms:modified>
</cp:coreProperties>
</file>