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  <p:sldMasterId id="2147483828" r:id="rId2"/>
  </p:sldMasterIdLst>
  <p:notesMasterIdLst>
    <p:notesMasterId r:id="rId18"/>
  </p:notesMasterIdLst>
  <p:sldIdLst>
    <p:sldId id="256" r:id="rId3"/>
    <p:sldId id="286" r:id="rId4"/>
    <p:sldId id="290" r:id="rId5"/>
    <p:sldId id="346" r:id="rId6"/>
    <p:sldId id="343" r:id="rId7"/>
    <p:sldId id="344" r:id="rId8"/>
    <p:sldId id="323" r:id="rId9"/>
    <p:sldId id="345" r:id="rId10"/>
    <p:sldId id="331" r:id="rId11"/>
    <p:sldId id="340" r:id="rId12"/>
    <p:sldId id="325" r:id="rId13"/>
    <p:sldId id="335" r:id="rId14"/>
    <p:sldId id="347" r:id="rId15"/>
    <p:sldId id="328" r:id="rId16"/>
    <p:sldId id="326" r:id="rId17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89343" autoAdjust="0"/>
  </p:normalViewPr>
  <p:slideViewPr>
    <p:cSldViewPr>
      <p:cViewPr varScale="1">
        <p:scale>
          <a:sx n="58" d="100"/>
          <a:sy n="58" d="100"/>
        </p:scale>
        <p:origin x="66" y="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65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&#1044;&#1080;&#1072;&#1075;&#1088;&#1072;&#1084;&#1084;&#1072;%202%20&#1074;%20Microsoft%20Office%20PowerPoin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1"/>
          <c:order val="0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социально бытовые навыки</c:v>
                </c:pt>
                <c:pt idx="1">
                  <c:v>коммуникативные навыки</c:v>
                </c:pt>
                <c:pt idx="2">
                  <c:v>игровая деятельность</c:v>
                </c:pt>
                <c:pt idx="3">
                  <c:v>эмоционально-поведенческие навыки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0.5</c:v>
                </c:pt>
                <c:pt idx="1">
                  <c:v>1</c:v>
                </c:pt>
                <c:pt idx="2">
                  <c:v>0.5</c:v>
                </c:pt>
                <c:pt idx="3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37-4E50-BB5B-B55B9887EC51}"/>
            </c:ext>
          </c:extLst>
        </c:ser>
        <c:ser>
          <c:idx val="2"/>
          <c:order val="1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социально бытовые навыки</c:v>
                </c:pt>
                <c:pt idx="1">
                  <c:v>коммуникативные навыки</c:v>
                </c:pt>
                <c:pt idx="2">
                  <c:v>игровая деятельность</c:v>
                </c:pt>
                <c:pt idx="3">
                  <c:v>эмоционально-поведенческие навыки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1.5</c:v>
                </c:pt>
                <c:pt idx="3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37-4E50-BB5B-B55B9887EC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0786560"/>
        <c:axId val="80788096"/>
        <c:axId val="0"/>
      </c:bar3DChart>
      <c:catAx>
        <c:axId val="80786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80788096"/>
        <c:crosses val="autoZero"/>
        <c:auto val="1"/>
        <c:lblAlgn val="ctr"/>
        <c:lblOffset val="100"/>
        <c:noMultiLvlLbl val="0"/>
      </c:catAx>
      <c:valAx>
        <c:axId val="807880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078656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1.1999062750374143E-2"/>
                  <c:y val="1.4109543384068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589F-40A6-B915-5A195FC32DF7}"/>
                </c:ext>
              </c:extLst>
            </c:dLbl>
            <c:dLbl>
              <c:idx val="1"/>
              <c:layout>
                <c:manualLayout>
                  <c:x val="-1.1999062750374143E-2"/>
                  <c:y val="2.46917009221197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89F-40A6-B915-5A195FC32DF7}"/>
                </c:ext>
              </c:extLst>
            </c:dLbl>
            <c:dLbl>
              <c:idx val="2"/>
              <c:layout>
                <c:manualLayout>
                  <c:x val="-4.7996251001496603E-3"/>
                  <c:y val="2.11640373291856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589F-40A6-B915-5A195FC32DF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Знаю</c:v>
                </c:pt>
                <c:pt idx="1">
                  <c:v>Применяю на практике</c:v>
                </c:pt>
                <c:pt idx="2">
                  <c:v>Готов делиться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59</c:v>
                </c:pt>
                <c:pt idx="1">
                  <c:v>37</c:v>
                </c:pt>
                <c:pt idx="2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89F-40A6-B915-5A195FC32DF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-7.1994376502244883E-3"/>
                  <c:y val="1.41095433840684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589F-40A6-B915-5A195FC32DF7}"/>
                </c:ext>
              </c:extLst>
            </c:dLbl>
            <c:dLbl>
              <c:idx val="1"/>
              <c:layout>
                <c:manualLayout>
                  <c:x val="9.5992502002993189E-3"/>
                  <c:y val="3.52738584601711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589F-40A6-B915-5A195FC32DF7}"/>
                </c:ext>
              </c:extLst>
            </c:dLbl>
            <c:dLbl>
              <c:idx val="2"/>
              <c:layout>
                <c:manualLayout>
                  <c:x val="-2.3998125500748289E-3"/>
                  <c:y val="-7.05477169203418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589F-40A6-B915-5A195FC32DF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Знаю</c:v>
                </c:pt>
                <c:pt idx="1">
                  <c:v>Применяю на практике</c:v>
                </c:pt>
                <c:pt idx="2">
                  <c:v>Готов делиться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67</c:v>
                </c:pt>
                <c:pt idx="1">
                  <c:v>49</c:v>
                </c:pt>
                <c:pt idx="2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89F-40A6-B915-5A195FC32DF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4.7996251001496603E-3"/>
                  <c:y val="-7.05477169203422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589F-40A6-B915-5A195FC32DF7}"/>
                </c:ext>
              </c:extLst>
            </c:dLbl>
            <c:dLbl>
              <c:idx val="1"/>
              <c:layout>
                <c:manualLayout>
                  <c:x val="2.3998125500748289E-3"/>
                  <c:y val="3.52738584601712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589F-40A6-B915-5A195FC32DF7}"/>
                </c:ext>
              </c:extLst>
            </c:dLbl>
            <c:dLbl>
              <c:idx val="2"/>
              <c:layout>
                <c:manualLayout>
                  <c:x val="0"/>
                  <c:y val="1.76369292300855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589F-40A6-B915-5A195FC32DF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Знаю</c:v>
                </c:pt>
                <c:pt idx="1">
                  <c:v>Применяю на практике</c:v>
                </c:pt>
                <c:pt idx="2">
                  <c:v>Готов делиться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79</c:v>
                </c:pt>
                <c:pt idx="1">
                  <c:v>61</c:v>
                </c:pt>
                <c:pt idx="2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89F-40A6-B915-5A195FC32DF7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9.599250200299318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589F-40A6-B915-5A195FC32DF7}"/>
                </c:ext>
              </c:extLst>
            </c:dLbl>
            <c:dLbl>
              <c:idx val="1"/>
              <c:layout>
                <c:manualLayout>
                  <c:x val="1.9198500400598631E-2"/>
                  <c:y val="3.527385846017126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589F-40A6-B915-5A195FC32DF7}"/>
                </c:ext>
              </c:extLst>
            </c:dLbl>
            <c:dLbl>
              <c:idx val="2"/>
              <c:layout>
                <c:manualLayout>
                  <c:x val="1.439887530044897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589F-40A6-B915-5A195FC32DF7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Знаю</c:v>
                </c:pt>
                <c:pt idx="1">
                  <c:v>Применяю на практике</c:v>
                </c:pt>
                <c:pt idx="2">
                  <c:v>Готов делиться</c:v>
                </c:pt>
              </c:strCache>
            </c:strRef>
          </c:cat>
          <c:val>
            <c:numRef>
              <c:f>Лист1!$E$2:$E$4</c:f>
              <c:numCache>
                <c:formatCode>General</c:formatCode>
                <c:ptCount val="3"/>
                <c:pt idx="0">
                  <c:v>84</c:v>
                </c:pt>
                <c:pt idx="1">
                  <c:v>69</c:v>
                </c:pt>
                <c:pt idx="2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589F-40A6-B915-5A195FC32D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0024576"/>
        <c:axId val="70050944"/>
        <c:axId val="0"/>
      </c:bar3DChart>
      <c:catAx>
        <c:axId val="700245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70050944"/>
        <c:crosses val="autoZero"/>
        <c:auto val="1"/>
        <c:lblAlgn val="ctr"/>
        <c:lblOffset val="100"/>
        <c:noMultiLvlLbl val="0"/>
      </c:catAx>
      <c:valAx>
        <c:axId val="700509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002457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'[Диаграмма 2 в Microsoft Office PowerPoint]Лист1'!$L$13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'[Диаграмма 2 в Microsoft Office PowerPoint]Лист1'!$L$14</c:f>
              <c:numCache>
                <c:formatCode>General</c:formatCode>
                <c:ptCount val="1"/>
                <c:pt idx="0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A9-438D-A748-F3B6A2730D04}"/>
            </c:ext>
          </c:extLst>
        </c:ser>
        <c:ser>
          <c:idx val="1"/>
          <c:order val="1"/>
          <c:tx>
            <c:strRef>
              <c:f>'[Диаграмма 2 в Microsoft Office PowerPoint]Лист1'!$M$13</c:f>
              <c:strCache>
                <c:ptCount val="1"/>
                <c:pt idx="0">
                  <c:v>2021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'[Диаграмма 2 в Microsoft Office PowerPoint]Лист1'!$M$14</c:f>
              <c:numCache>
                <c:formatCode>General</c:formatCode>
                <c:ptCount val="1"/>
                <c:pt idx="0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A9-438D-A748-F3B6A2730D04}"/>
            </c:ext>
          </c:extLst>
        </c:ser>
        <c:ser>
          <c:idx val="2"/>
          <c:order val="2"/>
          <c:tx>
            <c:strRef>
              <c:f>'[Диаграмма 2 в Microsoft Office PowerPoint]Лист1'!$N$13</c:f>
              <c:strCache>
                <c:ptCount val="1"/>
                <c:pt idx="0">
                  <c:v>2022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'[Диаграмма 2 в Microsoft Office PowerPoint]Лист1'!$N$14</c:f>
              <c:numCache>
                <c:formatCode>General</c:formatCode>
                <c:ptCount val="1"/>
                <c:pt idx="0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8A9-438D-A748-F3B6A2730D04}"/>
            </c:ext>
          </c:extLst>
        </c:ser>
        <c:ser>
          <c:idx val="3"/>
          <c:order val="3"/>
          <c:tx>
            <c:strRef>
              <c:f>'[Диаграмма 2 в Microsoft Office PowerPoint]Лист1'!$O$13</c:f>
              <c:strCache>
                <c:ptCount val="1"/>
                <c:pt idx="0">
                  <c:v>2023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5810140336710558E-2"/>
                  <c:y val="-2.713373727705469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71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3BD-4EF0-A339-6CB27CF2CD7A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'[Диаграмма 2 в Microsoft Office PowerPoint]Лист1'!$O$14</c:f>
              <c:numCache>
                <c:formatCode>General</c:formatCode>
                <c:ptCount val="1"/>
                <c:pt idx="0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3BD-4EF0-A339-6CB27CF2CD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0223744"/>
        <c:axId val="70225280"/>
        <c:axId val="0"/>
      </c:bar3DChart>
      <c:catAx>
        <c:axId val="70223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vert="horz"/>
          <a:lstStyle/>
          <a:p>
            <a:pPr>
              <a:defRPr/>
            </a:pPr>
            <a:endParaRPr lang="ru-RU"/>
          </a:p>
        </c:txPr>
        <c:crossAx val="70225280"/>
        <c:crosses val="autoZero"/>
        <c:auto val="1"/>
        <c:lblAlgn val="ctr"/>
        <c:lblOffset val="100"/>
        <c:noMultiLvlLbl val="0"/>
      </c:catAx>
      <c:valAx>
        <c:axId val="70225280"/>
        <c:scaling>
          <c:logBase val="10"/>
          <c:orientation val="minMax"/>
        </c:scaling>
        <c:delete val="1"/>
        <c:axPos val="l"/>
        <c:majorGridlines/>
        <c:numFmt formatCode="General" sourceLinked="1"/>
        <c:majorTickMark val="none"/>
        <c:minorTickMark val="none"/>
        <c:tickLblPos val="none"/>
        <c:crossAx val="70223744"/>
        <c:crosses val="autoZero"/>
        <c:crossBetween val="between"/>
      </c:valAx>
    </c:plotArea>
    <c:legend>
      <c:legendPos val="b"/>
      <c:layout/>
      <c:overlay val="0"/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26F7F-17EC-4FA2-B44F-23B5569D21A7}" type="datetimeFigureOut">
              <a:rPr lang="ru-RU" smtClean="0"/>
              <a:pPr/>
              <a:t>26.02.2024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0BB7C-CC5E-4DB6-B824-B30AE080C1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564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0BB7C-CC5E-4DB6-B824-B30AE080C13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759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0BB7C-CC5E-4DB6-B824-B30AE080C135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593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0BB7C-CC5E-4DB6-B824-B30AE080C135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876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0BB7C-CC5E-4DB6-B824-B30AE080C135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735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E78DA2BC-2BFF-4176-916D-D07E9C050238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D4CA8913-3261-46A7-BD7C-D705E9193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DA2BC-2BFF-4176-916D-D07E9C050238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A8913-3261-46A7-BD7C-D705E9193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DA2BC-2BFF-4176-916D-D07E9C050238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A8913-3261-46A7-BD7C-D705E9193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E78DA2BC-2BFF-4176-916D-D07E9C050238}" type="datetimeFigureOut">
              <a:rPr lang="en-US" smtClean="0">
                <a:solidFill>
                  <a:srgbClr val="4E5B6F"/>
                </a:solidFill>
              </a:rPr>
              <a:pPr/>
              <a:t>2/26/2024</a:t>
            </a:fld>
            <a:endParaRPr lang="en-US">
              <a:solidFill>
                <a:srgbClr val="4E5B6F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>
              <a:solidFill>
                <a:srgbClr val="4E5B6F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D4CA8913-3261-46A7-BD7C-D705E9193C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061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78DA2BC-2BFF-4176-916D-D07E9C050238}" type="datetimeFigureOut">
              <a:rPr lang="en-US" smtClean="0">
                <a:solidFill>
                  <a:srgbClr val="4E5B6F"/>
                </a:solidFill>
              </a:rPr>
              <a:pPr/>
              <a:t>2/26/2024</a:t>
            </a:fld>
            <a:endParaRPr lang="en-US">
              <a:solidFill>
                <a:srgbClr val="4E5B6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4CA8913-3261-46A7-BD7C-D705E9193C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>
              <a:solidFill>
                <a:srgbClr val="4E5B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05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E78DA2BC-2BFF-4176-916D-D07E9C050238}" type="datetimeFigureOut">
              <a:rPr lang="en-US" smtClean="0">
                <a:solidFill>
                  <a:srgbClr val="D6ECFF"/>
                </a:solidFill>
              </a:rPr>
              <a:pPr/>
              <a:t>2/26/2024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>
              <a:solidFill>
                <a:srgbClr val="D6ECFF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D4CA8913-3261-46A7-BD7C-D705E9193C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3282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DA2BC-2BFF-4176-916D-D07E9C050238}" type="datetimeFigureOut">
              <a:rPr lang="en-US" smtClean="0">
                <a:solidFill>
                  <a:srgbClr val="4E5B6F"/>
                </a:solidFill>
              </a:rPr>
              <a:pPr/>
              <a:t>2/26/2024</a:t>
            </a:fld>
            <a:endParaRPr lang="en-US">
              <a:solidFill>
                <a:srgbClr val="4E5B6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E5B6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A8913-3261-46A7-BD7C-D705E9193C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4125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DA2BC-2BFF-4176-916D-D07E9C050238}" type="datetimeFigureOut">
              <a:rPr lang="en-US" smtClean="0">
                <a:solidFill>
                  <a:srgbClr val="4E5B6F"/>
                </a:solidFill>
              </a:rPr>
              <a:pPr/>
              <a:t>2/26/2024</a:t>
            </a:fld>
            <a:endParaRPr lang="en-US">
              <a:solidFill>
                <a:srgbClr val="4E5B6F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E5B6F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A8913-3261-46A7-BD7C-D705E9193C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9768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78DA2BC-2BFF-4176-916D-D07E9C050238}" type="datetimeFigureOut">
              <a:rPr lang="en-US" smtClean="0">
                <a:solidFill>
                  <a:srgbClr val="4E5B6F"/>
                </a:solidFill>
              </a:rPr>
              <a:pPr/>
              <a:t>2/26/2024</a:t>
            </a:fld>
            <a:endParaRPr lang="en-US">
              <a:solidFill>
                <a:srgbClr val="4E5B6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4CA8913-3261-46A7-BD7C-D705E9193C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>
              <a:solidFill>
                <a:srgbClr val="4E5B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83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DA2BC-2BFF-4176-916D-D07E9C050238}" type="datetimeFigureOut">
              <a:rPr lang="en-US" smtClean="0">
                <a:solidFill>
                  <a:srgbClr val="4E5B6F"/>
                </a:solidFill>
              </a:rPr>
              <a:pPr/>
              <a:t>2/26/2024</a:t>
            </a:fld>
            <a:endParaRPr lang="en-US">
              <a:solidFill>
                <a:srgbClr val="4E5B6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E5B6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A8913-3261-46A7-BD7C-D705E9193C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0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78DA2BC-2BFF-4176-916D-D07E9C050238}" type="datetimeFigureOut">
              <a:rPr lang="en-US" smtClean="0">
                <a:solidFill>
                  <a:srgbClr val="4E5B6F"/>
                </a:solidFill>
              </a:rPr>
              <a:pPr/>
              <a:t>2/26/2024</a:t>
            </a:fld>
            <a:endParaRPr lang="en-US">
              <a:solidFill>
                <a:srgbClr val="4E5B6F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4CA8913-3261-46A7-BD7C-D705E9193C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>
              <a:solidFill>
                <a:srgbClr val="4E5B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8985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78DA2BC-2BFF-4176-916D-D07E9C050238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4CA8913-3261-46A7-BD7C-D705E9193C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78DA2BC-2BFF-4176-916D-D07E9C050238}" type="datetimeFigureOut">
              <a:rPr lang="en-US" smtClean="0">
                <a:solidFill>
                  <a:srgbClr val="4E5B6F"/>
                </a:solidFill>
              </a:rPr>
              <a:pPr/>
              <a:t>2/26/2024</a:t>
            </a:fld>
            <a:endParaRPr lang="en-US">
              <a:solidFill>
                <a:srgbClr val="4E5B6F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4CA8913-3261-46A7-BD7C-D705E9193C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>
              <a:solidFill>
                <a:srgbClr val="4E5B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51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DA2BC-2BFF-4176-916D-D07E9C050238}" type="datetimeFigureOut">
              <a:rPr lang="en-US" smtClean="0">
                <a:solidFill>
                  <a:srgbClr val="4E5B6F"/>
                </a:solidFill>
              </a:rPr>
              <a:pPr/>
              <a:t>2/26/2024</a:t>
            </a:fld>
            <a:endParaRPr lang="en-US">
              <a:solidFill>
                <a:srgbClr val="4E5B6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E5B6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A8913-3261-46A7-BD7C-D705E9193C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3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DA2BC-2BFF-4176-916D-D07E9C050238}" type="datetimeFigureOut">
              <a:rPr lang="en-US" smtClean="0">
                <a:solidFill>
                  <a:srgbClr val="4E5B6F"/>
                </a:solidFill>
              </a:rPr>
              <a:pPr/>
              <a:t>2/26/2024</a:t>
            </a:fld>
            <a:endParaRPr lang="en-US">
              <a:solidFill>
                <a:srgbClr val="4E5B6F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4E5B6F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A8913-3261-46A7-BD7C-D705E9193C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72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2286000" y="3124080"/>
            <a:ext cx="6171840" cy="1893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entury Schoolbook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7902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E78DA2BC-2BFF-4176-916D-D07E9C050238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D4CA8913-3261-46A7-BD7C-D705E9193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DA2BC-2BFF-4176-916D-D07E9C050238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A8913-3261-46A7-BD7C-D705E9193C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DA2BC-2BFF-4176-916D-D07E9C050238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A8913-3261-46A7-BD7C-D705E9193C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78DA2BC-2BFF-4176-916D-D07E9C050238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4CA8913-3261-46A7-BD7C-D705E9193C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DA2BC-2BFF-4176-916D-D07E9C050238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A8913-3261-46A7-BD7C-D705E9193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78DA2BC-2BFF-4176-916D-D07E9C050238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D4CA8913-3261-46A7-BD7C-D705E9193C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78DA2BC-2BFF-4176-916D-D07E9C050238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D4CA8913-3261-46A7-BD7C-D705E9193C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78DA2BC-2BFF-4176-916D-D07E9C050238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4CA8913-3261-46A7-BD7C-D705E9193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78DA2BC-2BFF-4176-916D-D07E9C050238}" type="datetimeFigureOut">
              <a:rPr lang="en-US" smtClean="0">
                <a:solidFill>
                  <a:srgbClr val="4E5B6F"/>
                </a:solidFill>
              </a:rPr>
              <a:pPr/>
              <a:t>2/26/2024</a:t>
            </a:fld>
            <a:endParaRPr lang="en-US">
              <a:solidFill>
                <a:srgbClr val="4E5B6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4E5B6F"/>
              </a:solidFill>
            </a:endParaRPr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4CA8913-3261-46A7-BD7C-D705E9193C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741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</p:sldLayoutIdLst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35695" y="818197"/>
            <a:ext cx="6696743" cy="1477190"/>
          </a:xfrm>
        </p:spPr>
        <p:txBody>
          <a:bodyPr>
            <a:normAutofit fontScale="90000"/>
          </a:bodyPr>
          <a:lstStyle/>
          <a:p>
            <a:pPr algn="ctr">
              <a:lnSpc>
                <a:spcPts val="4000"/>
              </a:lnSpc>
            </a:pPr>
            <a:r>
              <a:rPr lang="ru-RU" sz="1800" dirty="0" smtClean="0">
                <a:solidFill>
                  <a:schemeClr val="tx1"/>
                </a:solidFill>
              </a:rPr>
              <a:t/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/>
            </a:r>
            <a:br>
              <a:rPr lang="ru-RU" sz="1800" dirty="0" smtClean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schemeClr val="tx1"/>
                </a:solidFill>
              </a:rPr>
              <a:t>МБОУ </a:t>
            </a:r>
            <a:r>
              <a:rPr lang="ru-RU" sz="1800" dirty="0">
                <a:solidFill>
                  <a:schemeClr val="tx1"/>
                </a:solidFill>
              </a:rPr>
              <a:t>«Школа-интернат № 4 г. Челябинска» </a:t>
            </a:r>
            <a:r>
              <a:rPr lang="ru-RU" sz="1800" dirty="0" smtClean="0">
                <a:solidFill>
                  <a:schemeClr val="tx1"/>
                </a:solidFill>
              </a:rPr>
              <a:t>Муниципальный инновационный </a:t>
            </a:r>
            <a:r>
              <a:rPr lang="ru-RU" sz="1800" dirty="0">
                <a:solidFill>
                  <a:schemeClr val="tx1"/>
                </a:solidFill>
              </a:rPr>
              <a:t>проект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accent6">
                    <a:lumMod val="50000"/>
                  </a:schemeClr>
                </a:solidFill>
              </a:rPr>
            </a:b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1915" y="4581128"/>
            <a:ext cx="7100564" cy="2016224"/>
          </a:xfrm>
        </p:spPr>
        <p:txBody>
          <a:bodyPr>
            <a:normAutofit/>
          </a:bodyPr>
          <a:lstStyle/>
          <a:p>
            <a:pPr lvl="0" algn="r">
              <a:spcBef>
                <a:spcPts val="0"/>
              </a:spcBef>
              <a:buClrTx/>
              <a:buSzTx/>
              <a:defRPr/>
            </a:pPr>
            <a:r>
              <a:rPr lang="ru-RU" b="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Потапчук</a:t>
            </a:r>
            <a:r>
              <a:rPr lang="ru-RU" b="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Светлана Валентиновна, </a:t>
            </a:r>
          </a:p>
          <a:p>
            <a:pPr lvl="0" algn="r">
              <a:spcBef>
                <a:spcPts val="0"/>
              </a:spcBef>
              <a:buClrTx/>
              <a:buSzTx/>
              <a:defRPr/>
            </a:pPr>
            <a:r>
              <a:rPr lang="ru-RU" b="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директор, </a:t>
            </a:r>
          </a:p>
          <a:p>
            <a:pPr lvl="0" algn="r">
              <a:spcBef>
                <a:spcPts val="0"/>
              </a:spcBef>
              <a:buClrTx/>
              <a:buSzTx/>
              <a:defRPr/>
            </a:pPr>
            <a:r>
              <a:rPr lang="ru-RU" b="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МБОУ «Школа-интернат №4 г. Челябинска», </a:t>
            </a:r>
          </a:p>
          <a:p>
            <a:pPr lvl="0" algn="r">
              <a:spcBef>
                <a:spcPts val="0"/>
              </a:spcBef>
              <a:buClrTx/>
              <a:buSzTx/>
              <a:defRPr/>
            </a:pPr>
            <a:r>
              <a:rPr lang="ru-RU" b="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Почетный работник общего образования </a:t>
            </a:r>
            <a:r>
              <a:rPr lang="ru-RU" b="0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РФ</a:t>
            </a:r>
          </a:p>
          <a:p>
            <a:pPr lvl="0" algn="r">
              <a:spcBef>
                <a:spcPts val="0"/>
              </a:spcBef>
              <a:buClrTx/>
              <a:buSzTx/>
              <a:defRPr/>
            </a:pPr>
            <a:r>
              <a:rPr lang="ru-RU" b="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Лындо</a:t>
            </a:r>
            <a:r>
              <a:rPr lang="ru-RU" b="0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Елена Геннадьевна,</a:t>
            </a:r>
          </a:p>
          <a:p>
            <a:pPr lvl="0" algn="r">
              <a:spcBef>
                <a:spcPts val="0"/>
              </a:spcBef>
              <a:buClrTx/>
              <a:buSzTx/>
              <a:defRPr/>
            </a:pPr>
            <a:r>
              <a:rPr lang="ru-RU" b="0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b="0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аместитель директора по дошкольному образованию</a:t>
            </a:r>
          </a:p>
          <a:p>
            <a:pPr lvl="0" algn="r">
              <a:spcBef>
                <a:spcPts val="0"/>
              </a:spcBef>
              <a:buClrTx/>
              <a:buSzTx/>
              <a:defRPr/>
            </a:pPr>
            <a:r>
              <a:rPr lang="ru-RU" b="0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руководитель проекта</a:t>
            </a:r>
          </a:p>
          <a:p>
            <a:pPr lvl="0" algn="r">
              <a:spcBef>
                <a:spcPts val="0"/>
              </a:spcBef>
              <a:buClrTx/>
              <a:buSzTx/>
              <a:defRPr/>
            </a:pPr>
            <a:endParaRPr lang="ru-RU" b="0" kern="0" dirty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75655" y="1556792"/>
            <a:ext cx="74168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Оказание </a:t>
            </a:r>
            <a:r>
              <a:rPr lang="ru-RU" sz="2800" b="1" dirty="0"/>
              <a:t>ранней помощи семьям, </a:t>
            </a:r>
            <a:br>
              <a:rPr lang="ru-RU" sz="2800" b="1" dirty="0"/>
            </a:br>
            <a:r>
              <a:rPr lang="ru-RU" sz="2800" b="1" dirty="0"/>
              <a:t>воспитывающим детей с РАС </a:t>
            </a:r>
            <a:br>
              <a:rPr lang="ru-RU" sz="2800" b="1" dirty="0"/>
            </a:br>
            <a:r>
              <a:rPr lang="ru-RU" sz="2800" b="1" dirty="0"/>
              <a:t>или формирующимся</a:t>
            </a:r>
            <a:br>
              <a:rPr lang="ru-RU" sz="2800" b="1" dirty="0"/>
            </a:br>
            <a:r>
              <a:rPr lang="ru-RU" sz="2800" b="1" dirty="0"/>
              <a:t> синдромом </a:t>
            </a:r>
            <a:br>
              <a:rPr lang="ru-RU" sz="2800" b="1" dirty="0"/>
            </a:br>
            <a:r>
              <a:rPr lang="ru-RU" sz="2800" b="1" dirty="0"/>
              <a:t>раннего детского аутизма</a:t>
            </a:r>
            <a:br>
              <a:rPr lang="ru-RU" sz="2800" b="1" dirty="0"/>
            </a:br>
            <a:r>
              <a:rPr lang="ru-RU" sz="2800" b="1" dirty="0"/>
              <a:t>«</a:t>
            </a:r>
            <a:r>
              <a:rPr lang="ru-RU" sz="2800" b="1" dirty="0" err="1"/>
              <a:t>РАСтём</a:t>
            </a:r>
            <a:r>
              <a:rPr lang="ru-RU" sz="2800" b="1" dirty="0"/>
              <a:t> </a:t>
            </a:r>
            <a:r>
              <a:rPr lang="ru-RU" sz="2800" b="1" dirty="0" smtClean="0"/>
              <a:t>вместе»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4053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110" y="1412776"/>
            <a:ext cx="2304255" cy="2324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701"/>
            <a:ext cx="5328592" cy="1697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916832"/>
            <a:ext cx="2723028" cy="203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149080"/>
            <a:ext cx="4524912" cy="254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90367"/>
            <a:ext cx="3767405" cy="2625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224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81305" y="4535215"/>
            <a:ext cx="2953389" cy="185974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7467600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/>
              <a:t>мероприятия для педагогов МОС:</a:t>
            </a:r>
            <a:r>
              <a:rPr lang="ru-RU" sz="3200" dirty="0"/>
              <a:t/>
            </a:r>
            <a:br>
              <a:rPr lang="ru-RU" sz="3200" dirty="0"/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"/>
          </p:nvPr>
        </p:nvSpPr>
        <p:spPr>
          <a:xfrm>
            <a:off x="457200" y="548680"/>
            <a:ext cx="8075240" cy="630932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60000"/>
              </a:lnSpc>
              <a:buFont typeface="Wingdings" pitchFamily="2" charset="2"/>
              <a:buChar char="Ø"/>
            </a:pPr>
            <a:r>
              <a:rPr lang="ru-RU" sz="2900" b="1" dirty="0" smtClean="0"/>
              <a:t>Федеральный проект «Взаимообучение городов»</a:t>
            </a:r>
          </a:p>
          <a:p>
            <a:pPr>
              <a:lnSpc>
                <a:spcPct val="160000"/>
              </a:lnSpc>
              <a:buFont typeface="Wingdings" pitchFamily="2" charset="2"/>
              <a:buChar char="Ø"/>
            </a:pPr>
            <a:r>
              <a:rPr lang="en-US" sz="2900" b="1" dirty="0"/>
              <a:t>VII</a:t>
            </a:r>
            <a:r>
              <a:rPr lang="ru-RU" sz="2900" b="1" dirty="0"/>
              <a:t> Региональный Форум учителей-дефектологов, учителей-логопедов Челябинской области </a:t>
            </a:r>
            <a:endParaRPr lang="ru-RU" sz="2900" b="1" dirty="0" smtClean="0"/>
          </a:p>
          <a:p>
            <a:pPr>
              <a:lnSpc>
                <a:spcPct val="160000"/>
              </a:lnSpc>
              <a:buFont typeface="Wingdings" pitchFamily="2" charset="2"/>
              <a:buChar char="Ø"/>
            </a:pPr>
            <a:r>
              <a:rPr lang="en-US" sz="2900" b="1" dirty="0" smtClean="0"/>
              <a:t>IV </a:t>
            </a:r>
            <a:r>
              <a:rPr lang="ru-RU" sz="2900" b="1" dirty="0" smtClean="0"/>
              <a:t>Всероссийская конференция для  работников и руководителей ОО</a:t>
            </a:r>
            <a:endParaRPr lang="ru-RU" sz="2900" b="1" dirty="0"/>
          </a:p>
          <a:p>
            <a:pPr>
              <a:lnSpc>
                <a:spcPct val="160000"/>
              </a:lnSpc>
              <a:buFont typeface="Wingdings" pitchFamily="2" charset="2"/>
              <a:buChar char="Ø"/>
            </a:pPr>
            <a:r>
              <a:rPr lang="ru-RU" sz="2900" b="1" dirty="0" smtClean="0"/>
              <a:t>VI</a:t>
            </a:r>
            <a:r>
              <a:rPr lang="en-US" sz="2900" b="1" dirty="0" smtClean="0"/>
              <a:t>I</a:t>
            </a:r>
            <a:r>
              <a:rPr lang="ru-RU" sz="2900" b="1" dirty="0" smtClean="0"/>
              <a:t> </a:t>
            </a:r>
            <a:r>
              <a:rPr lang="ru-RU" sz="2900" b="1" dirty="0"/>
              <a:t>Всероссийский форум «Осенние встречи</a:t>
            </a:r>
            <a:r>
              <a:rPr lang="ru-RU" sz="2900" b="1" dirty="0" smtClean="0"/>
              <a:t>»</a:t>
            </a:r>
            <a:endParaRPr lang="en-US" sz="2900" b="1" dirty="0" smtClean="0"/>
          </a:p>
          <a:p>
            <a:pPr>
              <a:lnSpc>
                <a:spcPct val="160000"/>
              </a:lnSpc>
              <a:buFont typeface="Wingdings" pitchFamily="2" charset="2"/>
              <a:buChar char="Ø"/>
            </a:pPr>
            <a:r>
              <a:rPr lang="ru-RU" sz="2900" b="1" dirty="0"/>
              <a:t>Городской семинар-практикум </a:t>
            </a:r>
            <a:r>
              <a:rPr lang="ru-RU" sz="2900" b="1" dirty="0" smtClean="0"/>
              <a:t>учителей-дефектологов</a:t>
            </a:r>
          </a:p>
          <a:p>
            <a:pPr>
              <a:lnSpc>
                <a:spcPct val="160000"/>
              </a:lnSpc>
              <a:buFont typeface="Wingdings" pitchFamily="2" charset="2"/>
              <a:buChar char="Ø"/>
            </a:pPr>
            <a:r>
              <a:rPr lang="ru-RU" sz="2900" b="1" dirty="0" smtClean="0"/>
              <a:t>Родительский Всеобуч</a:t>
            </a:r>
          </a:p>
          <a:p>
            <a:pPr>
              <a:lnSpc>
                <a:spcPct val="160000"/>
              </a:lnSpc>
              <a:buFont typeface="Wingdings" pitchFamily="2" charset="2"/>
              <a:buChar char="Ø"/>
            </a:pPr>
            <a:r>
              <a:rPr lang="ru-RU" sz="2900" b="1" dirty="0" smtClean="0"/>
              <a:t>Всероссийская научно-практическая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ru-RU" sz="2900" b="1" dirty="0" smtClean="0"/>
              <a:t> конференция</a:t>
            </a:r>
            <a:endParaRPr lang="ru-RU" sz="2900" b="1" i="1" dirty="0" smtClean="0"/>
          </a:p>
          <a:p>
            <a:pPr>
              <a:lnSpc>
                <a:spcPct val="160000"/>
              </a:lnSpc>
              <a:buFont typeface="Wingdings" pitchFamily="2" charset="2"/>
              <a:buChar char="Ø"/>
            </a:pPr>
            <a:r>
              <a:rPr lang="ru-RU" sz="2900" b="1" dirty="0" smtClean="0">
                <a:cs typeface="Times New Roman" pitchFamily="18" charset="0"/>
              </a:rPr>
              <a:t>Методическое объединение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ru-RU" sz="2900" b="1" dirty="0" smtClean="0">
                <a:cs typeface="Times New Roman" pitchFamily="18" charset="0"/>
              </a:rPr>
              <a:t>  </a:t>
            </a:r>
            <a:r>
              <a:rPr lang="ru-RU" sz="2900" b="1" dirty="0">
                <a:cs typeface="Times New Roman" pitchFamily="18" charset="0"/>
              </a:rPr>
              <a:t>учителей- дефектологов</a:t>
            </a:r>
          </a:p>
          <a:p>
            <a:pPr marL="0" indent="0">
              <a:lnSpc>
                <a:spcPct val="160000"/>
              </a:lnSpc>
              <a:buNone/>
            </a:pPr>
            <a:endParaRPr lang="ru-RU" sz="2900" dirty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/>
          </a:p>
          <a:p>
            <a:pPr>
              <a:buFontTx/>
              <a:buChar char="-"/>
            </a:pP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282883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184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2211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Продукты реализации проекта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 2020-2024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51519" y="1859632"/>
            <a:ext cx="5481807" cy="4233664"/>
          </a:xfrm>
        </p:spPr>
        <p:txBody>
          <a:bodyPr>
            <a:normAutofit fontScale="77500" lnSpcReduction="20000"/>
          </a:bodyPr>
          <a:lstStyle/>
          <a:p>
            <a:r>
              <a:rPr lang="ru-RU" sz="3100" dirty="0"/>
              <a:t>Электронный банк </a:t>
            </a:r>
            <a:endParaRPr lang="ru-RU" sz="3100" dirty="0" smtClean="0"/>
          </a:p>
          <a:p>
            <a:pPr marL="0" indent="0">
              <a:buNone/>
            </a:pPr>
            <a:r>
              <a:rPr lang="ru-RU" sz="3100" dirty="0" smtClean="0"/>
              <a:t>методических </a:t>
            </a:r>
            <a:r>
              <a:rPr lang="ru-RU" sz="3100" dirty="0"/>
              <a:t>материалов </a:t>
            </a:r>
            <a:endParaRPr lang="ru-RU" sz="3100" dirty="0" smtClean="0"/>
          </a:p>
          <a:p>
            <a:pPr marL="0" indent="0">
              <a:buNone/>
            </a:pPr>
            <a:r>
              <a:rPr lang="ru-RU" sz="3100" dirty="0" smtClean="0"/>
              <a:t>по </a:t>
            </a:r>
            <a:r>
              <a:rPr lang="ru-RU" sz="3100" dirty="0"/>
              <a:t>взаимодействию педагогов с детьми с </a:t>
            </a:r>
            <a:r>
              <a:rPr lang="ru-RU" sz="3100" dirty="0" smtClean="0"/>
              <a:t>РАС, соответствующий </a:t>
            </a:r>
            <a:r>
              <a:rPr lang="ru-RU" sz="3100" dirty="0"/>
              <a:t>рекомендациям ФРЦ «Аутизм». </a:t>
            </a:r>
            <a:endParaRPr lang="ru-RU" sz="3100" dirty="0" smtClean="0"/>
          </a:p>
          <a:p>
            <a:pPr marL="0" indent="0">
              <a:buNone/>
            </a:pPr>
            <a:endParaRPr lang="ru-RU" sz="3100" dirty="0"/>
          </a:p>
          <a:p>
            <a:r>
              <a:rPr lang="ru-RU" sz="3100" dirty="0" smtClean="0"/>
              <a:t>Программа КПК </a:t>
            </a:r>
          </a:p>
          <a:p>
            <a:pPr marL="0" indent="0">
              <a:buNone/>
            </a:pPr>
            <a:endParaRPr lang="ru-RU" sz="3100" dirty="0" smtClean="0"/>
          </a:p>
          <a:p>
            <a:r>
              <a:rPr lang="ru-RU" sz="3100" dirty="0" smtClean="0"/>
              <a:t>Сборник методических рекомендаций</a:t>
            </a:r>
          </a:p>
          <a:p>
            <a:pPr marL="0" indent="0">
              <a:buNone/>
            </a:pPr>
            <a:endParaRPr lang="ru-RU" sz="3100" dirty="0" smtClean="0"/>
          </a:p>
          <a:p>
            <a:r>
              <a:rPr lang="ru-RU" sz="3100" dirty="0" smtClean="0"/>
              <a:t>Группа ВК</a:t>
            </a:r>
          </a:p>
          <a:p>
            <a:endParaRPr lang="ru-RU" sz="31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34467"/>
            <a:ext cx="1224136" cy="1103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19704" y="1628800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	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90231" y="1000315"/>
            <a:ext cx="1955525" cy="17186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40346" y="5229128"/>
            <a:ext cx="1921566" cy="15921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68249" y="3505970"/>
            <a:ext cx="2274912" cy="17281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86075" y="5077134"/>
            <a:ext cx="1608311" cy="1744149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139" y="1458522"/>
            <a:ext cx="1566346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860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Результаты реализации проекта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 2020-2024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1600200"/>
            <a:ext cx="8424936" cy="5069160"/>
          </a:xfrm>
        </p:spPr>
        <p:txBody>
          <a:bodyPr>
            <a:normAutofit fontScale="92500" lnSpcReduction="20000"/>
          </a:bodyPr>
          <a:lstStyle/>
          <a:p>
            <a:pPr algn="just"/>
            <a:endParaRPr lang="ru-RU" b="1" dirty="0" smtClean="0"/>
          </a:p>
          <a:p>
            <a:pPr algn="just"/>
            <a:r>
              <a:rPr lang="ru-RU" dirty="0" smtClean="0"/>
              <a:t>Курсы  повышения квалификации «Психолого-педагогическое сопровождение детей с расстройствами аутистического спектра (РАС)»</a:t>
            </a:r>
            <a:r>
              <a:rPr lang="ru-RU" b="1" dirty="0" smtClean="0"/>
              <a:t> </a:t>
            </a:r>
            <a:endParaRPr lang="ru-RU" b="1" dirty="0" smtClean="0"/>
          </a:p>
          <a:p>
            <a:pPr marL="0" indent="0" algn="ctr">
              <a:buNone/>
            </a:pPr>
            <a:r>
              <a:rPr lang="ru-RU" b="1" dirty="0" smtClean="0"/>
              <a:t>129 педагогов  / 61 образовательная организация </a:t>
            </a:r>
          </a:p>
          <a:p>
            <a:pPr marL="0" indent="0" algn="ctr">
              <a:buNone/>
            </a:pPr>
            <a:endParaRPr lang="ru-RU" dirty="0" smtClean="0"/>
          </a:p>
          <a:p>
            <a:r>
              <a:rPr lang="ru-RU" dirty="0" smtClean="0"/>
              <a:t>Мероприятия МОС по диссеминации опыта проекта</a:t>
            </a:r>
          </a:p>
          <a:p>
            <a:pPr marL="0" indent="0" algn="ctr">
              <a:buNone/>
            </a:pPr>
            <a:r>
              <a:rPr lang="ru-RU" b="1" dirty="0" smtClean="0"/>
              <a:t>26 </a:t>
            </a:r>
            <a:r>
              <a:rPr lang="ru-RU" b="1" dirty="0"/>
              <a:t>мероприятий</a:t>
            </a:r>
          </a:p>
          <a:p>
            <a:pPr marL="0" indent="0" algn="ctr">
              <a:buNone/>
            </a:pPr>
            <a:r>
              <a:rPr lang="ru-RU" b="1" dirty="0"/>
              <a:t>9 статей </a:t>
            </a:r>
          </a:p>
          <a:p>
            <a:r>
              <a:rPr lang="ru-RU" dirty="0" smtClean="0"/>
              <a:t>Консультации для родителей детей с РАС  </a:t>
            </a:r>
            <a:r>
              <a:rPr lang="ru-RU" b="1" dirty="0" smtClean="0"/>
              <a:t>– 297</a:t>
            </a:r>
          </a:p>
          <a:p>
            <a:endParaRPr lang="ru-RU" dirty="0"/>
          </a:p>
          <a:p>
            <a:r>
              <a:rPr lang="ru-RU" dirty="0" smtClean="0"/>
              <a:t>Консультации для педагогов </a:t>
            </a:r>
            <a:r>
              <a:rPr lang="ru-RU" b="1" dirty="0" smtClean="0"/>
              <a:t>– 28</a:t>
            </a:r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/>
              <a:t> 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5373216"/>
            <a:ext cx="1225550" cy="1103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813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0" y="185738"/>
            <a:ext cx="7954963" cy="3171825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43607" y="331673"/>
            <a:ext cx="2391077" cy="8071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404664"/>
            <a:ext cx="2338366" cy="8071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563" y="380775"/>
            <a:ext cx="903047" cy="1241695"/>
          </a:xfrm>
          <a:prstGeom prst="rect">
            <a:avLst/>
          </a:prstGeom>
        </p:spPr>
      </p:pic>
      <p:pic>
        <p:nvPicPr>
          <p:cNvPr id="17" name="Рисунок 1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01" y="4517315"/>
            <a:ext cx="1800693" cy="1953185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9265" y="1370500"/>
            <a:ext cx="2875351" cy="31243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73263" y="1451860"/>
            <a:ext cx="2165542" cy="26299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96463" y="2248616"/>
            <a:ext cx="3089927" cy="396044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276" y="4365104"/>
            <a:ext cx="1728285" cy="2228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588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sun9-12.userapi.com/impg/f0Xdr3LwQbDHz7oPxYu3VKbJirLuWUuuFBeZkw/dHXN2AeoPCA.jpg?size=699x699&amp;quality=96&amp;proxy=1&amp;sign=ff1307d7fa3d7fe3843ea0e54da0f580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797152"/>
            <a:ext cx="1638072" cy="163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91880" y="2103244"/>
            <a:ext cx="4572000" cy="29390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MS Mincho"/>
                <a:cs typeface="Times New Roman"/>
              </a:rPr>
              <a:t>МБОУ «Школа-интернат № 4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Calibri"/>
              <a:ea typeface="MS Mincho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MS Mincho"/>
                <a:cs typeface="Times New Roman"/>
              </a:rPr>
              <a:t> г. Челябинска»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Calibri"/>
              <a:ea typeface="MS Mincho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MS Mincho"/>
                <a:cs typeface="Times New Roman"/>
              </a:rPr>
              <a:t>ул. Худякова, д.22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Calibri"/>
              <a:ea typeface="MS Mincho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MS Mincho"/>
                <a:cs typeface="Times New Roman"/>
              </a:rPr>
              <a:t>shkola-i4@yandex.r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MS Mincho"/>
                <a:cs typeface="Times New Roman"/>
              </a:rPr>
              <a:t>u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Calibri"/>
              <a:ea typeface="MS Mincho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MS Mincho"/>
                <a:cs typeface="Times New Roman"/>
              </a:rPr>
              <a:t>+7 (351) 261-09-35 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Calibri"/>
              <a:ea typeface="MS Mincho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MS Mincho"/>
                <a:cs typeface="Times New Roman"/>
              </a:rPr>
              <a:t> 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Calibri"/>
              <a:ea typeface="MS Mincho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0000FF"/>
                </a:solidFill>
                <a:latin typeface="Times New Roman"/>
                <a:ea typeface="MS Mincho"/>
                <a:cs typeface="Times New Roman"/>
              </a:rPr>
              <a:t> </a:t>
            </a:r>
            <a:endParaRPr lang="en-US" sz="1400" dirty="0">
              <a:effectLst/>
              <a:latin typeface="Calibri"/>
              <a:ea typeface="MS Mincho"/>
              <a:cs typeface="Times New Roman"/>
            </a:endParaRPr>
          </a:p>
        </p:txBody>
      </p:sp>
      <p:pic>
        <p:nvPicPr>
          <p:cNvPr id="5124" name="Picture 4" descr="https://sun9-49.userapi.com/impg/WqNd1cwxTG2g1PutBnAJVOROTROk7nHCeubyMA/Rh9hiVgnqO4.jpg?size=877x1600&amp;quality=96&amp;proxy=1&amp;sign=c7a0f37d3f3593146d7b8837a727aa78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2103244"/>
            <a:ext cx="2304257" cy="4203890"/>
          </a:xfrm>
          <a:prstGeom prst="rect">
            <a:avLst/>
          </a:prstGeom>
          <a:noFill/>
          <a:ln w="12700"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62" y="476672"/>
            <a:ext cx="1474558" cy="1108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2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274638"/>
            <a:ext cx="6120680" cy="250629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Муниципальный инновационный проект </a:t>
            </a:r>
            <a:br>
              <a:rPr lang="ru-RU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«Оказание ранней помощи семьям, воспитывающим детей с РАС или формирующимся синдромом раннего детского аутизма «</a:t>
            </a:r>
            <a:r>
              <a:rPr lang="ru-RU" sz="2000" b="1" dirty="0" err="1">
                <a:solidFill>
                  <a:schemeClr val="tx1"/>
                </a:solidFill>
                <a:latin typeface="+mn-lt"/>
                <a:cs typeface="Times New Roman" pitchFamily="18" charset="0"/>
              </a:rPr>
              <a:t>РАСтем</a:t>
            </a:r>
            <a:r>
              <a:rPr lang="ru-RU" sz="20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 вместе»</a:t>
            </a:r>
            <a:r>
              <a:rPr lang="ru-RU" sz="2000" dirty="0">
                <a:solidFill>
                  <a:schemeClr val="tx1"/>
                </a:solidFill>
                <a:latin typeface="+mn-lt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+mn-lt"/>
              </a:rPr>
            </a:b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80" y="692696"/>
            <a:ext cx="1914862" cy="1725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78164" y="2600234"/>
            <a:ext cx="74168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направлен на создание условий для оказания </a:t>
            </a:r>
            <a:r>
              <a:rPr lang="ru-RU" sz="2400" dirty="0">
                <a:cs typeface="Times New Roman" panose="02020603050405020304" pitchFamily="18" charset="0"/>
              </a:rPr>
              <a:t>консультативной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методической и психолого-педагогической помощи семьям, воспитывающим детей с РАС или формирующимся синдромом раннего детского аутизма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34148" y="4539226"/>
            <a:ext cx="7560840" cy="1967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Целевая аудитория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проекта: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и родители,  воспитывающие детей с РАС или формирующимся синдромом раннего детского аутизма;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+mj-lt"/>
              <a:buAutoNum type="arabicParenR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педагоги, осуществляющие образовательную деятельность детей с РАС или формирующимся синдромом.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733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CustomShape 1"/>
          <p:cNvSpPr/>
          <p:nvPr/>
        </p:nvSpPr>
        <p:spPr>
          <a:xfrm>
            <a:off x="457200" y="1789920"/>
            <a:ext cx="7787208" cy="37718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marL="285840" indent="-285480" algn="just">
              <a:lnSpc>
                <a:spcPct val="115000"/>
              </a:lnSpc>
              <a:buClr>
                <a:srgbClr val="000000"/>
              </a:buClr>
              <a:buFont typeface="StarSymbol"/>
              <a:buChar char="-"/>
            </a:pPr>
            <a:r>
              <a:rPr lang="ru-RU" sz="2400" spc="-1" dirty="0">
                <a:solidFill>
                  <a:srgbClr val="000000"/>
                </a:solidFill>
                <a:ea typeface="Calibri"/>
              </a:rPr>
              <a:t>Количество детей с РАС или формирующимся синдромом раннего детского аутизма,  которым реализована индивидуальная программа ранней помощи- </a:t>
            </a:r>
            <a:r>
              <a:rPr lang="ru-RU" sz="3200" b="1" spc="-1" dirty="0" smtClean="0">
                <a:solidFill>
                  <a:srgbClr val="000000"/>
                </a:solidFill>
                <a:ea typeface="Calibri"/>
              </a:rPr>
              <a:t>5</a:t>
            </a:r>
            <a:endParaRPr lang="ru-RU" sz="1200" b="1" spc="-1" dirty="0"/>
          </a:p>
          <a:p>
            <a:pPr marL="285840" indent="-285480" algn="just">
              <a:lnSpc>
                <a:spcPct val="115000"/>
              </a:lnSpc>
              <a:buClr>
                <a:srgbClr val="000000"/>
              </a:buClr>
              <a:buFont typeface="StarSymbol"/>
              <a:buChar char="-"/>
            </a:pPr>
            <a:r>
              <a:rPr lang="ru-RU" sz="2400" b="0" strike="noStrike" spc="-1" dirty="0" smtClean="0">
                <a:solidFill>
                  <a:srgbClr val="000000"/>
                </a:solidFill>
                <a:ea typeface="Calibri"/>
              </a:rPr>
              <a:t>Количество родителей/, </a:t>
            </a:r>
            <a:r>
              <a:rPr lang="ru-RU" sz="2400" b="0" strike="noStrike" spc="-1" dirty="0">
                <a:solidFill>
                  <a:srgbClr val="000000"/>
                </a:solidFill>
                <a:ea typeface="Calibri"/>
              </a:rPr>
              <a:t>получивших консультативную, методическую и психолого-педагогическую помощь </a:t>
            </a:r>
            <a:r>
              <a:rPr lang="ru-RU" sz="2400" b="0" strike="noStrike" spc="-1" dirty="0" smtClean="0">
                <a:solidFill>
                  <a:srgbClr val="000000"/>
                </a:solidFill>
                <a:ea typeface="Calibri"/>
              </a:rPr>
              <a:t>чел/семей – </a:t>
            </a:r>
            <a:r>
              <a:rPr lang="ru-RU" sz="3200" b="1" strike="noStrike" spc="-1" dirty="0" smtClean="0">
                <a:solidFill>
                  <a:srgbClr val="000000"/>
                </a:solidFill>
                <a:ea typeface="Calibri"/>
              </a:rPr>
              <a:t>5</a:t>
            </a:r>
            <a:endParaRPr lang="ru-RU" sz="2400" b="0" strike="noStrike" spc="-1" dirty="0"/>
          </a:p>
          <a:p>
            <a:pPr algn="just">
              <a:lnSpc>
                <a:spcPct val="115000"/>
              </a:lnSpc>
              <a:tabLst>
                <a:tab pos="0" algn="l"/>
              </a:tabLst>
            </a:pPr>
            <a:r>
              <a:rPr lang="ru-RU" sz="2400" b="0" strike="noStrike" spc="-1" dirty="0" smtClean="0">
                <a:solidFill>
                  <a:srgbClr val="000000"/>
                </a:solidFill>
                <a:ea typeface="Calibri"/>
              </a:rPr>
              <a:t>-</a:t>
            </a:r>
            <a:endParaRPr lang="ru-RU" sz="3200" b="1" strike="noStrike" spc="-1" dirty="0"/>
          </a:p>
        </p:txBody>
      </p:sp>
      <p:sp>
        <p:nvSpPr>
          <p:cNvPr id="234" name="TextShape 2"/>
          <p:cNvSpPr txBox="1"/>
          <p:nvPr/>
        </p:nvSpPr>
        <p:spPr>
          <a:xfrm>
            <a:off x="457200" y="274680"/>
            <a:ext cx="7467120" cy="1142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000" b="1" strike="noStrike" cap="small" spc="-1" dirty="0">
                <a:solidFill>
                  <a:srgbClr val="000000"/>
                </a:solidFill>
                <a:latin typeface="+mj-lt"/>
                <a:ea typeface="Calibri"/>
              </a:rPr>
              <a:t>Основные</a:t>
            </a:r>
            <a:r>
              <a:rPr lang="ru-RU" sz="3000" b="1" strike="noStrike" cap="small" spc="-1" dirty="0">
                <a:solidFill>
                  <a:srgbClr val="000000"/>
                </a:solidFill>
                <a:latin typeface="Times New Roman"/>
                <a:ea typeface="Calibri"/>
              </a:rPr>
              <a:t> показатели проекта</a:t>
            </a:r>
            <a:r>
              <a:rPr dirty="0"/>
              <a:t/>
            </a:r>
            <a:br>
              <a:rPr dirty="0"/>
            </a:br>
            <a:endParaRPr lang="en-US" sz="3000" b="0" strike="noStrike" spc="-1" dirty="0">
              <a:solidFill>
                <a:srgbClr val="000000"/>
              </a:solidFill>
              <a:latin typeface="Century Schoolbook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76256" y="4941168"/>
            <a:ext cx="1876191" cy="169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6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99592" y="1484784"/>
            <a:ext cx="7467600" cy="792088"/>
          </a:xfrm>
        </p:spPr>
        <p:txBody>
          <a:bodyPr>
            <a:normAutofit fontScale="90000"/>
          </a:bodyPr>
          <a:lstStyle/>
          <a:p>
            <a:pPr lvl="0" algn="just"/>
            <a:r>
              <a:rPr lang="ru-RU" spc="-1" dirty="0" smtClean="0">
                <a:solidFill>
                  <a:srgbClr val="000000"/>
                </a:solidFill>
                <a:ea typeface="Calibri"/>
              </a:rPr>
              <a:t/>
            </a:r>
            <a:br>
              <a:rPr lang="ru-RU" spc="-1" dirty="0" smtClean="0">
                <a:solidFill>
                  <a:srgbClr val="000000"/>
                </a:solidFill>
                <a:ea typeface="Calibri"/>
              </a:rPr>
            </a:br>
            <a:r>
              <a:rPr lang="ru-RU" spc="-1" dirty="0" smtClean="0">
                <a:solidFill>
                  <a:srgbClr val="000000"/>
                </a:solidFill>
                <a:ea typeface="Calibri"/>
              </a:rPr>
              <a:t/>
            </a:r>
            <a:br>
              <a:rPr lang="ru-RU" spc="-1" dirty="0" smtClean="0">
                <a:solidFill>
                  <a:srgbClr val="000000"/>
                </a:solidFill>
                <a:ea typeface="Calibri"/>
              </a:rPr>
            </a:br>
            <a:r>
              <a:rPr lang="ru-RU" sz="2200" spc="-1" dirty="0" smtClean="0">
                <a:solidFill>
                  <a:srgbClr val="000000"/>
                </a:solidFill>
                <a:ea typeface="Calibri"/>
              </a:rPr>
              <a:t>Показатель 1. Количество детей с РАС которым реализована индивидуальная программа ранней помощи</a:t>
            </a:r>
            <a:br>
              <a:rPr lang="ru-RU" sz="2200" spc="-1" dirty="0" smtClean="0">
                <a:solidFill>
                  <a:srgbClr val="000000"/>
                </a:solidFill>
                <a:ea typeface="Calibri"/>
              </a:rPr>
            </a:br>
            <a:r>
              <a:rPr lang="ru-RU" sz="2200" b="1" cap="none" dirty="0" smtClean="0">
                <a:solidFill>
                  <a:prstClr val="black"/>
                </a:solidFill>
                <a:ea typeface="MS Mincho"/>
                <a:cs typeface="Times New Roman"/>
              </a:rPr>
              <a:t>Результативность коррекционной работы с воспитанниками</a:t>
            </a:r>
            <a:r>
              <a:rPr lang="ru-RU" sz="3200" b="1" cap="none" dirty="0" smtClean="0">
                <a:solidFill>
                  <a:prstClr val="black"/>
                </a:solidFill>
                <a:ea typeface="MS Mincho"/>
                <a:cs typeface="Times New Roman"/>
              </a:rPr>
              <a:t/>
            </a:r>
            <a:br>
              <a:rPr lang="ru-RU" sz="3200" b="1" cap="none" dirty="0" smtClean="0">
                <a:solidFill>
                  <a:prstClr val="black"/>
                </a:solidFill>
                <a:ea typeface="MS Mincho"/>
                <a:cs typeface="Times New Roman"/>
              </a:rPr>
            </a:b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488271392"/>
              </p:ext>
            </p:extLst>
          </p:nvPr>
        </p:nvGraphicFramePr>
        <p:xfrm>
          <a:off x="971600" y="3212976"/>
          <a:ext cx="7488832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043608" y="2132856"/>
            <a:ext cx="74168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Получена положительная динамика в усвоении образовательной программы и преодолении дефицитов, свойственных детям с РАС при адаптации к условиям пребывания в ДО ( в баллах)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755576" y="149016"/>
            <a:ext cx="8064896" cy="11430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социально-ориентированные мероприятия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/>
          <a:srcRect t="9726" r="22176"/>
          <a:stretch/>
        </p:blipFill>
        <p:spPr>
          <a:xfrm>
            <a:off x="5220072" y="3941948"/>
            <a:ext cx="3449754" cy="23247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1"/>
          <a:stretch/>
        </p:blipFill>
        <p:spPr>
          <a:xfrm>
            <a:off x="467544" y="3941948"/>
            <a:ext cx="4464732" cy="23783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11"/>
          <a:stretch/>
        </p:blipFill>
        <p:spPr>
          <a:xfrm>
            <a:off x="5495245" y="1031463"/>
            <a:ext cx="2899408" cy="25436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540" y="1683279"/>
            <a:ext cx="2787080" cy="209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141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9296" cy="634082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повышение </a:t>
            </a:r>
            <a:r>
              <a:rPr lang="ru-RU" dirty="0" smtClean="0">
                <a:solidFill>
                  <a:schemeClr val="tx1"/>
                </a:solidFill>
              </a:rPr>
              <a:t>компетентности педагогов 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>
          <a:xfrm>
            <a:off x="611560" y="1052736"/>
            <a:ext cx="5328592" cy="5421216"/>
          </a:xfrm>
        </p:spPr>
        <p:txBody>
          <a:bodyPr>
            <a:normAutofit/>
          </a:bodyPr>
          <a:lstStyle/>
          <a:p>
            <a:r>
              <a:rPr lang="ru-RU" dirty="0"/>
              <a:t>СПб институт раннего </a:t>
            </a:r>
            <a:r>
              <a:rPr lang="ru-RU" dirty="0" smtClean="0"/>
              <a:t>вмешательства «</a:t>
            </a:r>
            <a:r>
              <a:rPr lang="ru-RU" dirty="0"/>
              <a:t>Научно доказанные методы работы с детьми с ОВЗ и семьями» </a:t>
            </a:r>
            <a:endParaRPr lang="ru-RU" dirty="0" smtClean="0"/>
          </a:p>
          <a:p>
            <a:endParaRPr lang="ru-RU" sz="1100" dirty="0"/>
          </a:p>
          <a:p>
            <a:r>
              <a:rPr lang="ru-RU" dirty="0" smtClean="0"/>
              <a:t>КПК </a:t>
            </a:r>
            <a:r>
              <a:rPr lang="ru-RU" dirty="0"/>
              <a:t>«Психолого-педагогическое сопровождение детей с расстройствами аутистического спектра (РАС)» МБУ ДПО </a:t>
            </a:r>
            <a:r>
              <a:rPr lang="ru-RU" dirty="0" smtClean="0"/>
              <a:t>ЦРО</a:t>
            </a:r>
          </a:p>
          <a:p>
            <a:pPr marL="0" indent="0">
              <a:buNone/>
            </a:pPr>
            <a:endParaRPr lang="ru-RU" sz="1100" dirty="0"/>
          </a:p>
          <a:p>
            <a:r>
              <a:rPr lang="ru-RU" dirty="0" err="1" smtClean="0"/>
              <a:t>Вебинары</a:t>
            </a:r>
            <a:r>
              <a:rPr lang="ru-RU" dirty="0" smtClean="0"/>
              <a:t>: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ФРЦ «Аутизм», ФИРО,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СПб </a:t>
            </a:r>
            <a:r>
              <a:rPr lang="ru-RU" dirty="0"/>
              <a:t>институт раннего вмешательства по теме </a:t>
            </a:r>
            <a:r>
              <a:rPr lang="ru-RU" dirty="0" smtClean="0"/>
              <a:t>МИП</a:t>
            </a:r>
            <a:endParaRPr lang="ru-RU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764" y="1052736"/>
            <a:ext cx="2241652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5" y="4060977"/>
            <a:ext cx="2016225" cy="259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931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95536" y="548680"/>
            <a:ext cx="4104456" cy="10801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7FD13B"/>
              </a:buClr>
              <a:buSzPct val="70000"/>
            </a:pPr>
            <a:r>
              <a:rPr lang="ru-RU" sz="1600" b="1" dirty="0" smtClean="0">
                <a:solidFill>
                  <a:prstClr val="black"/>
                </a:solidFill>
                <a:ea typeface="MS Mincho"/>
                <a:cs typeface="Times New Roman"/>
              </a:rPr>
              <a:t>Результаты самодиагностики </a:t>
            </a:r>
            <a:r>
              <a:rPr lang="ru-RU" sz="1600" b="1" dirty="0" err="1" smtClean="0">
                <a:solidFill>
                  <a:prstClr val="black"/>
                </a:solidFill>
                <a:ea typeface="MS Mincho"/>
                <a:cs typeface="Times New Roman"/>
              </a:rPr>
              <a:t>обученности</a:t>
            </a:r>
            <a:r>
              <a:rPr lang="ru-RU" sz="1600" b="1" dirty="0" smtClean="0">
                <a:solidFill>
                  <a:prstClr val="black"/>
                </a:solidFill>
                <a:ea typeface="MS Mincho"/>
                <a:cs typeface="Times New Roman"/>
              </a:rPr>
              <a:t> </a:t>
            </a:r>
          </a:p>
          <a:p>
            <a:pPr algn="ctr">
              <a:buClr>
                <a:srgbClr val="7FD13B"/>
              </a:buClr>
              <a:buSzPct val="70000"/>
            </a:pPr>
            <a:r>
              <a:rPr lang="ru-RU" sz="1600" b="1" dirty="0" smtClean="0">
                <a:solidFill>
                  <a:prstClr val="black"/>
                </a:solidFill>
                <a:ea typeface="MS Mincho"/>
                <a:cs typeface="Times New Roman"/>
              </a:rPr>
              <a:t>по теме взаимодействия с детьми с РАС (%)</a:t>
            </a:r>
            <a:endParaRPr lang="en-US" sz="1600" b="1" dirty="0">
              <a:solidFill>
                <a:prstClr val="black"/>
              </a:solidFill>
              <a:ea typeface="MS Mincho"/>
              <a:cs typeface="Times New Roman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716016" y="548680"/>
            <a:ext cx="3888432" cy="1152128"/>
          </a:xfrm>
          <a:prstGeom prst="roundRect">
            <a:avLst>
              <a:gd name="adj" fmla="val 7576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7FD13B"/>
              </a:buClr>
              <a:buSzPct val="70000"/>
            </a:pPr>
            <a:r>
              <a:rPr lang="ru-RU" sz="1600" b="1" dirty="0">
                <a:solidFill>
                  <a:prstClr val="black"/>
                </a:solidFill>
                <a:ea typeface="MS Mincho"/>
                <a:cs typeface="Times New Roman"/>
              </a:rPr>
              <a:t>Рефлексия уверенности во взаимодействии с ребенком </a:t>
            </a:r>
          </a:p>
          <a:p>
            <a:pPr algn="ctr">
              <a:buClr>
                <a:srgbClr val="7FD13B"/>
              </a:buClr>
              <a:buSzPct val="70000"/>
            </a:pPr>
            <a:r>
              <a:rPr lang="ru-RU" sz="1600" b="1" dirty="0">
                <a:solidFill>
                  <a:prstClr val="black"/>
                </a:solidFill>
                <a:ea typeface="MS Mincho"/>
                <a:cs typeface="Times New Roman"/>
              </a:rPr>
              <a:t>с РАС </a:t>
            </a:r>
            <a:r>
              <a:rPr lang="ru-RU" sz="1600" b="1" dirty="0" smtClean="0">
                <a:solidFill>
                  <a:prstClr val="black"/>
                </a:solidFill>
                <a:ea typeface="MS Mincho"/>
                <a:cs typeface="Times New Roman"/>
              </a:rPr>
              <a:t> (%)</a:t>
            </a:r>
            <a:endParaRPr lang="en-US" sz="1600" b="1" dirty="0">
              <a:solidFill>
                <a:prstClr val="black"/>
              </a:solidFill>
              <a:ea typeface="MS Mincho"/>
              <a:cs typeface="Times New Roman"/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505066059"/>
              </p:ext>
            </p:extLst>
          </p:nvPr>
        </p:nvGraphicFramePr>
        <p:xfrm>
          <a:off x="251520" y="2132856"/>
          <a:ext cx="5112568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4082004475"/>
              </p:ext>
            </p:extLst>
          </p:nvPr>
        </p:nvGraphicFramePr>
        <p:xfrm>
          <a:off x="5436096" y="1628800"/>
          <a:ext cx="2952328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63704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2700" dirty="0" smtClean="0">
                <a:solidFill>
                  <a:schemeClr val="tx1"/>
                </a:solidFill>
              </a:rPr>
              <a:t>показатель 2. количество </a:t>
            </a:r>
            <a:r>
              <a:rPr lang="ru-RU" sz="2700" dirty="0">
                <a:solidFill>
                  <a:schemeClr val="tx1"/>
                </a:solidFill>
              </a:rPr>
              <a:t>родителей/педагогов, получивших консультативную, методическую и психолого-педагогическую помощь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9148" y="1492542"/>
            <a:ext cx="8675360" cy="525520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3689765"/>
            <a:ext cx="4545709" cy="300558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219" y="3985222"/>
            <a:ext cx="1872208" cy="2496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669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67544" y="188640"/>
            <a:ext cx="7992888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D13B"/>
              </a:buClr>
              <a:buSzPct val="70000"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/>
                <a:ea typeface="MS Mincho"/>
                <a:cs typeface="Times New Roman"/>
              </a:rPr>
              <a:t>Отзывы педагогов об участии в  КПК «Психолого-педагогическое сопровождение детей с РАС»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7" b="65183"/>
          <a:stretch/>
        </p:blipFill>
        <p:spPr>
          <a:xfrm>
            <a:off x="467544" y="3717032"/>
            <a:ext cx="4464496" cy="27442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1" b="72080"/>
          <a:stretch/>
        </p:blipFill>
        <p:spPr>
          <a:xfrm>
            <a:off x="3488861" y="1268760"/>
            <a:ext cx="4979113" cy="26268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/>
          <a:srcRect t="18724" b="12934"/>
          <a:stretch/>
        </p:blipFill>
        <p:spPr>
          <a:xfrm>
            <a:off x="739418" y="1226475"/>
            <a:ext cx="2721395" cy="23248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/>
          <a:srcRect l="11542" t="5651" r="2716" b="4222"/>
          <a:stretch/>
        </p:blipFill>
        <p:spPr>
          <a:xfrm>
            <a:off x="5580112" y="4093128"/>
            <a:ext cx="3078550" cy="238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98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Эркер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6098</TotalTime>
  <Words>420</Words>
  <Application>Microsoft Office PowerPoint</Application>
  <PresentationFormat>Экран (4:3)</PresentationFormat>
  <Paragraphs>98</Paragraphs>
  <Slides>15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Arial</vt:lpstr>
      <vt:lpstr>Calibri</vt:lpstr>
      <vt:lpstr>Century Schoolbook</vt:lpstr>
      <vt:lpstr>MS Mincho</vt:lpstr>
      <vt:lpstr>StarSymbol</vt:lpstr>
      <vt:lpstr>Times New Roman</vt:lpstr>
      <vt:lpstr>Wingdings</vt:lpstr>
      <vt:lpstr>Wingdings 2</vt:lpstr>
      <vt:lpstr>Эркер</vt:lpstr>
      <vt:lpstr>1_Эркер</vt:lpstr>
      <vt:lpstr>  МБОУ «Школа-интернат № 4 г. Челябинска» Муниципальный инновационный проект  </vt:lpstr>
      <vt:lpstr>Муниципальный инновационный проект  «Оказание ранней помощи семьям, воспитывающим детей с РАС или формирующимся синдромом раннего детского аутизма «РАСтем вместе»  </vt:lpstr>
      <vt:lpstr>Презентация PowerPoint</vt:lpstr>
      <vt:lpstr>  Показатель 1. Количество детей с РАС которым реализована индивидуальная программа ранней помощи Результативность коррекционной работы с воспитанниками </vt:lpstr>
      <vt:lpstr>социально-ориентированные мероприятия </vt:lpstr>
      <vt:lpstr>повышение компетентности педагогов  </vt:lpstr>
      <vt:lpstr>Презентация PowerPoint</vt:lpstr>
      <vt:lpstr> показатель 2. количество родителей/педагогов, получивших консультативную, методическую и психолого-педагогическую помощь</vt:lpstr>
      <vt:lpstr>Презентация PowerPoint</vt:lpstr>
      <vt:lpstr>Презентация PowerPoint</vt:lpstr>
      <vt:lpstr>мероприятия для педагогов МОС: </vt:lpstr>
      <vt:lpstr>Продукты реализации проекта   2020-2024 </vt:lpstr>
      <vt:lpstr>Результаты реализации проекта   2020-2024 </vt:lpstr>
      <vt:lpstr>   </vt:lpstr>
      <vt:lpstr>Презентация PowerPoint</vt:lpstr>
    </vt:vector>
  </TitlesOfParts>
  <Company>*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777</dc:creator>
  <cp:lastModifiedBy>Педагог</cp:lastModifiedBy>
  <cp:revision>194</cp:revision>
  <cp:lastPrinted>2022-01-14T05:09:50Z</cp:lastPrinted>
  <dcterms:created xsi:type="dcterms:W3CDTF">2021-01-11T15:18:15Z</dcterms:created>
  <dcterms:modified xsi:type="dcterms:W3CDTF">2024-02-26T08:20:06Z</dcterms:modified>
</cp:coreProperties>
</file>