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74" r:id="rId5"/>
    <p:sldId id="258" r:id="rId6"/>
    <p:sldId id="275" r:id="rId7"/>
    <p:sldId id="276" r:id="rId8"/>
    <p:sldId id="321" r:id="rId9"/>
    <p:sldId id="320" r:id="rId10"/>
    <p:sldId id="310" r:id="rId11"/>
    <p:sldId id="312" r:id="rId12"/>
    <p:sldId id="313" r:id="rId13"/>
    <p:sldId id="314" r:id="rId14"/>
    <p:sldId id="316" r:id="rId15"/>
    <p:sldId id="324" r:id="rId16"/>
    <p:sldId id="323" r:id="rId17"/>
    <p:sldId id="32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40" autoAdjust="0"/>
  </p:normalViewPr>
  <p:slideViewPr>
    <p:cSldViewPr>
      <p:cViewPr>
        <p:scale>
          <a:sx n="72" d="100"/>
          <a:sy n="72" d="100"/>
        </p:scale>
        <p:origin x="-110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C94A4-050F-4CDB-BE72-FA65445A23BB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6F9B-F970-4FA1-85E3-A47F82E0A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день, коллеги!</a:t>
            </a:r>
          </a:p>
          <a:p>
            <a:pPr algn="l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Н</a:t>
            </a:r>
            <a:r>
              <a:rPr lang="ru-RU" sz="1200" spc="5" dirty="0" smtClean="0">
                <a:effectLst/>
                <a:latin typeface="Times New Roman"/>
                <a:ea typeface="Times New Roman"/>
              </a:rPr>
              <a:t>аша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опорная площадка работала в минувшем году по направлению – «Проектирование институциональной модели воспитания с учетом современных достижений науки на основе отечественных традиций».</a:t>
            </a:r>
          </a:p>
          <a:p>
            <a:pPr indent="864235" algn="just">
              <a:lnSpc>
                <a:spcPct val="150000"/>
              </a:lnSpc>
              <a:spcAft>
                <a:spcPts val="0"/>
              </a:spcAft>
              <a:tabLst>
                <a:tab pos="864235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Мы формировали методическое обеспечение проектирования институциональной модели воспитания 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с опорой на </a:t>
            </a:r>
            <a:r>
              <a:rPr lang="ru-RU" sz="1200" b="1" u="sng" dirty="0" smtClean="0">
                <a:effectLst/>
                <a:latin typeface="Times New Roman"/>
                <a:ea typeface="Times New Roman"/>
              </a:rPr>
              <a:t>наставничество на уровне «ученик – ученик»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 и персонифицированные системы воспитания.</a:t>
            </a:r>
            <a:endParaRPr lang="ru-RU" sz="1050" dirty="0" smtClean="0"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1200" b="1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5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6423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Достаточное глубокое погружение (и теоретическое, и практическое) в проблему наставничества на уровне «ученик – ученик» обогатило нас следующими выводами. </a:t>
            </a:r>
            <a:endParaRPr lang="ru-RU" sz="105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6423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Первое. Наставничество на уровне «ученик – ученик» действительно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дает определенные эффекты, значимые для системы воспитания. Мы убедились сами и убеждаем других, что эту 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форму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наставничества, 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технологию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можно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применять для повышения 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академических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результатов обучающихся, формирования у них широкого спектра </a:t>
            </a:r>
            <a:r>
              <a:rPr lang="ru-RU" sz="1200" u="sng" dirty="0" smtClean="0">
                <a:effectLst/>
                <a:latin typeface="Times New Roman"/>
                <a:ea typeface="Times New Roman"/>
              </a:rPr>
              <a:t>социальных компетенций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, решения </a:t>
            </a:r>
            <a:r>
              <a:rPr lang="ru-RU" sz="1200" u="sng" dirty="0" err="1" smtClean="0">
                <a:effectLst/>
                <a:latin typeface="Times New Roman"/>
                <a:ea typeface="Times New Roman"/>
              </a:rPr>
              <a:t>профориентационных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задач и много другого.</a:t>
            </a:r>
            <a:endParaRPr lang="ru-RU" sz="1050" dirty="0" smtClean="0">
              <a:effectLst/>
              <a:latin typeface="Times New Roman"/>
              <a:ea typeface="Times New Roman"/>
            </a:endParaRPr>
          </a:p>
          <a:p>
            <a:pPr indent="86423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Второе. Главная проблема системы наставничества в образовании – неопределенность его концептуально-методологического и нормативного статуса. Особенно отчетливо это проявляется в наставничестве на уровне «ученик – ученик», потому что ребенок-наставник находится вне педагогической позиции и имеет ограниченные ресурсы.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7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7C304-9ABD-4E53-93C4-B6006313932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24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0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3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3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6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1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8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3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8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99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81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08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03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8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9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55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63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49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88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88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9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1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26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16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75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2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990656" cy="3024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Проектирование институциональной </a:t>
            </a:r>
            <a:r>
              <a:rPr lang="ru-RU" b="1" dirty="0"/>
              <a:t>модели </a:t>
            </a:r>
            <a:r>
              <a:rPr lang="ru-RU" b="1" dirty="0" smtClean="0"/>
              <a:t>воспитания с учётом современных достижений науки на основе отечественных традиций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136904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9.02.2024Челябинск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4716" r="2088"/>
          <a:stretch/>
        </p:blipFill>
        <p:spPr>
          <a:xfrm>
            <a:off x="179512" y="260649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5040560" cy="330073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221"/>
            <a:ext cx="4081636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062435"/>
            <a:ext cx="4372843" cy="437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2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6" t="12883" r="22174" b="4412"/>
          <a:stretch/>
        </p:blipFill>
        <p:spPr bwMode="auto">
          <a:xfrm>
            <a:off x="1331640" y="291800"/>
            <a:ext cx="5400600" cy="5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19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5625"/>
            <a:ext cx="379095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5675"/>
            <a:ext cx="51339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85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itle 2"/>
          <p:cNvSpPr txBox="1">
            <a:spLocks/>
          </p:cNvSpPr>
          <p:nvPr/>
        </p:nvSpPr>
        <p:spPr>
          <a:xfrm>
            <a:off x="107504" y="908720"/>
            <a:ext cx="8424936" cy="584200"/>
          </a:xfrm>
          <a:prstGeom prst="rect">
            <a:avLst/>
          </a:prstGeom>
        </p:spPr>
        <p:txBody>
          <a:bodyPr anchor="ctr"/>
          <a:lstStyle/>
          <a:p>
            <a:pPr defTabSz="488950" eaLnBrk="0" hangingPunct="0">
              <a:lnSpc>
                <a:spcPct val="90000"/>
              </a:lnSpc>
            </a:pPr>
            <a:endParaRPr lang="ru-RU" altLang="ru-RU" dirty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69901" y="1201738"/>
            <a:ext cx="8016875" cy="176212"/>
            <a:chOff x="488784" y="500063"/>
            <a:chExt cx="8017041" cy="177160"/>
          </a:xfrm>
        </p:grpSpPr>
        <p:cxnSp>
          <p:nvCxnSpPr>
            <p:cNvPr id="523" name="Прямая соединительная линия 522"/>
            <p:cNvCxnSpPr/>
            <p:nvPr/>
          </p:nvCxnSpPr>
          <p:spPr>
            <a:xfrm>
              <a:off x="488784" y="677223"/>
              <a:ext cx="778684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24" name="Рисунок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2150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5" name="TextBox 4"/>
          <p:cNvSpPr txBox="1">
            <a:spLocks noChangeArrowheads="1"/>
          </p:cNvSpPr>
          <p:nvPr/>
        </p:nvSpPr>
        <p:spPr bwMode="auto">
          <a:xfrm>
            <a:off x="341313" y="937156"/>
            <a:ext cx="841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КОМАНДА РАЗРАБОТЧИКА 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ТЕХНОЛОГИИ ПРОЕКТА / ОПОРНОЙ ПЛОЩАДКИ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11114"/>
              </p:ext>
            </p:extLst>
          </p:nvPr>
        </p:nvGraphicFramePr>
        <p:xfrm>
          <a:off x="4031767" y="1492920"/>
          <a:ext cx="4723296" cy="49373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6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7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662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 Pro" pitchFamily="34" charset="0"/>
                          <a:cs typeface="Arial" pitchFamily="34" charset="0"/>
                        </a:rPr>
                        <a:t>Параметры</a:t>
                      </a:r>
                      <a:endParaRPr lang="ru-RU" sz="900" dirty="0">
                        <a:latin typeface="Verdana Pro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 Pro" pitchFamily="34" charset="0"/>
                          <a:cs typeface="Arial" pitchFamily="34" charset="0"/>
                        </a:rPr>
                        <a:t>Характеристика</a:t>
                      </a:r>
                      <a:endParaRPr lang="ru-RU" sz="900" dirty="0">
                        <a:latin typeface="Verdana Pro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329"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Об образовательной организации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Verdana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МБОУ «С(К)ОШ № 11 г. Челябинска»</a:t>
                      </a:r>
                      <a:endParaRPr lang="en-US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 Pro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Профессиональный опыт в рамках образовательной работы с обучающимися с тяжелыми нарушениями речи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Опыт инновационной деятельности с 2004 года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900" i="1" kern="1200" baseline="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844"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Команда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Verdana Pro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Руководители проекта: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Белоусова С.А.: формирование концепции проекта; контроль качества исполнения всех деловых ролей проекта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Качуро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И.Л.: консультирование по вопросам теории и практики моделирования институциональных систем воспитания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Войниленко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Н.В.: разработка паспорта проекта, организация менеджмента качества реализации проекта; управление внедрением результатов проекта в режим функционирования </a:t>
                      </a: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Юсупова Н.Н.: формирование плана-графика реализации проекта; организационная и методическая поддержка исполнителей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Ключевые специалисты:</a:t>
                      </a:r>
                    </a:p>
                    <a:p>
                      <a:pPr marL="85725" marR="0" indent="-857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Петрова Е.П., Карпенко Л.В., Грязных О.Н., </a:t>
                      </a:r>
                      <a:r>
                        <a:rPr lang="ru-RU" sz="900" i="0" kern="1200" baseline="0" dirty="0" err="1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Пидсадняя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latin typeface="Verdana Pro" pitchFamily="34" charset="0"/>
                          <a:ea typeface="+mn-ea"/>
                          <a:cs typeface="Arial" pitchFamily="34" charset="0"/>
                        </a:rPr>
                        <a:t> Е.А., Попова Е.А., Спирина Е.А., Ляшко НН.С.: управление внедрением основных идей, </a:t>
                      </a:r>
                      <a:r>
                        <a:rPr lang="ru-RU" sz="900" i="0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рганизация мероприятий для различных категорий педагогических работников; организация мониторинга хода проекта; сбор и описание лучших практик.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85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 Pro" pitchFamily="34" charset="0"/>
                          <a:cs typeface="Arial" pitchFamily="34" charset="0"/>
                        </a:rPr>
                        <a:t>Контактные</a:t>
                      </a:r>
                      <a:r>
                        <a:rPr lang="ru-RU" sz="900" baseline="0" dirty="0" smtClean="0">
                          <a:latin typeface="Verdana Pro" pitchFamily="34" charset="0"/>
                          <a:cs typeface="Arial" pitchFamily="34" charset="0"/>
                        </a:rPr>
                        <a:t> данные</a:t>
                      </a:r>
                      <a:endParaRPr lang="ru-RU" sz="900" dirty="0">
                        <a:latin typeface="Verdana Pro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Телефон: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(8-351) 772-15-29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электронная почта: </a:t>
                      </a: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internat011@rambler.ru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адрес размещения школы: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г.Челябинск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ул.Героев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Танкограда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д.21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  <a:p>
                      <a:pPr marL="85725" indent="-85725">
                        <a:buFont typeface="Wingdings" pitchFamily="2" charset="2"/>
                        <a:buChar char="§"/>
                      </a:pPr>
                      <a:r>
                        <a:rPr lang="ru-RU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веб-сайт школы </a:t>
                      </a:r>
                      <a:r>
                        <a:rPr lang="en-US" sz="900" i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https://internat-11.ru/</a:t>
                      </a:r>
                      <a:endParaRPr lang="ru-RU" sz="900" i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3" t="27058" b="9085"/>
          <a:stretch/>
        </p:blipFill>
        <p:spPr>
          <a:xfrm>
            <a:off x="107504" y="1700808"/>
            <a:ext cx="3816424" cy="40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8278688" cy="6336704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МБОУ </a:t>
            </a:r>
            <a:r>
              <a:rPr lang="ru-RU" sz="2600" b="1" dirty="0"/>
              <a:t>«</a:t>
            </a:r>
            <a:r>
              <a:rPr lang="ru-RU" sz="2600" b="1" dirty="0" smtClean="0"/>
              <a:t>С(К)ОШ </a:t>
            </a:r>
            <a:r>
              <a:rPr lang="ru-RU" sz="2600" b="1" dirty="0"/>
              <a:t>№ 11 г. Челябинска»  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/>
              <a:t> </a:t>
            </a:r>
            <a:br>
              <a:rPr lang="ru-RU" sz="2600" b="1" dirty="0"/>
            </a:br>
            <a:r>
              <a:rPr lang="en-US" sz="2600" b="1" dirty="0"/>
              <a:t> 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/>
              <a:t> </a:t>
            </a:r>
            <a:r>
              <a:rPr lang="ru-RU" sz="2600" dirty="0"/>
              <a:t>Проектирование институциональной модели воспитания с учетом современных достижений науки на основе отечественных </a:t>
            </a:r>
            <a:r>
              <a:rPr lang="ru-RU" sz="2600" dirty="0" smtClean="0"/>
              <a:t>традиций</a:t>
            </a:r>
            <a:br>
              <a:rPr lang="ru-RU" sz="2600" dirty="0" smtClean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>
                <a:solidFill>
                  <a:prstClr val="black"/>
                </a:solidFill>
              </a:rPr>
              <a:t>Название проекта</a:t>
            </a:r>
            <a:r>
              <a:rPr lang="ru-RU" sz="2600" dirty="0">
                <a:solidFill>
                  <a:prstClr val="black"/>
                </a:solidFill>
              </a:rPr>
              <a:t/>
            </a:r>
            <a:br>
              <a:rPr lang="ru-RU" sz="2600" dirty="0">
                <a:solidFill>
                  <a:prstClr val="black"/>
                </a:solidFill>
              </a:rPr>
            </a:br>
            <a:r>
              <a:rPr lang="ru-RU" sz="2600" dirty="0">
                <a:solidFill>
                  <a:prstClr val="black"/>
                </a:solidFill>
              </a:rPr>
              <a:t>«Вместе к цели!»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1600" b="1" dirty="0" smtClean="0"/>
              <a:t>29.02.2024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/>
              <a:t> 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4005064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5800" y="2348880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55576" y="5661248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" y="4038333"/>
            <a:ext cx="4211960" cy="24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	Разработка методов подбора и организации деятельности наставников вне педагогической позиции (наставников – обучающихся), </a:t>
            </a:r>
          </a:p>
          <a:p>
            <a:r>
              <a:rPr lang="ru-RU" dirty="0"/>
              <a:t>2.	Формирование алгоритмов поддержки деятельности наставников-обучающихся посредством развития механизмов их сетевого взаимодействия;</a:t>
            </a:r>
          </a:p>
          <a:p>
            <a:r>
              <a:rPr lang="ru-RU" dirty="0"/>
              <a:t>3.	Уточнение структуры и содержания персонифицированной системы воспитания как инструмента организации и развития наставнической деятельности на уровне «ученик-ученик».</a:t>
            </a:r>
          </a:p>
        </p:txBody>
      </p:sp>
    </p:spTree>
    <p:extLst>
      <p:ext uri="{BB962C8B-B14F-4D97-AF65-F5344CB8AC3E}">
        <p14:creationId xmlns:p14="http://schemas.microsoft.com/office/powerpoint/2010/main" val="55609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Материалы: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13278" r="33022" b="56390"/>
          <a:stretch/>
        </p:blipFill>
        <p:spPr bwMode="auto">
          <a:xfrm>
            <a:off x="683569" y="980729"/>
            <a:ext cx="4337008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655994" cy="27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4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6"/>
          <a:stretch/>
        </p:blipFill>
        <p:spPr bwMode="auto">
          <a:xfrm>
            <a:off x="395536" y="130290"/>
            <a:ext cx="5596855" cy="316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2" y="3284984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9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43736" cy="603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9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78989"/>
            <a:ext cx="5081761" cy="558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3287"/>
            <a:ext cx="4316710" cy="32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0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726338"/>
            <a:ext cx="5504296" cy="4131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744381" cy="39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5154" r="40776" b="31078"/>
          <a:stretch/>
        </p:blipFill>
        <p:spPr bwMode="auto">
          <a:xfrm>
            <a:off x="3824809" y="26707"/>
            <a:ext cx="4851647" cy="45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12145" r="39644" b="35037"/>
          <a:stretch/>
        </p:blipFill>
        <p:spPr bwMode="auto">
          <a:xfrm>
            <a:off x="323528" y="908720"/>
            <a:ext cx="5247861" cy="543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54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367</Words>
  <Application>Microsoft Office PowerPoint</Application>
  <PresentationFormat>Экран (4:3)</PresentationFormat>
  <Paragraphs>40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Проектирование институциональной модели воспитания с учётом современных достижений науки на основе отечественных традиций</vt:lpstr>
      <vt:lpstr> МБОУ «С(К)ОШ № 11 г. Челябинска»         Проектирование институциональной модели воспитания с учетом современных достижений науки на основе отечественных традиций   Название проекта «Вместе к цели!»   29.02.2024  </vt:lpstr>
      <vt:lpstr>ЗАДАЧИ 2023</vt:lpstr>
      <vt:lpstr>Материалы: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ФИО:     Место учебы (курс, факультет) / работы (должность)</dc:title>
  <dc:creator>Editor</dc:creator>
  <cp:lastModifiedBy>User</cp:lastModifiedBy>
  <cp:revision>84</cp:revision>
  <dcterms:created xsi:type="dcterms:W3CDTF">2015-02-09T09:07:04Z</dcterms:created>
  <dcterms:modified xsi:type="dcterms:W3CDTF">2024-02-29T04:42:46Z</dcterms:modified>
</cp:coreProperties>
</file>