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0" autoAdjust="0"/>
  </p:normalViewPr>
  <p:slideViewPr>
    <p:cSldViewPr snapToGrid="0">
      <p:cViewPr varScale="1">
        <p:scale>
          <a:sx n="103" d="100"/>
          <a:sy n="103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031D5-54BD-45EF-A11F-C720C4F4F56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1692-62FA-4663-8AC1-8A5EE3067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61692-62FA-4663-8AC1-8A5EE30677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6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C3741C-72DA-45BC-A87A-882CC32EF40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86106BE-A8F9-41E5-8436-E906FE626BB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745632-5844-4A8A-A719-FCF1858A065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5C20D9-5D74-4379-9100-6401336E2F4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4C23088-3895-4773-A7AE-0729154436B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7F6E2FF-85DB-43D2-8D56-E877785F037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0F9F4D-820F-4C59-B76B-66B80BBA979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7380C3-3257-4815-AD51-37702C2630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B85EC1A-37BD-458B-A840-80CD729EE51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DF109A2-9F13-42F7-ABC6-1DF2BD910FD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743282-593B-4611-8160-0BE922798A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F337BE-F0CA-43CB-A8B6-9BEED4804AA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14A0B3-05C4-4BA1-B046-1D49EFAD64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57DEAC-4D62-4774-AC7B-73E5824B39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A47BCC-227F-4789-AF3B-AEA2DE7CA8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EBE9CA8-453A-4743-A1BC-9354323DFF5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3825DA-4B2D-462A-8EBC-6469FF13EDA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F3F876A-0763-44CE-BC9C-6223AF37B94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6276438-352A-4211-8F08-2696808DB3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D00B6F-CE6E-487C-B6B0-CC9C770298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B9BFBD0-604A-4D90-B223-E47B3DED20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13F7E2B-6F7D-4BD3-80E2-3CBBFE425A7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56B8B0A-51CA-412D-A506-FC504273E01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7A5A357-2AA8-4636-A845-6974CA00CEC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AAB46D8-AE16-4105-8074-BA8BCA30E5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3D370F1-2B63-4496-8512-4D22014A49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C5B9A86-CBAD-4CBB-976B-3888834F58D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A737D26-65DA-4B46-A182-FC28074655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68A5AC6-F4FA-464B-9309-71BD0BD7599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5B7D64C-94B2-4063-BA73-2EDF61D1F8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748B39-13CF-456F-B646-ED2244A935D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B676D2-D16B-446E-9021-8D31D9E3D2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1CAB48-BC50-4597-906F-CB41178FB13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544ECC-F916-44FD-9480-BEC973B875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3F0F78-147F-461C-B393-CC3FF13ECA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4D514C-EA80-411F-9265-49F8512BB95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5CB31D4-6132-40F6-BB3D-1B6F5FBA03BB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C34AEEB-F980-43BB-AE0E-EE7BDD2606A8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A26059B-5FF3-4EC2-929E-85815E33B10F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249991" y="2902451"/>
            <a:ext cx="6120000" cy="21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8892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Работа с одар</a:t>
            </a:r>
            <a:r>
              <a:rPr lang="ru-RU" sz="3200" b="1" spc="-1" dirty="0">
                <a:solidFill>
                  <a:srgbClr val="FFFFFF"/>
                </a:solidFill>
                <a:latin typeface="Times New Roman"/>
                <a:ea typeface="Times New Roman"/>
              </a:rPr>
              <a:t>е</a:t>
            </a:r>
            <a:r>
              <a:rPr lang="ru-RU" sz="3200" b="1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нными детьми по направлению «Информатика и информационные технологии»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360000" y="180000"/>
            <a:ext cx="9538200" cy="215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</a:rPr>
              <a:t>Муниципальное бюджетное общеобразовательное учреждение «Физико-математический лицей № 31 г. Челябинска»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опорная площадка</a:t>
            </a:r>
            <a:endParaRPr lang="ru-RU" sz="26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89549-CE11-45A8-B5FF-4FCC32AA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2835275"/>
            <a:ext cx="2844692" cy="2633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1532320" y="464574"/>
            <a:ext cx="8112879" cy="304554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u="sng" strike="noStrike" spc="-1" dirty="0">
                <a:solidFill>
                  <a:srgbClr val="FFFFFF"/>
                </a:solidFill>
                <a:latin typeface="Times New Roman"/>
              </a:rPr>
              <a:t>Проблемные зоны</a:t>
            </a:r>
            <a:r>
              <a:rPr lang="ru-RU" sz="2600" b="1" strike="noStrike" spc="-1" dirty="0">
                <a:solidFill>
                  <a:srgbClr val="FFFFFF"/>
                </a:solidFill>
                <a:latin typeface="Times New Roman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b="1" strike="noStrike" spc="-1" dirty="0">
              <a:solidFill>
                <a:srgbClr val="FFFFFF"/>
              </a:solidFill>
              <a:latin typeface="Times New Roman"/>
            </a:endParaRPr>
          </a:p>
          <a:p>
            <a:pPr marL="627063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Возрастное снижение мотивации школьников.</a:t>
            </a:r>
            <a:endParaRPr lang="en-US" sz="22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627063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Участие в олимпиадах только для </a:t>
            </a: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п</a:t>
            </a: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олучения льгот.</a:t>
            </a:r>
          </a:p>
          <a:p>
            <a:pPr marL="627063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Уменьшение количества старшеклассников-«</a:t>
            </a:r>
            <a:r>
              <a:rPr lang="ru-RU" sz="2200" spc="-1" dirty="0" err="1">
                <a:solidFill>
                  <a:srgbClr val="FFFFFF"/>
                </a:solidFill>
                <a:latin typeface="Times New Roman"/>
              </a:rPr>
              <a:t>олимпиадников</a:t>
            </a: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».</a:t>
            </a:r>
          </a:p>
          <a:p>
            <a:pPr marL="627063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Недостаточное количество соревнований для начинающих.</a:t>
            </a:r>
          </a:p>
          <a:p>
            <a:pPr marL="627063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Нехватка подготовленных </a:t>
            </a:r>
            <a:r>
              <a:rPr lang="en-US" sz="2200" spc="-1" dirty="0">
                <a:solidFill>
                  <a:srgbClr val="FFFFFF"/>
                </a:solidFill>
                <a:latin typeface="Times New Roman"/>
              </a:rPr>
              <a:t>offline-</a:t>
            </a: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тренеров. </a:t>
            </a:r>
            <a:endParaRPr lang="ru-RU" sz="22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C51CB7-4997-4598-9EED-6794608D0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1932039" y="360000"/>
            <a:ext cx="7506930" cy="467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u="sng" strike="noStrike" spc="-1" dirty="0">
                <a:solidFill>
                  <a:srgbClr val="FFFFFF"/>
                </a:solidFill>
                <a:latin typeface="Times New Roman"/>
              </a:rPr>
              <a:t>Результаты проекта</a:t>
            </a:r>
            <a:r>
              <a:rPr lang="ru-RU" sz="2600" b="1" strike="noStrike" spc="-1" dirty="0">
                <a:solidFill>
                  <a:srgbClr val="FFFFFF"/>
                </a:solidFill>
                <a:latin typeface="Times New Roman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b="1" strike="noStrike" spc="-1" dirty="0">
              <a:solidFill>
                <a:srgbClr val="FFFFFF"/>
              </a:solidFill>
              <a:latin typeface="Times New Roman"/>
            </a:endParaRPr>
          </a:p>
          <a:p>
            <a:pPr marL="803275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Представлена реально действующая система подготовки к олимпиадам. </a:t>
            </a:r>
          </a:p>
          <a:p>
            <a:pPr marL="803275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Эта система дает стабильно высокие результаты.</a:t>
            </a:r>
          </a:p>
          <a:p>
            <a:pPr marL="803275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Накопленный опыт обобщен и </a:t>
            </a: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опубликован.</a:t>
            </a:r>
          </a:p>
          <a:p>
            <a:pPr marL="803275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Представленную систему можно рекомендовать к использованию.</a:t>
            </a:r>
          </a:p>
          <a:p>
            <a:pPr marL="803275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Необходимо постоянное совершенствование системы.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C51CB7-4997-4598-9EED-6794608D0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1058169" y="1730288"/>
            <a:ext cx="7842484" cy="153710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55825" indent="-2155825">
              <a:lnSpc>
                <a:spcPct val="100000"/>
              </a:lnSpc>
              <a:buNone/>
              <a:tabLst>
                <a:tab pos="2155825" algn="l"/>
              </a:tabLst>
            </a:pPr>
            <a:r>
              <a:rPr lang="ru-RU" sz="2600" b="1" u="sng" spc="-1" dirty="0">
                <a:solidFill>
                  <a:srgbClr val="FFFFFF"/>
                </a:solidFill>
                <a:latin typeface="Times New Roman"/>
                <a:ea typeface="Times New Roman"/>
              </a:rPr>
              <a:t>Цель проекта</a:t>
            </a:r>
            <a:r>
              <a:rPr lang="ru-RU" sz="2600" spc="-1" dirty="0">
                <a:solidFill>
                  <a:srgbClr val="FFFFFF"/>
                </a:solidFill>
                <a:latin typeface="Times New Roman"/>
                <a:ea typeface="Times New Roman"/>
              </a:rPr>
              <a:t>:</a:t>
            </a: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 обобщение опыта МБОУ «ФМЛ №31 г.</a:t>
            </a:r>
            <a:r>
              <a:rPr lang="ru-RU" dirty="0"/>
              <a:t> </a:t>
            </a: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Челябинска» в области работы с одаренными детьми по направлению «Информатика и информационные технологии». 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	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0E9C8-6ADB-475F-A3D1-10C3FED5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1996686" y="286610"/>
            <a:ext cx="6903720" cy="41289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u="sng" strike="noStrike" spc="-1" dirty="0">
                <a:solidFill>
                  <a:srgbClr val="FFFFFF"/>
                </a:solidFill>
                <a:latin typeface="Times New Roman"/>
              </a:rPr>
              <a:t>Целевые группы проекта</a:t>
            </a:r>
            <a:r>
              <a:rPr lang="ru-RU" sz="2600" b="1" strike="noStrike" spc="-1" dirty="0">
                <a:solidFill>
                  <a:srgbClr val="FFFFFF"/>
                </a:solidFill>
                <a:latin typeface="Times New Roman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b="1" strike="noStrike" spc="-1" dirty="0">
              <a:solidFill>
                <a:srgbClr val="FFFFFF"/>
              </a:solidFill>
              <a:latin typeface="Times New Roman"/>
            </a:endParaRPr>
          </a:p>
          <a:p>
            <a:pPr marL="719138" indent="-3175" algn="just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</a:rPr>
              <a:t> учителя,</a:t>
            </a:r>
          </a:p>
          <a:p>
            <a:pPr marL="719138" indent="-3175" algn="just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</a:rPr>
              <a:t> педагоги дополнительного образования, </a:t>
            </a:r>
          </a:p>
          <a:p>
            <a:pPr marL="719138" indent="-3175" algn="just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</a:rPr>
              <a:t> тренеры</a:t>
            </a:r>
            <a:r>
              <a:rPr lang="ru-RU" sz="2600" spc="-1" dirty="0">
                <a:solidFill>
                  <a:srgbClr val="FFFFFF"/>
                </a:solidFill>
                <a:latin typeface="Times New Roman"/>
              </a:rPr>
              <a:t>,</a:t>
            </a:r>
            <a:endParaRPr lang="ru-RU" sz="2600" b="0" strike="noStrike" spc="-1" dirty="0">
              <a:solidFill>
                <a:srgbClr val="FFFFFF"/>
              </a:solidFill>
              <a:latin typeface="Times New Roman"/>
            </a:endParaRPr>
          </a:p>
          <a:p>
            <a:pPr marL="719138" indent="-3175">
              <a:lnSpc>
                <a:spcPct val="100000"/>
              </a:lnSpc>
            </a:pPr>
            <a:r>
              <a:rPr lang="ru-RU" sz="2600" spc="-1" dirty="0">
                <a:solidFill>
                  <a:srgbClr val="FFFFFF"/>
                </a:solidFill>
                <a:latin typeface="Times New Roman"/>
              </a:rPr>
              <a:t> учащиеся, проявившие интерес к углубленному изучению информатики</a:t>
            </a:r>
            <a:r>
              <a:rPr lang="ru-RU" sz="2600" b="0" strike="noStrike" spc="-1" dirty="0">
                <a:solidFill>
                  <a:srgbClr val="FFFFFF"/>
                </a:solidFill>
                <a:latin typeface="Times New Roman"/>
              </a:rPr>
              <a:t>,</a:t>
            </a:r>
          </a:p>
          <a:p>
            <a:pPr marL="719138" indent="-3175">
              <a:lnSpc>
                <a:spcPct val="100000"/>
              </a:lnSpc>
            </a:pPr>
            <a:r>
              <a:rPr lang="ru-RU" sz="2600" spc="-1" dirty="0">
                <a:solidFill>
                  <a:srgbClr val="FFFFFF"/>
                </a:solidFill>
                <a:latin typeface="Times New Roman"/>
              </a:rPr>
              <a:t> учащиеся, занятые целенаправленной подготовкой к олимпиадам.</a:t>
            </a:r>
            <a:endParaRPr lang="ru-RU" sz="2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2AA86-DA08-4631-9CBF-32F233A6A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1740310" y="198120"/>
            <a:ext cx="7834921" cy="48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8892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600" b="1" u="sng" strike="noStrike" spc="-1" dirty="0">
                <a:solidFill>
                  <a:srgbClr val="FFFFFF"/>
                </a:solidFill>
                <a:latin typeface="Times New Roman"/>
              </a:rPr>
              <a:t>Задачи проекта</a:t>
            </a:r>
            <a:r>
              <a:rPr lang="ru-RU" sz="2600" b="1" strike="noStrike" spc="-1" dirty="0">
                <a:solidFill>
                  <a:srgbClr val="FFFFFF"/>
                </a:solidFill>
                <a:latin typeface="Times New Roman"/>
              </a:rPr>
              <a:t>: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449263" indent="266700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84780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Анализ современных тенденций в области олимпиадного программирования.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49263" indent="2667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84780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Анализ текущего состояния олимпиадной подготовки, выявление точек роста и проблемных мест.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49263" indent="2667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84780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Разработка программ мероприятий, выработка методических и дидактических рекомендаций по работе с одаренной молодежью.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49263" indent="2667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85212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Планирование мероприятий с указанием целевых показателей и контрольных значений.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49263" indent="2667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41580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Апробация нововведений в рамках запланированных мероприятий.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49263" indent="266700" algn="just">
              <a:lnSpc>
                <a:spcPct val="100000"/>
              </a:lnSpc>
              <a:buClr>
                <a:srgbClr val="FFFFFF"/>
              </a:buClr>
              <a:buFont typeface="Symbol"/>
              <a:buChar char=""/>
              <a:tabLst>
                <a:tab pos="418320" algn="l"/>
              </a:tabLst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Анализ результатов проведенных мероприятий.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784EF2-F329-46BF-8EE8-D4812A785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1291318" y="0"/>
            <a:ext cx="8265637" cy="43270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u="sng" strike="noStrike" spc="-1" dirty="0">
                <a:solidFill>
                  <a:srgbClr val="FFFFFF"/>
                </a:solidFill>
                <a:latin typeface="Times New Roman"/>
              </a:rPr>
              <a:t>Для решения поставленных задач</a:t>
            </a:r>
            <a:r>
              <a:rPr lang="ru-RU" sz="2600" b="1" strike="noStrike" spc="-1" dirty="0">
                <a:solidFill>
                  <a:srgbClr val="FFFFFF"/>
                </a:solidFill>
                <a:latin typeface="Times New Roman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</a:p>
          <a:p>
            <a:pPr marL="541338" indent="-182563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Разработаны и внедрены программы новых кружков и спецкурсов.</a:t>
            </a:r>
          </a:p>
          <a:p>
            <a:pPr marL="541338" indent="-182563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П</a:t>
            </a: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олучены методические и дидактические материалы, позволяющие выстроить многоуровневую систему подготовки учащихся.</a:t>
            </a:r>
          </a:p>
          <a:p>
            <a:pPr marL="541338" indent="-182563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</a:rPr>
              <a:t>Проведены выездные интенсивы.</a:t>
            </a:r>
            <a:endParaRPr lang="ru-RU" sz="2200" spc="-1" dirty="0">
              <a:solidFill>
                <a:srgbClr val="000000"/>
              </a:solidFill>
              <a:latin typeface="Arial"/>
            </a:endParaRPr>
          </a:p>
          <a:p>
            <a:pPr marL="541338" indent="-182563" algn="just">
              <a:lnSpc>
                <a:spcPct val="100000"/>
              </a:lnSpc>
            </a:pPr>
            <a:r>
              <a:rPr lang="ru-RU" sz="2200" spc="-1" dirty="0">
                <a:solidFill>
                  <a:srgbClr val="FFFFFF"/>
                </a:solidFill>
                <a:latin typeface="Times New Roman"/>
                <a:ea typeface="Times New Roman"/>
              </a:rPr>
              <a:t>П</a:t>
            </a: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  <a:ea typeface="Times New Roman"/>
              </a:rPr>
              <a:t>ривлечены новые преподаватели.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B846F-8B29-4D72-9EAB-8A2C5F4B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1565453" y="-589380"/>
            <a:ext cx="9069840" cy="579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b="1" u="sng" strike="noStrike" spc="-1" dirty="0">
                <a:solidFill>
                  <a:srgbClr val="FFFFFF"/>
                </a:solidFill>
                <a:latin typeface="Times New Roman"/>
              </a:rPr>
              <a:t>В течение года</a:t>
            </a:r>
            <a:r>
              <a:rPr lang="ru-RU" sz="2600" b="1" strike="noStrike" spc="-1" dirty="0">
                <a:solidFill>
                  <a:srgbClr val="FFFFFF"/>
                </a:solidFill>
                <a:latin typeface="Times New Roman"/>
              </a:rPr>
              <a:t>: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Кружки изучения основ языков программирования.</a:t>
            </a:r>
            <a:b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</a:b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	Охват учащихся: 60 человек.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Спецкурсы олимпиадного программирования. </a:t>
            </a:r>
            <a:b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</a:b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	Охват учащихся: 80 человек;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FFFFFF"/>
                </a:solidFill>
                <a:latin typeface="Times New Roman"/>
              </a:rPr>
              <a:t>И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нтенсивы для подготовки к олимпиадам; </a:t>
            </a: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FFFFFF"/>
                </a:solidFill>
                <a:latin typeface="Times New Roman"/>
              </a:rPr>
              <a:t>К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омандные тренировки;</a:t>
            </a: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FFFFFF"/>
                </a:solidFill>
                <a:latin typeface="Times New Roman"/>
              </a:rPr>
              <a:t>К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омандные сборы перед финалом ВКОШП;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Площадки проведения олимпиад различного уровня;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15963" indent="-174625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 dirty="0">
                <a:solidFill>
                  <a:srgbClr val="FFFFFF"/>
                </a:solidFill>
                <a:latin typeface="Times New Roman"/>
              </a:rPr>
              <a:t>У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чащиеся лицея </a:t>
            </a:r>
            <a:r>
              <a:rPr lang="ru-RU" sz="2000" spc="-1" dirty="0">
                <a:solidFill>
                  <a:srgbClr val="FFFFFF"/>
                </a:solidFill>
                <a:latin typeface="Times New Roman"/>
              </a:rPr>
              <a:t>приняли  участие в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27 олимпиадах.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0F81B-9614-477B-91A3-CEE38E406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A9B6CE-54DA-4A07-9BFE-FE0B785F9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  <p:graphicFrame>
        <p:nvGraphicFramePr>
          <p:cNvPr id="135" name="Таблица 134"/>
          <p:cNvGraphicFramePr/>
          <p:nvPr>
            <p:extLst>
              <p:ext uri="{D42A27DB-BD31-4B8C-83A1-F6EECF244321}">
                <p14:modId xmlns:p14="http://schemas.microsoft.com/office/powerpoint/2010/main" val="3854785458"/>
              </p:ext>
            </p:extLst>
          </p:nvPr>
        </p:nvGraphicFramePr>
        <p:xfrm>
          <a:off x="2305910" y="635098"/>
          <a:ext cx="6991829" cy="4663440"/>
        </p:xfrm>
        <a:graphic>
          <a:graphicData uri="http://schemas.openxmlformats.org/drawingml/2006/table">
            <a:tbl>
              <a:tblPr/>
              <a:tblGrid>
                <a:gridCol w="25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Олимпиада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Уровень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Место проведения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Даты проведения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Результат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Региональный этап 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ВсОШ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 2022-2023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региональный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Челябинск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21.01.2023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     21 победитель,     23 призера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Заключительный этап ВсОШ 2022-2023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Тюмень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07.04.2023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      1 победитель,      5 призеров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Муниципальный этап ВсОШ 2023-2024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муниципальный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Челябинск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24.11.2023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много призеров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Региональный этап ВсОШ 2023-2024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региональный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Челябинск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20.01.2024-22.01.2024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     97 участников,         25 победителей,   22 призера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Международное соревнование info1cup для юниоров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Румыния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12.02.2023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Золото, 2 серебра, бронза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Международная Жаутыковская Олимпиада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Алматы (Казахстан)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01.02.2023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 серебра и бронза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Международная Жаутыковская Олимпиада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Алматы (Казахстан)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08.01.2024-13.01.2024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золото и бронза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Финал Всероссийских соревнований по спортивному программированию среди обучающихся 14 – 17 лет «Фонкод»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23.12.2023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 место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D5C25C-FD15-4127-B258-1702FEF59E4B}"/>
              </a:ext>
            </a:extLst>
          </p:cNvPr>
          <p:cNvSpPr txBox="1"/>
          <p:nvPr/>
        </p:nvSpPr>
        <p:spPr>
          <a:xfrm>
            <a:off x="708659" y="142655"/>
            <a:ext cx="4121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u="sng" spc="-1" dirty="0">
                <a:solidFill>
                  <a:srgbClr val="FFFFFF"/>
                </a:solidFill>
                <a:latin typeface="Times New Roman"/>
              </a:rPr>
              <a:t>Результаты учащихся</a:t>
            </a:r>
            <a:r>
              <a:rPr lang="ru-RU" sz="2600" b="1" spc="-1" dirty="0">
                <a:solidFill>
                  <a:srgbClr val="FFFFFF"/>
                </a:solidFill>
                <a:latin typeface="Times New Roman"/>
              </a:rPr>
              <a:t>:</a:t>
            </a:r>
            <a:endParaRPr lang="ru-RU" sz="2600" spc="-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Таблица 135"/>
          <p:cNvGraphicFramePr/>
          <p:nvPr>
            <p:extLst>
              <p:ext uri="{D42A27DB-BD31-4B8C-83A1-F6EECF244321}">
                <p14:modId xmlns:p14="http://schemas.microsoft.com/office/powerpoint/2010/main" val="2962578592"/>
              </p:ext>
            </p:extLst>
          </p:nvPr>
        </p:nvGraphicFramePr>
        <p:xfrm>
          <a:off x="2145891" y="90756"/>
          <a:ext cx="7562091" cy="5489038"/>
        </p:xfrm>
        <a:graphic>
          <a:graphicData uri="http://schemas.openxmlformats.org/drawingml/2006/table">
            <a:tbl>
              <a:tblPr/>
              <a:tblGrid>
                <a:gridCol w="2805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1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Олимпиада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Уровень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Место проведения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Даты проведения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Результат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Всероссийская олимпиада школьников «Высшая проба»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17.02.2023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призера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Московская Олимпиада Школьников 6-9 </a:t>
                      </a:r>
                      <a:r>
                        <a:rPr lang="ru-RU" sz="1100" b="0" strike="noStrike" spc="-1" dirty="0" err="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кл</a:t>
                      </a: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. 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12.02.2023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диплома 1 степени,         3  диплома 2 степени,     8 дипломов 3 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Олимпиада Университета Иннополис </a:t>
                      </a:r>
                      <a:r>
                        <a:rPr lang="ru-RU" sz="1100" b="0" strike="noStrike" spc="-1" dirty="0" err="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Innopolis</a:t>
                      </a: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r>
                        <a:rPr lang="ru-RU" sz="1100" b="0" strike="noStrike" spc="-1" dirty="0" err="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Open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международный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Иннополис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12.02.2023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диплом 1 степени, </a:t>
                      </a:r>
                      <a:b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 диплома  2 степени,</a:t>
                      </a:r>
                      <a:b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 диплома 3степени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err="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Всесибирская</a:t>
                      </a: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 олимпиада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Новосибирск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24.02.2023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7 дипломов 1степени,</a:t>
                      </a:r>
                      <a:b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диплом 2 степени,      2 диплома 3 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Открытая олимпиада по программированию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международный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08.03.2023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диплом 1 степени,   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диплома 2 степени,</a:t>
                      </a:r>
                      <a:b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диплом 3 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Олимпиада школьников по информатике и программированию (ИОИП) для 11 классов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Санкт-Петербург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26.03.2023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победитель, </a:t>
                      </a:r>
                      <a:b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призер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Олимпиада по программированию «ТехноКубок»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17.03.2023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4 диплома 1 степени, 3 диплома 2 степени, 3 диплома 3 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Московская олимпиада школьников 10-11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11.04.2023</a:t>
                      </a:r>
                      <a:endParaRPr lang="ru-RU" sz="1100" b="0" strike="noStrike" spc="-1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 диплом 3 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4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Всероссийская олимпиада им. Мстислава Келдыша для 5-8 кл.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 - Сириус -  Екатеринбург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18.06.20223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 2 диплома 1 степени, </a:t>
                      </a:r>
                      <a:b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1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4 диплома 2 степени,     5 дипломов 3 степени</a:t>
                      </a:r>
                      <a:endParaRPr lang="ru-RU" sz="1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A4462-A356-49B9-8C38-D16F5EC197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5F5F"/>
            </a:gs>
            <a:gs pos="100000">
              <a:srgbClr val="1D39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Таблица 136"/>
          <p:cNvGraphicFramePr/>
          <p:nvPr>
            <p:extLst>
              <p:ext uri="{D42A27DB-BD31-4B8C-83A1-F6EECF244321}">
                <p14:modId xmlns:p14="http://schemas.microsoft.com/office/powerpoint/2010/main" val="3344483564"/>
              </p:ext>
            </p:extLst>
          </p:nvPr>
        </p:nvGraphicFramePr>
        <p:xfrm>
          <a:off x="1831760" y="497834"/>
          <a:ext cx="7916801" cy="3973680"/>
        </p:xfrm>
        <a:graphic>
          <a:graphicData uri="http://schemas.openxmlformats.org/drawingml/2006/table">
            <a:tbl>
              <a:tblPr/>
              <a:tblGrid>
                <a:gridCol w="293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Олимпиада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Уровень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Место проведения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Даты проведения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Результат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Отбор на Открытую Всесибирскую олимпиаду по программированию им. И.В. Поттосина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Новосибирск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30.11.2023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команды прошли в финал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Челябинская региональная командная олимпиада школьников по программированию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региональный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Челябинск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22.10.2023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7 команд прошли в финал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Уральская командная олимпиада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региональный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Екатеринбург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18.11.2023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2 диплома 1 степени,</a:t>
                      </a:r>
                      <a:b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диплома 2 степени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Всероссийская командная олимпиада школьников по программированию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Санкт-Петербург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12.12.2023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Серебряная медаль,</a:t>
                      </a:r>
                      <a:b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призера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Московская Олимпиада Школьников 6-9кл.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всероссийский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Москва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11.02.2024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4 диплома 1 степени,        6 дипломов 2 степени,     </a:t>
                      </a:r>
                      <a:b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</a:b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3 диплома 3 степени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Олимпиада Университета Иннополис Innopolis Open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международный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Иннополис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18.02.2024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1 диплом 1 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степени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1 диплом 3 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Microsoft YaHei"/>
                        </a:rPr>
                        <a:t>степени</a:t>
                      </a:r>
                      <a:endParaRPr lang="ru-RU" sz="1200" b="0" strike="noStrike" spc="-1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480A7B-C54E-449B-A573-D12B6AED6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8190" r="16590" b="19373"/>
          <a:stretch/>
        </p:blipFill>
        <p:spPr>
          <a:xfrm>
            <a:off x="74073" y="4087971"/>
            <a:ext cx="1491380" cy="13805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747</Words>
  <Application>Microsoft Office PowerPoint</Application>
  <PresentationFormat>Произвольный</PresentationFormat>
  <Paragraphs>182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Работа с одаренными детьми по направлению «Информатика и информационные технологии»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dc:subject/>
  <dc:creator>user</dc:creator>
  <dc:description/>
  <cp:lastModifiedBy>user</cp:lastModifiedBy>
  <cp:revision>79</cp:revision>
  <dcterms:created xsi:type="dcterms:W3CDTF">2024-02-19T09:24:45Z</dcterms:created>
  <dcterms:modified xsi:type="dcterms:W3CDTF">2024-02-26T05:23:18Z</dcterms:modified>
  <dc:language>ru-RU</dc:language>
</cp:coreProperties>
</file>