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9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00D55-D7DD-4EFF-89B2-614BAC70378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F84B5-48C8-45FF-8C31-E10BA7C05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9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84B5-48C8-45FF-8C31-E10BA7C054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9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09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6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8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1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7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3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4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0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6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14E-35A5-4B2D-951C-1E1623FB336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285E-6BCA-469B-AA20-E41F6B1A7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9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hel-edu.ru/organisations/?id=10642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1841167" y="508001"/>
            <a:ext cx="5270833" cy="487680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05446" y="4543636"/>
            <a:ext cx="1687498" cy="125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97208" y="4543636"/>
            <a:ext cx="3282618" cy="125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14121" y="270045"/>
            <a:ext cx="3282618" cy="125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/>
          <a:stretch/>
        </p:blipFill>
        <p:spPr>
          <a:xfrm>
            <a:off x="3260499" y="8051"/>
            <a:ext cx="2824872" cy="1783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67" y="4554672"/>
            <a:ext cx="1216055" cy="1216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27" y="4712654"/>
            <a:ext cx="3238380" cy="9218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3440" y="2250613"/>
            <a:ext cx="8237944" cy="1635760"/>
          </a:xfrm>
          <a:prstGeom prst="rect">
            <a:avLst/>
          </a:prstGeom>
          <a:solidFill>
            <a:srgbClr val="ECB423"/>
          </a:solidFill>
          <a:ln>
            <a:solidFill>
              <a:srgbClr val="EC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backgroundMark x1="47656" y1="12891" x2="28438" y2="52734"/>
                        <a14:backgroundMark x1="26953" y1="59844" x2="33281" y2="79375"/>
                        <a14:backgroundMark x1="55859" y1="16875" x2="36406" y2="44766"/>
                        <a14:backgroundMark x1="16406" y1="58828" x2="27969" y2="73750"/>
                        <a14:backgroundMark x1="40391" y1="66641" x2="21172" y2="79375"/>
                        <a14:backgroundMark x1="66484" y1="17188" x2="79063" y2="11250"/>
                        <a14:backgroundMark x1="42969" y1="56875" x2="51250" y2="7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0"/>
          <a:stretch/>
        </p:blipFill>
        <p:spPr>
          <a:xfrm>
            <a:off x="8188960" y="-230853"/>
            <a:ext cx="400304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7302" y="2405711"/>
            <a:ext cx="6818297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ОПОРНАЯ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2023</a:t>
            </a:r>
            <a:endParaRPr lang="ru-RU" b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0414" y="365761"/>
            <a:ext cx="10803572" cy="1589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и функционирует </a:t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платформа социально-педагогических инициатив, проектов, технологий и практик организации детского отдыха </a:t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«Команда Лета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166655" y="2287891"/>
            <a:ext cx="4858225" cy="389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детского отдыха, взаимодействие между оздоровительными и образовательными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</a:p>
          <a:p>
            <a:pPr marL="0" indent="0">
              <a:buNone/>
            </a:pPr>
            <a:endParaRPr lang="ru-RU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детских инициатив и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</a:t>
            </a:r>
          </a:p>
          <a:p>
            <a:pPr marL="0" indent="0">
              <a:buNone/>
            </a:pPr>
            <a:endParaRPr lang="ru-RU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заинтересованных специалистов из других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</a:t>
            </a:r>
          </a:p>
          <a:p>
            <a:pPr marL="0" indent="0">
              <a:buNone/>
            </a:pPr>
            <a:endParaRPr lang="ru-RU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данных методических материалов по организации ЛОК 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98" y="2505075"/>
            <a:ext cx="5183188" cy="3456133"/>
          </a:xfrm>
          <a:ln w="146050">
            <a:solidFill>
              <a:srgbClr val="ECB423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443696" y="2484755"/>
            <a:ext cx="540000" cy="540000"/>
          </a:xfrm>
          <a:prstGeom prst="ellipse">
            <a:avLst/>
          </a:prstGeom>
          <a:solidFill>
            <a:srgbClr val="ECB423"/>
          </a:solidFill>
          <a:ln>
            <a:solidFill>
              <a:srgbClr val="EC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3696" y="3622857"/>
            <a:ext cx="540000" cy="540000"/>
          </a:xfrm>
          <a:prstGeom prst="ellipse">
            <a:avLst/>
          </a:prstGeom>
          <a:solidFill>
            <a:srgbClr val="ECB423"/>
          </a:solidFill>
          <a:ln>
            <a:solidFill>
              <a:srgbClr val="EC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3696" y="4618355"/>
            <a:ext cx="540000" cy="540000"/>
          </a:xfrm>
          <a:prstGeom prst="ellipse">
            <a:avLst/>
          </a:prstGeom>
          <a:solidFill>
            <a:srgbClr val="ECB423"/>
          </a:solidFill>
          <a:ln>
            <a:solidFill>
              <a:srgbClr val="EC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3696" y="5600768"/>
            <a:ext cx="540000" cy="540000"/>
          </a:xfrm>
          <a:prstGeom prst="ellipse">
            <a:avLst/>
          </a:prstGeom>
          <a:solidFill>
            <a:srgbClr val="ECB423"/>
          </a:solidFill>
          <a:ln>
            <a:solidFill>
              <a:srgbClr val="EC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331823" y="2515658"/>
            <a:ext cx="763746" cy="478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331823" y="3653760"/>
            <a:ext cx="763746" cy="478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350285" y="4649258"/>
            <a:ext cx="763746" cy="478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348574" y="5631671"/>
            <a:ext cx="763746" cy="478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7520" y="5154612"/>
            <a:ext cx="5029200" cy="1420378"/>
          </a:xfrm>
          <a:prstGeom prst="roundRect">
            <a:avLst>
              <a:gd name="adj" fmla="val 40883"/>
            </a:avLst>
          </a:prstGeom>
          <a:solidFill>
            <a:srgbClr val="ECB423"/>
          </a:solidFill>
          <a:ln>
            <a:solidFill>
              <a:srgbClr val="EC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1600" y="5409447"/>
            <a:ext cx="4738805" cy="1033463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мастер-классы</a:t>
            </a:r>
            <a:b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защита проектов</a:t>
            </a:r>
            <a:b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публикаций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0" y="0"/>
            <a:ext cx="5153025" cy="51546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91" y="859105"/>
            <a:ext cx="5376862" cy="5376862"/>
          </a:xfrm>
        </p:spPr>
      </p:pic>
    </p:spTree>
    <p:extLst>
      <p:ext uri="{BB962C8B-B14F-4D97-AF65-F5344CB8AC3E}">
        <p14:creationId xmlns:p14="http://schemas.microsoft.com/office/powerpoint/2010/main" val="12253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499708" y="1806426"/>
            <a:ext cx="5183188" cy="1170454"/>
          </a:xfrm>
          <a:prstGeom prst="roundRect">
            <a:avLst>
              <a:gd name="adj" fmla="val 50000"/>
            </a:avLst>
          </a:prstGeom>
          <a:solidFill>
            <a:srgbClr val="ECB423"/>
          </a:solidFill>
          <a:ln>
            <a:solidFill>
              <a:srgbClr val="EC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788" y="21272"/>
            <a:ext cx="10515600" cy="7907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ЗАЩИТА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2721" y="660778"/>
            <a:ext cx="5435599" cy="82391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Благодарим 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наших экспертов за 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советы, комментарии и предложения 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2721" y="1929062"/>
            <a:ext cx="5999479" cy="4766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 МАУДО «ДПШ», эксперт муниципального этапа Всероссийской акции «Я - гражданин России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воспитательной работе МАОУ «Лицей № 142 г. Челябинска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ЧРО «Совет родителей, эксперт муниципального конкурса «Лето - это маленькая жизнь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студенческого педагогического отряда Челябинской области, эксперту муниципального конкурса программ и проектов детского отдыха «Лето - это маленькая жизнь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0" indent="0">
              <a:buNone/>
            </a:pPr>
            <a:endParaRPr lang="ru-RU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«Лето - это маленькая жизнь» 2021 года в группе «Равный – равному») и Кира </a:t>
            </a:r>
            <a:r>
              <a:rPr lang="ru-RU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Камогорова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(победитель в группе «Равный-равному» «Лето - это маленькая жизнь» 2022 года)</a:t>
            </a:r>
          </a:p>
          <a:p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499708" y="126902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Победители предварительной защиты: </a:t>
            </a:r>
          </a:p>
          <a:p>
            <a:pPr algn="ctr"/>
            <a:endParaRPr lang="ru-RU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641949" y="2789229"/>
            <a:ext cx="5183188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ru-RU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89247" y="1532723"/>
            <a:ext cx="3193732" cy="461665"/>
            <a:chOff x="897807" y="1810843"/>
            <a:chExt cx="3193732" cy="46166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97807" y="1858875"/>
              <a:ext cx="3193732" cy="365600"/>
            </a:xfrm>
            <a:prstGeom prst="roundRect">
              <a:avLst>
                <a:gd name="adj" fmla="val 50000"/>
              </a:avLst>
            </a:prstGeom>
            <a:solidFill>
              <a:srgbClr val="ECB423"/>
            </a:solidFill>
            <a:ln>
              <a:solidFill>
                <a:srgbClr val="EC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652036" y="1810843"/>
              <a:ext cx="19721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О.А. </a:t>
              </a:r>
              <a:r>
                <a:rPr lang="ru-RU" sz="2400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Шацкая</a:t>
              </a:r>
              <a:r>
                <a:rPr lang="ru-RU" sz="2400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4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89247" y="2438760"/>
            <a:ext cx="3193732" cy="461665"/>
            <a:chOff x="-4578433" y="-1053874"/>
            <a:chExt cx="3193732" cy="46166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4578433" y="-1000681"/>
              <a:ext cx="3193732" cy="365600"/>
            </a:xfrm>
            <a:prstGeom prst="roundRect">
              <a:avLst>
                <a:gd name="adj" fmla="val 50000"/>
              </a:avLst>
            </a:prstGeom>
            <a:solidFill>
              <a:srgbClr val="ECB423"/>
            </a:solidFill>
            <a:ln>
              <a:solidFill>
                <a:srgbClr val="EC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-4108684" y="-1053874"/>
              <a:ext cx="2408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Е.Д. </a:t>
              </a:r>
              <a:r>
                <a:rPr lang="ru-RU" sz="2400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Гребенкина</a:t>
              </a:r>
              <a:r>
                <a:rPr lang="ru-RU" sz="2400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89247" y="3333218"/>
            <a:ext cx="3193732" cy="461665"/>
            <a:chOff x="897807" y="1810843"/>
            <a:chExt cx="3193732" cy="46166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97807" y="1858875"/>
              <a:ext cx="3193732" cy="365600"/>
            </a:xfrm>
            <a:prstGeom prst="roundRect">
              <a:avLst>
                <a:gd name="adj" fmla="val 50000"/>
              </a:avLst>
            </a:prstGeom>
            <a:solidFill>
              <a:srgbClr val="ECB423"/>
            </a:solidFill>
            <a:ln>
              <a:solidFill>
                <a:srgbClr val="EC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52036" y="1810843"/>
              <a:ext cx="17809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Я.В. </a:t>
              </a:r>
              <a:r>
                <a:rPr lang="ru-RU" sz="2400" dirty="0" err="1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Тузова</a:t>
              </a:r>
              <a:r>
                <a:rPr lang="ru-RU" sz="2400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4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89247" y="4191222"/>
            <a:ext cx="3193732" cy="461665"/>
            <a:chOff x="897807" y="1810843"/>
            <a:chExt cx="3193732" cy="4616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97807" y="1858875"/>
              <a:ext cx="3193732" cy="365600"/>
            </a:xfrm>
            <a:prstGeom prst="roundRect">
              <a:avLst>
                <a:gd name="adj" fmla="val 50000"/>
              </a:avLst>
            </a:prstGeom>
            <a:solidFill>
              <a:srgbClr val="ECB423"/>
            </a:solidFill>
            <a:ln>
              <a:solidFill>
                <a:srgbClr val="EC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52036" y="1810843"/>
              <a:ext cx="18430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Е.С. Кучина </a:t>
              </a:r>
              <a:endParaRPr lang="ru-RU" sz="24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89247" y="5309514"/>
            <a:ext cx="3193732" cy="461665"/>
            <a:chOff x="897807" y="1810843"/>
            <a:chExt cx="3193732" cy="46166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97807" y="1858875"/>
              <a:ext cx="3193732" cy="365600"/>
            </a:xfrm>
            <a:prstGeom prst="roundRect">
              <a:avLst>
                <a:gd name="adj" fmla="val 50000"/>
              </a:avLst>
            </a:prstGeom>
            <a:solidFill>
              <a:srgbClr val="ECB423"/>
            </a:solidFill>
            <a:ln>
              <a:solidFill>
                <a:srgbClr val="ECB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52036" y="1810843"/>
              <a:ext cx="20329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Дарья </a:t>
              </a:r>
              <a:r>
                <a:rPr lang="ru-RU" sz="2400" dirty="0" err="1" smtClean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Бобырь</a:t>
              </a:r>
              <a:endParaRPr lang="ru-RU" sz="24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6784982" y="1966956"/>
            <a:ext cx="4612640" cy="94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№58 г. Челябинска» - приняли участие в Конкурсе «Лето – это маленькая жизнь» - 2023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99708" y="3308139"/>
            <a:ext cx="5183188" cy="1170454"/>
          </a:xfrm>
          <a:prstGeom prst="roundRect">
            <a:avLst>
              <a:gd name="adj" fmla="val 50000"/>
            </a:avLst>
          </a:prstGeom>
          <a:solidFill>
            <a:srgbClr val="ECB423"/>
          </a:solidFill>
          <a:ln>
            <a:solidFill>
              <a:srgbClr val="EC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84982" y="3714051"/>
            <a:ext cx="4612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№88 г. Челябинска»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99708" y="4858685"/>
            <a:ext cx="5183188" cy="1170454"/>
          </a:xfrm>
          <a:prstGeom prst="roundRect">
            <a:avLst>
              <a:gd name="adj" fmla="val 50000"/>
            </a:avLst>
          </a:prstGeom>
          <a:solidFill>
            <a:srgbClr val="ECB423"/>
          </a:solidFill>
          <a:ln>
            <a:solidFill>
              <a:srgbClr val="EC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784982" y="5264597"/>
            <a:ext cx="4612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МАОУ «МЛ №148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20843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019148" y="510709"/>
            <a:ext cx="7815732" cy="1170454"/>
          </a:xfrm>
          <a:prstGeom prst="roundRect">
            <a:avLst>
              <a:gd name="adj" fmla="val 50000"/>
            </a:avLst>
          </a:prstGeom>
          <a:solidFill>
            <a:srgbClr val="ECB423"/>
          </a:solidFill>
          <a:ln>
            <a:solidFill>
              <a:srgbClr val="ECB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9214" y="4331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«Лето – это маленькая жизнь» </a:t>
            </a:r>
            <a:br>
              <a:rPr lang="ru-RU" sz="28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системообразующий ресурс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8160" y="1801347"/>
            <a:ext cx="5774055" cy="8239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Участники 2023 года</a:t>
            </a:r>
            <a:endParaRPr lang="ru-RU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18160" y="2625259"/>
            <a:ext cx="5774055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ОО: 36, 41, 58, 84, 108, 130, 148, «ДЮЦ», «Орбита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Победители: </a:t>
            </a:r>
          </a:p>
          <a:p>
            <a:pPr marL="0" indent="0">
              <a:buNone/>
            </a:pP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108 («Нейропсихологические игры») – 3 место Номинация «Хочу. Могу. Делаю». Вторая группа «Профи»</a:t>
            </a: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(«Содружество Орлят России») – 3 место.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«Отдыхаем. Познаем. Растем»</a:t>
            </a:r>
          </a:p>
          <a:p>
            <a:pPr marL="0" indent="0">
              <a:buNone/>
            </a:pPr>
            <a:endParaRPr lang="ru-RU" sz="2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233084" y="1666558"/>
            <a:ext cx="5802491" cy="8239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Дети - эксперты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959600" y="2698115"/>
            <a:ext cx="457866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ОО: 36, 41, 58, 84, 108, 130, 148, «ДЮЦ», «Орбита»</a:t>
            </a:r>
          </a:p>
          <a:p>
            <a:endParaRPr lang="ru-RU" sz="2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qrcoder.ru/code/?https%3A%2F%2Fvk.com%2Fkomandaleta&amp;8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510" y="303609"/>
            <a:ext cx="3221912" cy="32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62.userapi.com/impg/jDeKoj_IbnqzBDiiJRpVVWPisCdJMF-7UlXLyQ/96kN2cwqjiY.jpg?size=838x1080&amp;quality=95&amp;sign=a6d175182521d3e8a0fd39c8b4ac15d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b="8388"/>
          <a:stretch/>
        </p:blipFill>
        <p:spPr bwMode="auto">
          <a:xfrm>
            <a:off x="375999" y="416561"/>
            <a:ext cx="3149521" cy="3108960"/>
          </a:xfrm>
          <a:prstGeom prst="rect">
            <a:avLst/>
          </a:prstGeom>
          <a:ln w="146050">
            <a:solidFill>
              <a:srgbClr val="ECB42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4.userapi.com/impg/Z9qA19YBOPYUxMsDqnvukBegqLpmtDyZ3lHbwA/mtQ2lX44spw.jpg?size=1280x850&amp;quality=95&amp;sign=40b90470bb17b355864e4f9c70f3821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36" y="456008"/>
            <a:ext cx="3881358" cy="2577464"/>
          </a:xfrm>
          <a:prstGeom prst="rect">
            <a:avLst/>
          </a:prstGeom>
          <a:ln w="146050">
            <a:solidFill>
              <a:srgbClr val="ECB42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2.userapi.com/impg/pIo2ZZv5Ksrm1ur7p5fZNbZSUfAPvKmnBbSP7w/Ipt_nRvX7Fw.jpg?size=1280x853&amp;quality=95&amp;sign=68277359837f0697c2d79d7107a6aa92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"/>
          <a:stretch/>
        </p:blipFill>
        <p:spPr bwMode="auto">
          <a:xfrm>
            <a:off x="4453614" y="3525521"/>
            <a:ext cx="4266247" cy="2856037"/>
          </a:xfrm>
          <a:prstGeom prst="rect">
            <a:avLst/>
          </a:prstGeom>
          <a:ln w="146050">
            <a:solidFill>
              <a:srgbClr val="ECB42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70.userapi.com/impg/8bt1AItbFNxpeq81n_xhrcN9Z1A3wCu7UrrrDg/hRfAra3Rxik.jpg?size=1280x846&amp;quality=95&amp;sign=59cd8b87cf56536bf3532594ab721dd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9" y="4015846"/>
            <a:ext cx="3480224" cy="2300211"/>
          </a:xfrm>
          <a:prstGeom prst="rect">
            <a:avLst/>
          </a:prstGeom>
          <a:ln w="146050">
            <a:solidFill>
              <a:srgbClr val="ECB42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sun9-58.userapi.com/impg/TGA97RSiMyBMKsLMDvpOCl4-az0mr4rK0gu0zQ/w6VMgSDkSaA.jpg?size=1920x1920&amp;quality=95&amp;sign=e222896f5c5455fb25ee72c3a2f56e04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t="6323" r="4021" b="7994"/>
          <a:stretch/>
        </p:blipFill>
        <p:spPr bwMode="auto">
          <a:xfrm>
            <a:off x="9133504" y="3657600"/>
            <a:ext cx="2449878" cy="22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6664266" y="322876"/>
            <a:ext cx="1686043" cy="823912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9330213" y="322876"/>
            <a:ext cx="1906588" cy="8239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9217296" y="1291680"/>
            <a:ext cx="2471058" cy="425568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 лучшими выпускниками Команды лета «Учусь. Делюсь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проектирование образовательно-досуговых программ и проектов детского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отдыха</a:t>
            </a:r>
          </a:p>
          <a:p>
            <a:pPr>
              <a:buFontTx/>
              <a:buChar char="-"/>
            </a:pP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проектирование образовательно-досуговых программ и проектов детского отдыха</a:t>
            </a:r>
          </a:p>
          <a:p>
            <a:pPr>
              <a:buFontTx/>
              <a:buChar char="-"/>
            </a:pP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Предзащита программ и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>
              <a:buFontTx/>
              <a:buChar char="-"/>
            </a:pP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8" y="467360"/>
            <a:ext cx="5942024" cy="5892800"/>
          </a:xfrm>
          <a:prstGeom prst="rect">
            <a:avLst/>
          </a:prstGeom>
        </p:spPr>
      </p:pic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6392781" y="1291680"/>
            <a:ext cx="2725783" cy="49770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1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 Деловая </a:t>
            </a:r>
            <a:r>
              <a:rPr lang="ru-RU" sz="21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детей (теоретические основы создания образовательно-досуговых программ и проектов детского отдыха)</a:t>
            </a:r>
          </a:p>
          <a:p>
            <a:pPr>
              <a:buFontTx/>
              <a:buChar char="-"/>
            </a:pPr>
            <a:r>
              <a:rPr lang="ru-RU" sz="2100" dirty="0" err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Вожатство</a:t>
            </a:r>
            <a:r>
              <a:rPr lang="ru-RU" sz="21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тенденции, перспективы и лучшие практики от методистов Всероссийских детских </a:t>
            </a:r>
            <a:r>
              <a:rPr lang="ru-RU" sz="21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</a:t>
            </a:r>
          </a:p>
          <a:p>
            <a:pPr>
              <a:buFontTx/>
              <a:buChar char="-"/>
            </a:pPr>
            <a:r>
              <a:rPr lang="ru-RU" sz="21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- глоток свежего воздуха для вашей </a:t>
            </a:r>
            <a:r>
              <a:rPr lang="ru-RU" sz="21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летней кампании</a:t>
            </a:r>
          </a:p>
          <a:p>
            <a:pPr>
              <a:buFontTx/>
              <a:buChar char="-"/>
            </a:pPr>
            <a:r>
              <a:rPr lang="ru-RU" sz="21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формы и методы реализации образовательного блока в рамках лагерной смены. </a:t>
            </a:r>
            <a:r>
              <a:rPr lang="ru-RU" sz="2100" dirty="0" err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sz="21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лагеря: советы, </a:t>
            </a:r>
            <a:r>
              <a:rPr lang="ru-RU" sz="21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21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полезные </a:t>
            </a:r>
            <a:r>
              <a:rPr lang="ru-RU" sz="21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</a:t>
            </a:r>
          </a:p>
          <a:p>
            <a:pPr>
              <a:buFontTx/>
              <a:buChar char="-"/>
            </a:pPr>
            <a:r>
              <a:rPr lang="ru-RU" sz="21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практика «Долой </a:t>
            </a:r>
            <a:r>
              <a:rPr lang="ru-RU" sz="21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кружкИ</a:t>
            </a:r>
            <a:r>
              <a:rPr lang="ru-RU" sz="21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12981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643416"/>
              </p:ext>
            </p:extLst>
          </p:nvPr>
        </p:nvGraphicFramePr>
        <p:xfrm>
          <a:off x="954314" y="303348"/>
          <a:ext cx="10515600" cy="6217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7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2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6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Социальные партнеры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делам образования города Челябинска,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Центрального района города Челябинска (площадка),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№8 г. Челябинска» (площадка);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МБУДО «ЦДЭ г. Челябинска»;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МАУДО «ДПШ»,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36 г. Челябинска»,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«ОЦ 5 г. Челябинска»,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Всероссийское общество слепых (г. Челябинск);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Челябинское отделение молодежной общероссийской организации «Российские Студенческие Отряды»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учреждений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делам образования города Челябинска, Отель «Виктория» (площадка), Отель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Видгоф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(площадка), МАУДО «ДПШ»,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ЮУрГГПУ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Интерактивный театр-музей «Дом сказки», Театр игр и путешествий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Tripandplay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»; Парк исторической реконструкции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Гардарика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Велнес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-клуб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Мелиот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Агентство вечеринок для детей, Студия свободного рисования 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Kids Point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учреждений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 «Лето – это маленькая жизнь»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 учреждения – участника;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- 3 консультации для потенциальных участников от победителей и номинантов конкурса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 учреждений – участников (увеличение на 30%; план – 15%);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 консультаций для потенциальных участников от победителей и номинантов конкурса;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члена жюри,  представители детской общественности – победители конкурса (предварительные защиты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члена жюри, спикеры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 членов жюри, представители детской общественности, (очный этап Конкурса)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методических разработок, проектов, программ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(15+31)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270</TotalTime>
  <Words>562</Words>
  <Application>Microsoft Office PowerPoint</Application>
  <PresentationFormat>Широкоэкранный</PresentationFormat>
  <Paragraphs>84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ОПОРНАЯ ПЛОЩАДКА 2023</vt:lpstr>
      <vt:lpstr>Создана и функционирует  Открытая платформа социально-педагогических инициатив, проектов, технологий и практик организации детского отдыха  «Команда Лета»</vt:lpstr>
      <vt:lpstr>Обучающие мастер-классы Предварительная защита проектов Марафон публикаций </vt:lpstr>
      <vt:lpstr>ПРЕДВАРИТЕЛЬНАЯ ЗАЩИТА</vt:lpstr>
      <vt:lpstr>«Лето – это маленькая жизнь»  системообразующий ресурс проекта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Владимировна</dc:creator>
  <cp:lastModifiedBy>Терехины)</cp:lastModifiedBy>
  <cp:revision>39</cp:revision>
  <dcterms:created xsi:type="dcterms:W3CDTF">2024-02-27T05:28:24Z</dcterms:created>
  <dcterms:modified xsi:type="dcterms:W3CDTF">2024-02-27T19:16:53Z</dcterms:modified>
</cp:coreProperties>
</file>