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  <p:sldMasterId id="2147483713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9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9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9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E212BE7-D3EA-43A6-B0BA-6EFDB2CC5F5D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?ерсонификация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"/>
          <p:cNvGrpSpPr/>
          <p:nvPr/>
        </p:nvGrpSpPr>
        <p:grpSpPr>
          <a:xfrm>
            <a:off x="-8640" y="-8640"/>
            <a:ext cx="9169560" cy="6873480"/>
            <a:chOff x="-8640" y="-8640"/>
            <a:chExt cx="9169560" cy="6873480"/>
          </a:xfrm>
        </p:grpSpPr>
        <p:sp>
          <p:nvSpPr>
            <p:cNvPr id="25" name="CustomShape 2"/>
            <p:cNvSpPr/>
            <p:nvPr/>
          </p:nvSpPr>
          <p:spPr>
            <a:xfrm>
              <a:off x="-8640" y="4013280"/>
              <a:ext cx="455400" cy="285156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7640" cy="686484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6520" cy="686484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1720" cy="293616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0920" cy="686484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5720" cy="686484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94240" y="-8640"/>
              <a:ext cx="1064880" cy="686484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8680" y="4893840"/>
              <a:ext cx="1092240" cy="196236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69560" cy="6873480"/>
            <a:chOff x="-8640" y="-8640"/>
            <a:chExt cx="9169560" cy="687348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7640" cy="686484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6520" cy="686484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1720" cy="293616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0920" cy="686484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5720" cy="686484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94240" y="-8640"/>
              <a:ext cx="1064880" cy="686484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8680" y="4893840"/>
              <a:ext cx="1092240" cy="196236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1840" cy="5696280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"/>
          <p:cNvGrpSpPr/>
          <p:nvPr/>
        </p:nvGrpSpPr>
        <p:grpSpPr>
          <a:xfrm>
            <a:off x="-8640" y="-8640"/>
            <a:ext cx="9169560" cy="6873480"/>
            <a:chOff x="-8640" y="-8640"/>
            <a:chExt cx="9169560" cy="6873480"/>
          </a:xfrm>
        </p:grpSpPr>
        <p:sp>
          <p:nvSpPr>
            <p:cNvPr id="110" name="CustomShape 2"/>
            <p:cNvSpPr/>
            <p:nvPr/>
          </p:nvSpPr>
          <p:spPr>
            <a:xfrm>
              <a:off x="-8640" y="4013280"/>
              <a:ext cx="455400" cy="285156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1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2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3" name="CustomShape 5"/>
            <p:cNvSpPr/>
            <p:nvPr/>
          </p:nvSpPr>
          <p:spPr>
            <a:xfrm>
              <a:off x="6891840" y="0"/>
              <a:ext cx="2267640" cy="686484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4" name="CustomShape 6"/>
            <p:cNvSpPr/>
            <p:nvPr/>
          </p:nvSpPr>
          <p:spPr>
            <a:xfrm>
              <a:off x="7205040" y="-8640"/>
              <a:ext cx="1946520" cy="686484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5" name="CustomShape 7"/>
            <p:cNvSpPr/>
            <p:nvPr/>
          </p:nvSpPr>
          <p:spPr>
            <a:xfrm>
              <a:off x="6638040" y="3920040"/>
              <a:ext cx="2511720" cy="293616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6" name="CustomShape 8"/>
            <p:cNvSpPr/>
            <p:nvPr/>
          </p:nvSpPr>
          <p:spPr>
            <a:xfrm>
              <a:off x="7010280" y="-8640"/>
              <a:ext cx="2140920" cy="686484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7" name="CustomShape 9"/>
            <p:cNvSpPr/>
            <p:nvPr/>
          </p:nvSpPr>
          <p:spPr>
            <a:xfrm>
              <a:off x="8295840" y="-8640"/>
              <a:ext cx="855720" cy="686484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8" name="CustomShape 10"/>
            <p:cNvSpPr/>
            <p:nvPr/>
          </p:nvSpPr>
          <p:spPr>
            <a:xfrm>
              <a:off x="8094240" y="-8640"/>
              <a:ext cx="1064880" cy="686484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11"/>
            <p:cNvSpPr/>
            <p:nvPr/>
          </p:nvSpPr>
          <p:spPr>
            <a:xfrm>
              <a:off x="8068680" y="4893840"/>
              <a:ext cx="1092240" cy="196236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0" name="PlaceHolder 1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1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"/>
          <p:cNvGrpSpPr/>
          <p:nvPr/>
        </p:nvGrpSpPr>
        <p:grpSpPr>
          <a:xfrm>
            <a:off x="-8640" y="-8640"/>
            <a:ext cx="9169560" cy="6873480"/>
            <a:chOff x="-8640" y="-8640"/>
            <a:chExt cx="9169560" cy="6873480"/>
          </a:xfrm>
        </p:grpSpPr>
        <p:sp>
          <p:nvSpPr>
            <p:cNvPr id="159" name="CustomShape 2"/>
            <p:cNvSpPr/>
            <p:nvPr/>
          </p:nvSpPr>
          <p:spPr>
            <a:xfrm>
              <a:off x="-8640" y="4013280"/>
              <a:ext cx="455400" cy="285156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0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1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 cap="rnd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2" name="CustomShape 5"/>
            <p:cNvSpPr/>
            <p:nvPr/>
          </p:nvSpPr>
          <p:spPr>
            <a:xfrm>
              <a:off x="6891840" y="0"/>
              <a:ext cx="2267640" cy="686484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3" name="CustomShape 6"/>
            <p:cNvSpPr/>
            <p:nvPr/>
          </p:nvSpPr>
          <p:spPr>
            <a:xfrm>
              <a:off x="7205040" y="-8640"/>
              <a:ext cx="1946520" cy="686484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4" name="CustomShape 7"/>
            <p:cNvSpPr/>
            <p:nvPr/>
          </p:nvSpPr>
          <p:spPr>
            <a:xfrm>
              <a:off x="6638040" y="3920040"/>
              <a:ext cx="2511720" cy="293616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5" name="CustomShape 8"/>
            <p:cNvSpPr/>
            <p:nvPr/>
          </p:nvSpPr>
          <p:spPr>
            <a:xfrm>
              <a:off x="7010280" y="-8640"/>
              <a:ext cx="2140920" cy="686484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6" name="CustomShape 9"/>
            <p:cNvSpPr/>
            <p:nvPr/>
          </p:nvSpPr>
          <p:spPr>
            <a:xfrm>
              <a:off x="8295840" y="-8640"/>
              <a:ext cx="855720" cy="686484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7" name="CustomShape 10"/>
            <p:cNvSpPr/>
            <p:nvPr/>
          </p:nvSpPr>
          <p:spPr>
            <a:xfrm>
              <a:off x="8094240" y="-8640"/>
              <a:ext cx="1064880" cy="686484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8" name="CustomShape 11"/>
            <p:cNvSpPr/>
            <p:nvPr/>
          </p:nvSpPr>
          <p:spPr>
            <a:xfrm>
              <a:off x="8068680" y="4893840"/>
              <a:ext cx="1092240" cy="196236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69" name="PlaceHolder 12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0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71" name="PlaceHolder 1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74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3"/>
          <p:cNvSpPr/>
          <p:nvPr/>
        </p:nvSpPr>
        <p:spPr>
          <a:xfrm>
            <a:off x="0" y="376884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PlaceHolder 5"/>
          <p:cNvSpPr>
            <a:spLocks noGrp="1"/>
          </p:cNvSpPr>
          <p:nvPr>
            <p:ph type="title"/>
          </p:nvPr>
        </p:nvSpPr>
        <p:spPr>
          <a:xfrm>
            <a:off x="1793880" y="4371840"/>
            <a:ext cx="6511680" cy="1142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8960" indent="-31860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en-GB" sz="4600" b="1" strike="noStrike" spc="-1">
                <a:solidFill>
                  <a:srgbClr val="404040"/>
                </a:solidFill>
                <a:latin typeface="Palatino Linotype"/>
              </a:rPr>
              <a:t>Образец заголовка</a:t>
            </a:r>
            <a:endParaRPr lang="en-GB" sz="4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18216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GB" sz="2200" b="0" strike="noStrike" spc="-1">
                <a:solidFill>
                  <a:srgbClr val="404040"/>
                </a:solidFill>
                <a:latin typeface="Palatino Linotype"/>
              </a:rPr>
              <a:t>Образец текста</a:t>
            </a:r>
          </a:p>
          <a:p>
            <a:pPr marL="547560" lvl="1" indent="-18216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GB" sz="2000" b="0" strike="noStrike" spc="-1">
                <a:solidFill>
                  <a:srgbClr val="404040"/>
                </a:solidFill>
                <a:latin typeface="Palatino Linotype"/>
              </a:rPr>
              <a:t>Второй уровень</a:t>
            </a:r>
          </a:p>
          <a:p>
            <a:pPr marL="822240" lvl="2" indent="-18216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GB" sz="1800" b="0" strike="noStrike" spc="-1">
                <a:solidFill>
                  <a:srgbClr val="404040"/>
                </a:solidFill>
                <a:latin typeface="Palatino Linotype"/>
              </a:rPr>
              <a:t>Третий уровень</a:t>
            </a:r>
          </a:p>
          <a:p>
            <a:pPr marL="1096920" lvl="3" indent="-18216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GB" sz="1600" b="0" strike="noStrike" spc="-1">
                <a:solidFill>
                  <a:srgbClr val="404040"/>
                </a:solidFill>
                <a:latin typeface="Palatino Linotype"/>
              </a:rPr>
              <a:t>Четвертый уровень</a:t>
            </a:r>
          </a:p>
          <a:p>
            <a:pPr marL="1389240" lvl="4" indent="-18216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en-GB" sz="1400" b="0" strike="noStrike" spc="-1">
                <a:solidFill>
                  <a:srgbClr val="404040"/>
                </a:solidFill>
                <a:latin typeface="Palatino Linotype"/>
              </a:rPr>
              <a:t>Пятый уровень</a:t>
            </a:r>
          </a:p>
        </p:txBody>
      </p:sp>
      <p:sp>
        <p:nvSpPr>
          <p:cNvPr id="255" name="PlaceHolder 7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6" name="PlaceHolder 8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7" name="PlaceHolder 9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743040" indent="-285480">
              <a:lnSpc>
                <a:spcPct val="100000"/>
              </a:lnSpc>
            </a:pPr>
            <a:fld id="{7FB8EDE9-AF9F-44FF-9E15-A5E4EE1F0722}" type="slidenum">
              <a:rPr lang="ru-RU" sz="2400" b="0" strike="noStrike" spc="-1">
                <a:solidFill>
                  <a:srgbClr val="FFFFFF"/>
                </a:solidFill>
                <a:latin typeface="Times New Roman"/>
                <a:ea typeface="AR PL UMing HK"/>
              </a:rPr>
              <a:t>‹#›</a:t>
            </a:fld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42mou-chelyabinsk.educhel.ru/uploads/42700/42674/section/1025671/Ekosistema.jpg?163834282327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k.com/school_42_chelyabinsk?w=wall-185987690_127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vk.com/school_42_chelyabinsk?w=wall-185987690_976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avmin.gov74.ru/prav/news/view.htm?id=10495788@egNews" TargetMode="External"/><Relationship Id="rId5" Type="http://schemas.openxmlformats.org/officeDocument/2006/relationships/hyperlink" Target="http://frp74.ru/news/frp-chelyabinskoy-oblasti-organizoval-i-provyel-proforientatsionnuyu-fabriku-protsessov-dlya-starshe/" TargetMode="External"/><Relationship Id="rId4" Type="http://schemas.openxmlformats.org/officeDocument/2006/relationships/hyperlink" Target="https://b2474.ru/docs/pub/1978d1a747e3baa5e38add095c1b2800/default/?&amp;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42mou-chelyabinsk.educhel.ru/activity/innovation/post/1164662" TargetMode="External"/><Relationship Id="rId4" Type="http://schemas.openxmlformats.org/officeDocument/2006/relationships/hyperlink" Target="https://conf.rcokio.ru/files/upload/conf_2021/sbornik_konf_02.12.2021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42mou-chelyabinsk.educhel.ru/uploads/42700/42674/section/1025671/INDIVIDUALIZATSIIA_OBRAZOVATELNOGO_MARSHRUTA_OBUCHAIUSHCHEGOSIA_-_Vzaimoobuchenie_gorodov_2021.pdf?164001574124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vk.com/school_42_chelyabinsk?w=wall-185987690_13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I01MZbBCjOJETQ?uid=1130000024997389" TargetMode="External"/><Relationship Id="rId2" Type="http://schemas.openxmlformats.org/officeDocument/2006/relationships/hyperlink" Target="https://conf.rcokio.ru/files/upload/conf_2021/sbornik_konf_02.12.202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chool42_chelyabinsk/?igshid=bs104svnik21" TargetMode="External"/><Relationship Id="rId3" Type="http://schemas.openxmlformats.org/officeDocument/2006/relationships/hyperlink" Target="https://42mou-chelyabinsk.educhel.ru/activity/proforientation" TargetMode="External"/><Relationship Id="rId7" Type="http://schemas.openxmlformats.org/officeDocument/2006/relationships/hyperlink" Target="https://vk.com/school_42_chelyabinsk" TargetMode="External"/><Relationship Id="rId2" Type="http://schemas.openxmlformats.org/officeDocument/2006/relationships/hyperlink" Target="https://42mou-chelyabinsk.educhel.ru/activity/innovation/post/14062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2mou-chelyabinsk.educhel.ru/activity/innovation/post/1166182" TargetMode="External"/><Relationship Id="rId5" Type="http://schemas.openxmlformats.org/officeDocument/2006/relationships/hyperlink" Target="https://42mou-chelyabinsk.educhel.ru/activity/innovation/post/786667" TargetMode="External"/><Relationship Id="rId4" Type="http://schemas.openxmlformats.org/officeDocument/2006/relationships/hyperlink" Target="https://42mou-chelyabinsk.educhel.ru/activity/innovation/post/1164662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42mou-chelyabinsk.educhel.ru/activity/innovation/post/14062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42mou-chelyabinsk.educhel.ru/uploads/42700/42674/section/1025671/Programma_26.11.2021g..pdf?163998235529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42mou-chelyabinsk.educhel.ru/activity/innovation/post/140623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42mou-chelyabinsk.educhel.ru/uploads/42700/42674/section/1025671/Programma_26.11.2021g..pdf?16399823552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Рисунок 3"/>
          <p:cNvPicPr/>
          <p:nvPr/>
        </p:nvPicPr>
        <p:blipFill>
          <a:blip r:embed="rId2"/>
          <a:stretch/>
        </p:blipFill>
        <p:spPr>
          <a:xfrm>
            <a:off x="1520280" y="254880"/>
            <a:ext cx="5670720" cy="1112040"/>
          </a:xfrm>
          <a:prstGeom prst="rect">
            <a:avLst/>
          </a:prstGeom>
          <a:ln>
            <a:noFill/>
          </a:ln>
        </p:spPr>
      </p:pic>
      <p:sp>
        <p:nvSpPr>
          <p:cNvPr id="301" name="TextShape 1"/>
          <p:cNvSpPr txBox="1"/>
          <p:nvPr/>
        </p:nvSpPr>
        <p:spPr>
          <a:xfrm>
            <a:off x="987866" y="1882028"/>
            <a:ext cx="6579476" cy="2442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ПРОФЕССИОНАЛЬНАЯ НАВИГАЦИЯ В УСЛОВИЯХ ОБРАЗОВАТЕЛЬНЫХ ЭКОСИСТЕМ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</a:rPr>
              <a:t>налитический отчет по результатам деятельности муниципальной инновационной площадки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</a:rPr>
              <a:t>МБОУ «СОШ №42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Lucida Sans Unicode" panose="020B0602030504020204" pitchFamily="34" charset="0"/>
              </a:rPr>
              <a:t>г.Челябинска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</a:rPr>
              <a:t>»</a:t>
            </a:r>
          </a:p>
          <a:p>
            <a:pPr algn="ctr"/>
            <a:endParaRPr lang="ru-RU" sz="1800" b="1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2021 год</a:t>
            </a:r>
          </a:p>
          <a:p>
            <a:pPr algn="ctr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600" b="0" strike="noStrike" spc="-1" dirty="0">
              <a:latin typeface="Arial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3017591" y="5658538"/>
            <a:ext cx="5827320" cy="65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/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Пономарева И.Р.</a:t>
            </a:r>
            <a:endParaRPr lang="ru-RU" sz="2000" b="0" strike="noStrike" spc="-1" dirty="0">
              <a:latin typeface="Arial"/>
            </a:endParaRPr>
          </a:p>
          <a:p>
            <a:pPr algn="r"/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к.п.н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., директор МБОУ «СОШ № 42 г. Челябинска»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F9AB6-0CB4-4439-BEAD-BE1E264A1C74}"/>
              </a:ext>
            </a:extLst>
          </p:cNvPr>
          <p:cNvSpPr txBox="1"/>
          <p:nvPr/>
        </p:nvSpPr>
        <p:spPr>
          <a:xfrm>
            <a:off x="328903" y="111052"/>
            <a:ext cx="8245929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3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</a:t>
            </a:r>
            <a:r>
              <a:rPr lang="ru-RU" sz="13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еминаре «Профессиональная навигация в условиях образовательных экосистем»</a:t>
            </a:r>
          </a:p>
          <a:p>
            <a:pPr indent="450215" algn="just"/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была представлена системность и комплексность деятельности ресурсного центра – МБОУ «СОШ №42 </a:t>
            </a:r>
            <a:r>
              <a:rPr lang="ru-RU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г.Челябинска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»: </a:t>
            </a: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Лекция «Образовательные экосистемы в проектном управлении»,</a:t>
            </a:r>
          </a:p>
          <a:p>
            <a:pPr indent="450215" algn="just"/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Практическая работа «Образовательная экосистема профессиональной навигации школьников»,</a:t>
            </a:r>
          </a:p>
          <a:p>
            <a:pPr indent="450215" algn="just"/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Презентация проекта «Лето – это маленькая жизнь»,</a:t>
            </a:r>
          </a:p>
          <a:p>
            <a:pPr indent="450215" algn="just"/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</a:t>
            </a:r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одель интеграции общего и дополнительного образования в вопросах профессиональной ориентации (выступали наши партнеры ЮУРГУ, ЮУМК, ЦВР Металлургического района),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Содержательная линия профессиональной ориентации в системе общего образования,</a:t>
            </a:r>
          </a:p>
          <a:p>
            <a:pPr indent="450215" algn="just"/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Профориентационная деятельность в системе воспитательной работы,</a:t>
            </a:r>
          </a:p>
          <a:p>
            <a:pPr indent="450215" algn="just"/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Система дополнительного образования и ее роль в профориентации обучающихся,</a:t>
            </a:r>
          </a:p>
          <a:p>
            <a:pPr indent="450215" algn="just"/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Механизмы управления качеством образовательных результатов через систему работы по самоопределению и профессиональной ориентации обучающихся.</a:t>
            </a:r>
          </a:p>
          <a:p>
            <a:pPr indent="450215" algn="just"/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Результатом совместной деятельности слушателей и коллектива МБОУ «СОШ №42 </a:t>
            </a:r>
            <a:r>
              <a:rPr lang="ru-RU" sz="1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г.Челябинска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на семинаре стало моделирование </a:t>
            </a:r>
            <a:r>
              <a:rPr lang="ru-RU" sz="1300" u="none" strike="noStrike" dirty="0">
                <a:solidFill>
                  <a:srgbClr val="386BA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образовательной экосистемы профессиональной навигации школьников</a:t>
            </a: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3805B86-D766-4A6B-987C-515F46C0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52" y="3266038"/>
            <a:ext cx="4722849" cy="355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633BA2-31FB-49D4-82D7-A6724B7A3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" y="3246141"/>
            <a:ext cx="3590726" cy="35907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"/>
          <p:cNvSpPr/>
          <p:nvPr/>
        </p:nvSpPr>
        <p:spPr>
          <a:xfrm>
            <a:off x="-92880" y="1872000"/>
            <a:ext cx="82281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TextShape 4"/>
          <p:cNvSpPr txBox="1"/>
          <p:nvPr/>
        </p:nvSpPr>
        <p:spPr>
          <a:xfrm>
            <a:off x="839527" y="845460"/>
            <a:ext cx="612111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10 декабря В соответствии с приказом Комитета по делам образования города Челябинска от 22.10.2021 № 2331-у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«Об участии в межведомственной профилактической акции «Я и закон» («Правовое просвещение») в 2021 году»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И.Р.Пономарева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выступила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темой для родителей 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Новые роли- мы </a:t>
            </a:r>
            <a:r>
              <a:rPr lang="ru-RU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профориентологи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!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41" name="Рисунок 4"/>
          <p:cNvPicPr/>
          <p:nvPr/>
        </p:nvPicPr>
        <p:blipFill>
          <a:blip r:embed="rId3"/>
          <a:stretch/>
        </p:blipFill>
        <p:spPr>
          <a:xfrm>
            <a:off x="536560" y="4061319"/>
            <a:ext cx="774000" cy="85176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582CB4-3BDB-4DC2-A32E-E2674A981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93" y="2940248"/>
            <a:ext cx="5179044" cy="34533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Рисунок 4"/>
          <p:cNvPicPr/>
          <p:nvPr/>
        </p:nvPicPr>
        <p:blipFill>
          <a:blip r:embed="rId2"/>
          <a:stretch/>
        </p:blipFill>
        <p:spPr>
          <a:xfrm>
            <a:off x="208047" y="4055122"/>
            <a:ext cx="774000" cy="85176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27463-8874-459C-9C22-FEC5F17218AA}"/>
              </a:ext>
            </a:extLst>
          </p:cNvPr>
          <p:cNvSpPr txBox="1"/>
          <p:nvPr/>
        </p:nvSpPr>
        <p:spPr>
          <a:xfrm>
            <a:off x="1107653" y="658583"/>
            <a:ext cx="3464347" cy="5927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24 апреля 2021г. </a:t>
            </a:r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МБОУ «СОШ № 42 </a:t>
            </a:r>
            <a:r>
              <a:rPr lang="ru-RU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г.Челябинска</a:t>
            </a:r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стала </a:t>
            </a:r>
            <a:r>
              <a:rPr lang="ru-RU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инициатор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 </a:t>
            </a:r>
            <a:r>
              <a:rPr lang="ru-RU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круглого стола по теме "Ранняя профориентация школьников г. Челябинска"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собрав представителей министерства образования, министерства промышленности на площадке Фонда развития промышленности Челябинской области. 15 учеников 8-11 класса приняли участие в </a:t>
            </a:r>
            <a:r>
              <a:rPr lang="ru-RU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игровом практикуме "Фабрика процессов" (производственный пакет)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Подобный опыт уникален и имеет огромный потенциал для профессионального самоопределения учеников </a:t>
            </a:r>
            <a:r>
              <a:rPr lang="ru-RU" sz="13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https://vk.com/school_42_chelyabinsk?w=wall-185987690_976</a:t>
            </a:r>
            <a:r>
              <a:rPr lang="ru-RU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just"/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265"/>
              </a:lnSpc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1.Ссылка на сюжет: </a:t>
            </a:r>
            <a:r>
              <a:rPr lang="ru-RU" sz="1300" u="sng" dirty="0">
                <a:solidFill>
                  <a:srgbClr val="2222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https://b2474.ru/docs/pub/1978d1a747e3baa5e38add095c1b2800/default/?&amp;</a:t>
            </a: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265"/>
              </a:lnSpc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сюжет транслируется на ЮТУБ канале ФРП, так же на ОТВ и ЧГТРК</a:t>
            </a:r>
          </a:p>
          <a:p>
            <a:pPr algn="just">
              <a:lnSpc>
                <a:spcPts val="1265"/>
              </a:lnSpc>
            </a:pP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265"/>
              </a:lnSpc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2.Сайт ФРП: </a:t>
            </a:r>
            <a:r>
              <a:rPr lang="ru-RU" sz="13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http://frp74.ru/news/frp-chelyabinskoy-oblasti-organizoval-i-provyel-proforientatsionnuyu-fabriku-protsessov-dlya-starshe/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ts val="1265"/>
              </a:lnSpc>
            </a:pP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Сайт Правительства Челябинской области: </a:t>
            </a:r>
            <a:r>
              <a:rPr lang="ru-RU" sz="13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https://pravmin.gov74.ru/prav/news/view.htm?id=10495788@egNews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7FE40-B36F-4343-BEBA-A0870686FB89}"/>
              </a:ext>
            </a:extLst>
          </p:cNvPr>
          <p:cNvSpPr txBox="1"/>
          <p:nvPr/>
        </p:nvSpPr>
        <p:spPr>
          <a:xfrm>
            <a:off x="982047" y="162167"/>
            <a:ext cx="4632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региональном уровне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B439E9-898E-40F1-A0F5-59FA840074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15" y="35083"/>
            <a:ext cx="4281791" cy="31507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18B4DB-3D85-48B9-8012-DDFDE22BE8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79" y="2423003"/>
            <a:ext cx="4366727" cy="43667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Рисунок 4"/>
          <p:cNvPicPr/>
          <p:nvPr/>
        </p:nvPicPr>
        <p:blipFill>
          <a:blip r:embed="rId3"/>
          <a:stretch/>
        </p:blipFill>
        <p:spPr>
          <a:xfrm>
            <a:off x="263048" y="4048152"/>
            <a:ext cx="774000" cy="85176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1ABF4D-BD38-4E9F-9B99-D3B9FA338FFF}"/>
              </a:ext>
            </a:extLst>
          </p:cNvPr>
          <p:cNvSpPr txBox="1"/>
          <p:nvPr/>
        </p:nvSpPr>
        <p:spPr>
          <a:xfrm>
            <a:off x="1037048" y="451042"/>
            <a:ext cx="58209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В ноябре подготовлена </a:t>
            </a:r>
            <a:r>
              <a:rPr lang="ru-RU" sz="1400" b="1" u="sng" dirty="0">
                <a:solidFill>
                  <a:srgbClr val="3FCDE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Статья </a:t>
            </a:r>
            <a:r>
              <a:rPr lang="ru-RU" sz="1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«Ранняя профессиональная навигация обучающихся через индивидуализацию учебного процесса»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(Пономарева И.Р., Соловьева Ю.И.) и опубликована в сборнике </a:t>
            </a:r>
            <a:r>
              <a:rPr lang="en-US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межрегиональной научно-практической конференции «Проблемы и перспективы развития систем оценки качества образования» </a:t>
            </a:r>
            <a:r>
              <a:rPr lang="ru-RU" sz="140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https://conf.rcokio.ru/files/upload/conf_2021/sbornik_konf_02.12.2021.pdf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Третий год в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МБОУ «СОШ № 42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г.Челябинска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реализуется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приоритетный ведомственный проект Министерства образования и науки Челябинской области «Образовательная индустрия будущего»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https://42mou-chelyabinsk.educhel.ru/activity/innovation/post/1164662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Рисунок 1">
            <a:extLst>
              <a:ext uri="{FF2B5EF4-FFF2-40B4-BE49-F238E27FC236}">
                <a16:creationId xmlns:a16="http://schemas.microsoft.com/office/drawing/2014/main" id="{F3C467FA-50FD-46D3-938A-5B7CB5BA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3" y="3548058"/>
            <a:ext cx="42211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">
            <a:extLst>
              <a:ext uri="{FF2B5EF4-FFF2-40B4-BE49-F238E27FC236}">
                <a16:creationId xmlns:a16="http://schemas.microsoft.com/office/drawing/2014/main" id="{07433849-119D-4982-89C4-C87BACC6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22" y="3449632"/>
            <a:ext cx="435927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161926-8930-4EEC-9873-30986D20BD3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90295" y="-265411"/>
            <a:ext cx="6545115" cy="5187821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федеральном уровне</a:t>
            </a:r>
            <a:endParaRPr lang="ru-RU" sz="1600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ноября 2021г. в рамках всероссийского проекта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Взаимообучение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городов"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прошел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 "Эффективные практики повышения качества образовательных результатов на основе использования ресурсов АИС СГО"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Пономарева И.Р. выступила с темой "ИНДИВИДУАЛИЗАЦИЯ ОБРАЗОВАТЕЛЬНОГО МАРШРУТА ОБУЧАЮЩЕГОСЯ» (В ТОМ ЧИСЛЕ ОБУЧАЮЩЕГОСЯ С ОВЗ) </a:t>
            </a:r>
          </a:p>
          <a:p>
            <a:pPr indent="0" algn="just">
              <a:buNone/>
            </a:pPr>
            <a:r>
              <a:rPr lang="ru-RU" sz="1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https://42mou-chelyabinsk.educhel.ru/uploads/42700/42674/section/1025671/INDIVIDUALIZATSIIA_OBRAZOVATELNOGO_MARSHRUTA_OBUCHAIUSHCHEGOSIA_-_Vzaimoobuchenie_gorodov_2021.pdf?1640015741245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3763BA7-3E0D-4E3E-B7DC-2A7C3E252DF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03295" y="4070650"/>
            <a:ext cx="774000" cy="851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65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0FC596-EC4C-405A-92E6-F72B92B280C1}"/>
              </a:ext>
            </a:extLst>
          </p:cNvPr>
          <p:cNvSpPr txBox="1"/>
          <p:nvPr/>
        </p:nvSpPr>
        <p:spPr>
          <a:xfrm>
            <a:off x="1336610" y="328450"/>
            <a:ext cx="5512059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16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Выводы</a:t>
            </a:r>
            <a:endParaRPr lang="ru-RU" sz="1600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 представленного проекта значимость для образовательной организации-МИП:</a:t>
            </a: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практикосообразность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проекта,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легкая масштабируемость,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возможность применения во всех типах образовательных организаций,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соответствие региональным концептуальным документам (РСОКО, профориентация),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команды тьюторов и готовность транслировать полученные результаты. 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Значимость для системы образования </a:t>
            </a:r>
            <a:r>
              <a:rPr lang="ru-RU" sz="1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г.Челябинска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Диссеминация опыта в рамках городского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Форума «Новое поколение выбирает».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модели образовательной экосистемы, как ресурса успешной ранней профориентации обучающихся.</a:t>
            </a:r>
          </a:p>
          <a:p>
            <a:pPr indent="450215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работы МИП выпущен сборник методических рекомендаций «Профессиональная навигация в условиях образовательных экосистем» и другие инновационные продукты (информация ниже). 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E64BEB5-CFD4-4868-BA60-17057D23562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56642" y="3986675"/>
            <a:ext cx="774000" cy="851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07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0C7748-2D8F-4565-B8BD-10BABA86CCED}"/>
              </a:ext>
            </a:extLst>
          </p:cNvPr>
          <p:cNvSpPr txBox="1"/>
          <p:nvPr/>
        </p:nvSpPr>
        <p:spPr>
          <a:xfrm>
            <a:off x="849087" y="117693"/>
            <a:ext cx="431074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Перспективы реализации проекта в 2022г.:</a:t>
            </a:r>
            <a:endParaRPr lang="ru-RU" sz="1600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бережливых технологий в вопросах профессиональной ориентации школьников. </a:t>
            </a:r>
          </a:p>
          <a:p>
            <a:pPr marL="450215"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образовательной экосистемы ранней профессиональной навигации обучающихся.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в ООП модулей по формированию навыков бережливого мышления.</a:t>
            </a:r>
          </a:p>
          <a:p>
            <a:pPr marL="342900" lvl="0" indent="-342900" algn="just">
              <a:buFont typeface="+mj-lt"/>
              <a:buAutoNum type="arabicParenR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в ДООП модулей по формированию навыков бережливого мышления.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по формированию бережливого мышления через систему ранней профессиональной навигации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17 по 21 января 2022 года пройдены КПК на базе ГБУ ДПО ЧИРПО по дополнительной профессиональной программе (повышения квалификации) «Реализация бережливых технологий в системе образования».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https://vk.com/school_42_chelyabinsk?w=wall-185987690_1342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8CA077-BD39-45C4-A5DE-6C48DC4BD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52" y="1541883"/>
            <a:ext cx="3774233" cy="3774233"/>
          </a:xfrm>
          <a:prstGeom prst="rect">
            <a:avLst/>
          </a:prstGeom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178D4927-B106-418D-9108-2EC4D6CB29E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63335" y="3884038"/>
            <a:ext cx="774000" cy="851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761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FD0E40-1FA3-4567-820F-6C28F53565F4}"/>
              </a:ext>
            </a:extLst>
          </p:cNvPr>
          <p:cNvSpPr txBox="1"/>
          <p:nvPr/>
        </p:nvSpPr>
        <p:spPr>
          <a:xfrm>
            <a:off x="1110343" y="294295"/>
            <a:ext cx="6167535" cy="6269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 по распространению опыта в 2022г.:</a:t>
            </a:r>
            <a:endParaRPr lang="ru-RU" sz="1200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Считаем целесообразным проводить Форум «Новое поколение выбирает» в январе-феврале после ФИП «Билет в будущее» с целью наибольшей эффективности и снижения нагрузки на образовательные организации. </a:t>
            </a:r>
          </a:p>
          <a:p>
            <a:pPr indent="450215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Целесообразна выдача сертификатов МБУ ДПО «ЦРО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г.Челябинска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участникам семинаров/вебинаров/фестивалей в рамках диссеминации опыта инновационных площадок.</a:t>
            </a:r>
          </a:p>
          <a:p>
            <a:pPr marL="450215" algn="ctr"/>
            <a:r>
              <a:rPr lang="ru-RU" sz="12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инновационных продуктов:</a:t>
            </a:r>
            <a:endParaRPr lang="ru-RU" sz="1200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городского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Форума «Новое поколение выбирает»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(Приказ Комитета по делам образования №2214-у от 06.10.2021г.)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семинара «Профессиональная навигация в условиях образовательных экосистем».</a:t>
            </a:r>
          </a:p>
          <a:p>
            <a:pPr indent="450215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образовательной экосистемы.</a:t>
            </a:r>
          </a:p>
          <a:p>
            <a:pPr indent="450215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Сборник методических рекомендаций «Профессиональная навигация в условиях образовательных экосистем».</a:t>
            </a:r>
          </a:p>
          <a:p>
            <a:pPr indent="450215" algn="just"/>
            <a:r>
              <a:rPr lang="ru-RU" sz="1200" u="sng" dirty="0">
                <a:solidFill>
                  <a:srgbClr val="386BA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Статья </a:t>
            </a:r>
            <a:r>
              <a:rPr lang="ru-RU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«Ранняя профессиональная навигация обучающихся через индивидуализацию учебного процесса»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(Пономарева И.Р., Соловьева Ю.И.)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опубликована в сборнике </a:t>
            </a:r>
            <a:r>
              <a:rPr lang="en-US" sz="1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межрегиональной научно-практической конференции «Проблемы и перспективы развития систем оценки качества образования»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Технологические карты, презентации, памятка родителю с картой цифровых образовательных ресурсов в рамках Городского осеннего форума «РДШ: ВЕКТОР РАЗВИТИЯ».</a:t>
            </a:r>
          </a:p>
          <a:p>
            <a:pPr indent="449580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Конкурсные материалы социально-образовательного проекта ДОЛ «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Цветоград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и ее модуль – программа «Расширяем границы» (муниципальных конкурсов «Лето-это маленькая жизнь» и «В мире профессий»). </a:t>
            </a:r>
          </a:p>
          <a:p>
            <a:pPr indent="449580" algn="just">
              <a:lnSpc>
                <a:spcPct val="115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разработке Рабочих программ учебных предметов, курсов и курсов внеурочной деятельности, реализующим ФГОС. Аннотации программ отдельных учебных предметов, курсов.</a:t>
            </a:r>
          </a:p>
          <a:p>
            <a:pPr marL="450215"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Лист портфолио «Я и моя будущая профессия».</a:t>
            </a:r>
          </a:p>
          <a:p>
            <a:pPr indent="450215"/>
            <a:r>
              <a:rPr lang="ru-RU" sz="1200" u="sng" dirty="0">
                <a:solidFill>
                  <a:srgbClr val="386BA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Видеоролик "Система профориентационной работы МБОУ "СОШ №42 </a:t>
            </a:r>
            <a:r>
              <a:rPr lang="ru-RU" sz="1200" u="sng" dirty="0" err="1">
                <a:solidFill>
                  <a:srgbClr val="386BA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г.Челябинска</a:t>
            </a:r>
            <a:r>
              <a:rPr lang="ru-RU" sz="1200" u="sng" dirty="0">
                <a:solidFill>
                  <a:srgbClr val="386BA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"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FA91CAE0-7131-4B1A-BA5D-AE0CD4B398A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56642" y="3986675"/>
            <a:ext cx="774000" cy="851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38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746349-D674-4AAA-9F2B-AEC94C57BED3}"/>
              </a:ext>
            </a:extLst>
          </p:cNvPr>
          <p:cNvSpPr txBox="1"/>
          <p:nvPr/>
        </p:nvSpPr>
        <p:spPr>
          <a:xfrm>
            <a:off x="981602" y="231966"/>
            <a:ext cx="600702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Смело можем сказать, что в МБОУ «СОШ №42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г.Челябинска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создана образовательная экосистема, позволяющая ученикам развиваться, входить в мир профессий с помощью профессиональных проб, что позволит сделать верный шаг к выбору профессии. Огромную роль в этом играют наши сетевые партнеры: МАУ ДОД «ДПШ», ГБПОУ СПО «ЮУМК», ФАГОУ ВО «ЮУРГУ», Фонд развития промышленности, Фонд развития предпринимательства, школы города Челябинска и Челябинской области.</a:t>
            </a:r>
          </a:p>
          <a:p>
            <a:pPr indent="449580"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целом свыше 85% обучающихся школы были охвачены разными программами, конкурсами, тестированиями, встречами и другими мероприятиями по направлению профориентационной деятельности.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383C13D7-66BE-479A-8BFB-F0C6FC77C6A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07602" y="3977345"/>
            <a:ext cx="774000" cy="85176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60511F-75E2-4162-907E-100619920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58" y="2902554"/>
            <a:ext cx="7511140" cy="37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6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9CDDAC-D38D-4012-8DF9-2E484DC6EA5F}"/>
              </a:ext>
            </a:extLst>
          </p:cNvPr>
          <p:cNvSpPr txBox="1"/>
          <p:nvPr/>
        </p:nvSpPr>
        <p:spPr>
          <a:xfrm>
            <a:off x="1355272" y="200780"/>
            <a:ext cx="553072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ctr"/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Информационное сопровождение реализации инновационного проекта</a:t>
            </a: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Официальный Интернет-ресурс - сайт МБОУ «СОШ № 42» - главный источник для размещения информационно-методических материалов и получения информации. 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профориентационной деятельности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МБОУ «СОШ № 42» 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отражено на страницах: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400" u="sng" dirty="0">
                <a:solidFill>
                  <a:srgbClr val="386BA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Муниципальный ресурсный центр по профориентации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https://42mou-chelyabinsk.educhel.ru/activity/innovation/post/1406234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Профориентация </a:t>
            </a:r>
            <a:r>
              <a:rPr lang="ru-RU" sz="1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https://42mou-chelyabinsk.educhel.ru/activity/proforientation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 </a:t>
            </a:r>
            <a:r>
              <a:rPr lang="ru-RU" sz="1400" u="sng" dirty="0">
                <a:solidFill>
                  <a:srgbClr val="2C496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Приоритетный ведомственный проект Министерства образования и науки Челябинской области «Образовательная индустрия будущего»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https://42mou-chelyabinsk.educhel.ru/activity/innovation/post/1164662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 </a:t>
            </a:r>
            <a:r>
              <a:rPr lang="ru-RU" sz="1400" u="sng" dirty="0">
                <a:solidFill>
                  <a:srgbClr val="386BA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Федеральный инновационный проект по ранней профессиональной ориентации обучающихся «Билет в будущее»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https://42mou-chelyabinsk.educhel.ru/activity/innovation/post/786667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/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 </a:t>
            </a:r>
            <a:r>
              <a:rPr lang="ru-RU" sz="1400" u="sng" dirty="0">
                <a:solidFill>
                  <a:srgbClr val="386BA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Всероссийский проект "</a:t>
            </a:r>
            <a:r>
              <a:rPr lang="ru-RU" sz="1400" u="sng" dirty="0" err="1">
                <a:solidFill>
                  <a:srgbClr val="386BA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Взаимообучение</a:t>
            </a:r>
            <a:r>
              <a:rPr lang="ru-RU" sz="1400" u="sng" dirty="0">
                <a:solidFill>
                  <a:srgbClr val="386BA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 городов"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https://42mou-chelyabinsk.educhel.ru/activity/innovation/post/1166182</a:t>
            </a:r>
            <a:r>
              <a:rPr lang="ru-RU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Кроме того, информация оперативно и систематически размещается в социальных сетях:</a:t>
            </a:r>
          </a:p>
          <a:p>
            <a:pPr algn="just"/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https://vk.com/school_42_chelyabinsk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https://www.instagram.com/school42_chelyabinsk/?igshid=bs104svnik21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8C5A8774-74AF-4A39-996F-C371DE150233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256642" y="3986675"/>
            <a:ext cx="774000" cy="851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40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037561" y="921240"/>
            <a:ext cx="7067437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endParaRPr lang="ru-RU" sz="4400" b="0" strike="noStrike" spc="-1" dirty="0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457199" y="1594010"/>
            <a:ext cx="82281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6" name="Рисунок 4"/>
          <p:cNvPicPr/>
          <p:nvPr/>
        </p:nvPicPr>
        <p:blipFill>
          <a:blip r:embed="rId2"/>
          <a:stretch/>
        </p:blipFill>
        <p:spPr>
          <a:xfrm>
            <a:off x="203466" y="3874258"/>
            <a:ext cx="905040" cy="99576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B5008DE-6B86-40AC-B11F-7576C5D6F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06570"/>
              </p:ext>
            </p:extLst>
          </p:nvPr>
        </p:nvGraphicFramePr>
        <p:xfrm>
          <a:off x="1188781" y="170151"/>
          <a:ext cx="5704825" cy="65176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33153">
                  <a:extLst>
                    <a:ext uri="{9D8B030D-6E8A-4147-A177-3AD203B41FA5}">
                      <a16:colId xmlns:a16="http://schemas.microsoft.com/office/drawing/2014/main" val="1903406575"/>
                    </a:ext>
                  </a:extLst>
                </a:gridCol>
                <a:gridCol w="1982764">
                  <a:extLst>
                    <a:ext uri="{9D8B030D-6E8A-4147-A177-3AD203B41FA5}">
                      <a16:colId xmlns:a16="http://schemas.microsoft.com/office/drawing/2014/main" val="1078001305"/>
                    </a:ext>
                  </a:extLst>
                </a:gridCol>
                <a:gridCol w="865342">
                  <a:extLst>
                    <a:ext uri="{9D8B030D-6E8A-4147-A177-3AD203B41FA5}">
                      <a16:colId xmlns:a16="http://schemas.microsoft.com/office/drawing/2014/main" val="260990405"/>
                    </a:ext>
                  </a:extLst>
                </a:gridCol>
                <a:gridCol w="1323566">
                  <a:extLst>
                    <a:ext uri="{9D8B030D-6E8A-4147-A177-3AD203B41FA5}">
                      <a16:colId xmlns:a16="http://schemas.microsoft.com/office/drawing/2014/main" val="4108482088"/>
                    </a:ext>
                  </a:extLst>
                </a:gridCol>
              </a:tblGrid>
              <a:tr h="12008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Краткое наименование проекта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50" marR="596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Профориентация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50" marR="596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Срок начала и окончания проекта</a:t>
                      </a:r>
                    </a:p>
                    <a:p>
                      <a:pPr algn="ctr"/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50" marR="596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январь 2021 - январь 2024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50" marR="59650" marT="0" marB="0" anchor="ctr"/>
                </a:tc>
                <a:extLst>
                  <a:ext uri="{0D108BD9-81ED-4DB2-BD59-A6C34878D82A}">
                    <a16:rowId xmlns:a16="http://schemas.microsoft.com/office/drawing/2014/main" val="1252052935"/>
                  </a:ext>
                </a:extLst>
              </a:tr>
              <a:tr h="61548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Куратор проекта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50" marR="59650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Портье Светлана Викторовна, председатель Комитета по делам образования города Челябинска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50" marR="596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31539"/>
                  </a:ext>
                </a:extLst>
              </a:tr>
              <a:tr h="61548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Заказчик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50" marR="59650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Портье Светлана Викторовна, председатель Комитета по делам образования города Челябинска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50" marR="596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07065"/>
                  </a:ext>
                </a:extLst>
              </a:tr>
              <a:tr h="42827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Руководитель проекта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50" marR="59650" marT="0" marB="0" anchor="ctr"/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Пономарева Ирина </a:t>
                      </a:r>
                      <a:r>
                        <a:rPr lang="ru-RU" sz="1200" dirty="0" err="1">
                          <a:effectLst/>
                        </a:rPr>
                        <a:t>Роландовна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к.п.н</a:t>
                      </a:r>
                      <a:r>
                        <a:rPr lang="ru-RU" sz="1200" dirty="0">
                          <a:effectLst/>
                        </a:rPr>
                        <a:t>., директор МБОУ СОШ №42 г. Челябинска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50" marR="596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790919"/>
                  </a:ext>
                </a:extLst>
              </a:tr>
              <a:tr h="3091387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Разработчики паспорта проекта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50" marR="59650" marT="0" marB="0" anchor="ctr"/>
                </a:tc>
                <a:tc gridSpan="3">
                  <a:txBody>
                    <a:bodyPr/>
                    <a:lstStyle/>
                    <a:p>
                      <a:pPr algn="just"/>
                      <a:endParaRPr lang="ru-RU" sz="1200" dirty="0"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Пономарева Ирина </a:t>
                      </a:r>
                      <a:r>
                        <a:rPr lang="ru-RU" sz="1200" dirty="0" err="1">
                          <a:effectLst/>
                        </a:rPr>
                        <a:t>Роландовна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к.п.н</a:t>
                      </a:r>
                      <a:r>
                        <a:rPr lang="ru-RU" sz="1200" dirty="0">
                          <a:effectLst/>
                        </a:rPr>
                        <a:t>., директор МБОУ СОШ №42 г. Челябинска,</a:t>
                      </a:r>
                    </a:p>
                    <a:p>
                      <a:pPr algn="just"/>
                      <a:endParaRPr lang="ru-RU" sz="1200" dirty="0"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Соловьева Юлия Ивановна, заместитель директора МБОУ СОШ №42 г. Челябинска,</a:t>
                      </a:r>
                    </a:p>
                    <a:p>
                      <a:pPr algn="just"/>
                      <a:endParaRPr lang="ru-RU" sz="1200" dirty="0"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Петрова Татьяна Рудольфовна, учитель МБОУ СОШ №42 г. Челябинска, заместитель директора МБУДО "Центр внешкольной работы г. Челябинска",</a:t>
                      </a:r>
                    </a:p>
                    <a:p>
                      <a:pPr algn="just"/>
                      <a:endParaRPr lang="ru-RU" sz="1200" dirty="0"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Ведерникова Е.П., главный бухгалтер МБОУ СОШ №42 г. Челябинска,</a:t>
                      </a:r>
                    </a:p>
                    <a:p>
                      <a:pPr algn="just"/>
                      <a:endParaRPr lang="ru-RU" sz="1200" dirty="0"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Литке М.Г., к.э.н., доцент кафедры </a:t>
                      </a:r>
                      <a:r>
                        <a:rPr lang="ru-RU" sz="1200" dirty="0" err="1">
                          <a:effectLst/>
                        </a:rPr>
                        <a:t>ЭПиУП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ЮУрГУ</a:t>
                      </a:r>
                      <a:r>
                        <a:rPr lang="ru-RU" sz="1200" dirty="0">
                          <a:effectLst/>
                        </a:rPr>
                        <a:t>, учитель МБОУ СОШ №42 г. Челябинска,</a:t>
                      </a:r>
                    </a:p>
                    <a:p>
                      <a:pPr algn="just"/>
                      <a:endParaRPr lang="ru-RU" sz="1200" dirty="0">
                        <a:effectLst/>
                      </a:endParaRPr>
                    </a:p>
                    <a:p>
                      <a:pPr algn="just"/>
                      <a:r>
                        <a:rPr lang="ru-RU" sz="1200" dirty="0">
                          <a:effectLst/>
                        </a:rPr>
                        <a:t>Емельянова И.Е., </a:t>
                      </a:r>
                      <a:r>
                        <a:rPr lang="ru-RU" sz="1200" dirty="0" err="1">
                          <a:effectLst/>
                        </a:rPr>
                        <a:t>д.п.н</a:t>
                      </a:r>
                      <a:r>
                        <a:rPr lang="ru-RU" sz="1200" dirty="0">
                          <a:effectLst/>
                        </a:rPr>
                        <a:t>., профессор кафедры “Психологии и педагогики детства” ФБГУ ВО </a:t>
                      </a:r>
                      <a:r>
                        <a:rPr lang="ru-RU" sz="1200" dirty="0" err="1">
                          <a:effectLst/>
                        </a:rPr>
                        <a:t>ЮУрГГПУ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</a:p>
                    <a:p>
                      <a:pPr algn="just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50" marR="596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2538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0" name="Рисунок 4"/>
          <p:cNvPicPr/>
          <p:nvPr/>
        </p:nvPicPr>
        <p:blipFill>
          <a:blip r:embed="rId2"/>
          <a:stretch/>
        </p:blipFill>
        <p:spPr>
          <a:xfrm>
            <a:off x="252058" y="3922916"/>
            <a:ext cx="905040" cy="99576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514C60-DF62-4DED-9E7B-29D09D07E574}"/>
              </a:ext>
            </a:extLst>
          </p:cNvPr>
          <p:cNvSpPr txBox="1"/>
          <p:nvPr/>
        </p:nvSpPr>
        <p:spPr>
          <a:xfrm>
            <a:off x="1072056" y="273600"/>
            <a:ext cx="643233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создание модели образовательной экосистемы, способствующей осознанной и мотивированной профессиональной навигации школьника, включающей интеграцию общего (дошкольного, начального, основного, среднего) и дополнительного образования с учетом индивидуальных личностных потребностей обучающихся и рынка труда. </a:t>
            </a: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ru-RU" sz="1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развивающей образовательной среды с учетом ресурсов всех взаимодействующих образовательных экосистем, обеспечивающей доступность и современное качество общего и дополнительного образования через выбор персонализированной образовательной траектории обучающихся;  </a:t>
            </a:r>
            <a:endParaRPr lang="ru-RU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ru-RU" sz="1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преемственности между всеми уровнями общего образования в организации профориентационной работы с обучающимися с целью выявления их профессиональных интересов, склонностей и способностей; </a:t>
            </a:r>
            <a:endParaRPr lang="ru-RU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ru-RU" sz="1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проектирование профессионального будущего через разработку и внедрение модели портфолио “Я и моя будущая профессия”; </a:t>
            </a:r>
            <a:endParaRPr lang="ru-RU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ru-RU" sz="1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образовательной деятельности в системе общего и дополнительного образования на основе взаимодействия педагогических работников, ориентированного на уровень развития, интересы, индивидуальные образовательные потребности и возможности каждого ребенка;  </a:t>
            </a:r>
            <a:endParaRPr lang="ru-RU" sz="1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ru-RU" sz="1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и оказание психологической, социально-педагогической поддержки одаренным и талантливым обучающимся, </a:t>
            </a:r>
            <a:r>
              <a:rPr lang="ru-RU" sz="140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низкомотивированным</a:t>
            </a:r>
            <a:r>
              <a:rPr lang="ru-RU" sz="14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слабоуспевающим обучающимся и обучающимся с ОВЗ;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социального партнерства с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ССУЗами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ВУЗами, предприятиями города и области, центром занятости населения.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Рисунок 4"/>
          <p:cNvPicPr/>
          <p:nvPr/>
        </p:nvPicPr>
        <p:blipFill>
          <a:blip r:embed="rId2"/>
          <a:stretch/>
        </p:blipFill>
        <p:spPr>
          <a:xfrm>
            <a:off x="210017" y="3891386"/>
            <a:ext cx="905040" cy="995760"/>
          </a:xfrm>
          <a:prstGeom prst="rect">
            <a:avLst/>
          </a:prstGeom>
          <a:ln>
            <a:noFill/>
          </a:ln>
        </p:spPr>
      </p:pic>
      <p:sp>
        <p:nvSpPr>
          <p:cNvPr id="313" name="TextShape 2"/>
          <p:cNvSpPr txBox="1"/>
          <p:nvPr/>
        </p:nvSpPr>
        <p:spPr>
          <a:xfrm>
            <a:off x="-204951" y="105435"/>
            <a:ext cx="8229240" cy="8615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Мероприятия, организованные и проведённые в 2021 году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МБОУ «СОШ №42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г.Челябинска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муниципального инновационного проекта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E001A-DA99-455A-9610-68A72C514E6A}"/>
              </a:ext>
            </a:extLst>
          </p:cNvPr>
          <p:cNvSpPr txBox="1"/>
          <p:nvPr/>
        </p:nvSpPr>
        <p:spPr>
          <a:xfrm>
            <a:off x="1752600" y="966952"/>
            <a:ext cx="4703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институциональном уровне</a:t>
            </a:r>
            <a:endParaRPr lang="ru-RU" sz="14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1E3BD-3274-4538-97B7-60963F180D11}"/>
              </a:ext>
            </a:extLst>
          </p:cNvPr>
          <p:cNvSpPr txBox="1"/>
          <p:nvPr/>
        </p:nvSpPr>
        <p:spPr>
          <a:xfrm>
            <a:off x="1115057" y="1336284"/>
            <a:ext cx="7818926" cy="529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Обучена школьная команда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71450" lvl="0" indent="-1714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26-27.03.2021г. Удостоверение 72 часа ООО ЦДПО «Универсум». Форум управленческих команд в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г.Екатеринбург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«Педагогическая симфония». «Педагогический дизайн и успешные практики в создании эффективной образовательной среды в условиях реализации ФГОС» (4 чел.: Пономарева И.Р., Соловьева Ю.И., Куликова Т.В.,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Варбанец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И.Г.).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18.05-18.06.2021г. Удостоверение 42 часа он-лайн КПК «Дом учителя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г.Екатеринбург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«Фасилитация как технология продуктивного взаимодействия в решении современных задач в условиях образовательной организации» (руководители кафедр, 5 чел.: Шишова О.М., Цвирко О.П.,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Фаизова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О.А.,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Вейкум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И.А., Афанасьева И.В.).</a:t>
            </a:r>
          </a:p>
          <a:p>
            <a:pPr algn="just"/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14.06-18.06.2021г. Сертификат 40 часов «Новые места дополнительного образования» («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Кванториум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»): </a:t>
            </a:r>
          </a:p>
          <a:p>
            <a:pPr algn="just"/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Арабаджи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О.П. «Моделирование авиа- и судомоделей»; -Баязитов Ф.Ш. «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Авиамоделиование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квадрокоптры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-Дрёмина С.В. «Информационные технологии»; -Егорова Л.А. «Создание 3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-моделей, 3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-прототипирование»;</a:t>
            </a:r>
          </a:p>
          <a:p>
            <a:pPr algn="just"/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-Шмаков А.А. «Хайтек».</a:t>
            </a:r>
          </a:p>
          <a:p>
            <a:pPr algn="just"/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28.06-27.07.2021г. Удостоверение 72 часа ООО «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Скилфолио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«SKILLFOLIO JUNIOR ЭКСПЕРТ» и удостоверение 36 часов МГПУ «Развитие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тьюторских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компетенций современного педагога средствами цифровой платформы SKILLFOLIO» (3чел.: Пономарева И.Р., Соловьева Ю.И., Фирсова Е.В.).</a:t>
            </a:r>
          </a:p>
          <a:p>
            <a:pPr algn="just"/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05-30.06.2021г. Удостоверение 108ч. КПК ОО «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Инфоурок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Профориентация школьников: психология и выбор профессии (Фирсова Е.В.).</a:t>
            </a:r>
          </a:p>
          <a:p>
            <a:pPr algn="just"/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4-5 августа 2021г. Сертификат КПК «Креативность как образ жизни» (5чел.: Куликова Т.В., Лебедева Н.В.,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Шпедт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М.Г.,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Ахмадеева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С.Н., Галимова Д.Р.).</a:t>
            </a:r>
          </a:p>
          <a:p>
            <a:pPr algn="just"/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15-26.10.2021г. Удостоверение 16ч КПК ФГАОУ ВО «ЮУРГУ» (НИУ) Формирование навыков проектной деятельности у обучающихся. Социальное и бизнес проектирование (Фирсова Е.В.).</a:t>
            </a:r>
          </a:p>
          <a:p>
            <a:pPr algn="just"/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октябрь-ноябрь 2021г. Удостоверение 36 часов АНО «Центр непрерывного развития личности и реализации человеческого потенциала» «Методы и технологии профориентационной работы педагога-навигатора Всероссийского проекта «Билет в будущее» (Фирсова Е.В., Федорова И.К., Баженова Д.В.)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Рисунок 4"/>
          <p:cNvPicPr/>
          <p:nvPr/>
        </p:nvPicPr>
        <p:blipFill>
          <a:blip r:embed="rId2"/>
          <a:stretch/>
        </p:blipFill>
        <p:spPr>
          <a:xfrm>
            <a:off x="239594" y="4041177"/>
            <a:ext cx="774000" cy="85176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F831D-99FB-4123-A16C-97A9A9BBC11B}"/>
              </a:ext>
            </a:extLst>
          </p:cNvPr>
          <p:cNvSpPr txBox="1"/>
          <p:nvPr/>
        </p:nvSpPr>
        <p:spPr>
          <a:xfrm>
            <a:off x="1112701" y="124265"/>
            <a:ext cx="4845269" cy="7133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Внесено изменение в Положение о разработке Рабочих программ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учебных предметов, курсов и курсов внеурочной деятельности, реализующим ФГОС (10% содержания по профориентации введено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дисперсно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 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Внесены изменения в ООП 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(10% содержания по профориентации введено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дисперсно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lvl="0" algn="just">
              <a:lnSpc>
                <a:spcPct val="115000"/>
              </a:lnSpc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Всероссийской недели профориентации проведена 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неделя профориентации МБОУ «СОШ №42 </a:t>
            </a:r>
            <a:r>
              <a:rPr lang="ru-RU" sz="11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г.Челябинска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где прошли открытые уроки, занятия дополнительного образования, классные часы, посвященные различным профессиям. </a:t>
            </a:r>
          </a:p>
          <a:p>
            <a:pPr algn="just">
              <a:lnSpc>
                <a:spcPct val="115000"/>
              </a:lnSpc>
            </a:pPr>
            <a:endParaRPr lang="ru-RU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лист портфолио «Я и моя будущая профессия» и модуль «Профориентация» программы воспитания и социализации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 учетом задач и плана ресурсного центра).</a:t>
            </a:r>
          </a:p>
          <a:p>
            <a:pPr algn="just">
              <a:lnSpc>
                <a:spcPct val="115000"/>
              </a:lnSpc>
            </a:pP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Реализуется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проект "Календарь профессий"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Наставники: Иванова Г.Г. и 11 «А» класс)</a:t>
            </a:r>
          </a:p>
          <a:p>
            <a:pPr algn="just">
              <a:lnSpc>
                <a:spcPct val="115000"/>
              </a:lnSpc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 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 и реализован социально-образовательный проект детского оздоровительного лагеря «</a:t>
            </a:r>
            <a:r>
              <a:rPr lang="ru-RU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Цветоград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125 учеников, в том числе дети «группы риска», школы прошли через уникальные профориентационные программы и мероприятия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Опыт обобщен, описан, является 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победителем в муниципальных конкурсах «Лето – это маленькая жизнь»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 место, команда ОО) и 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 мире профессий»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 место, программа «Расширяем границы» авторы Литке М.Г., Фирсова Е.В.).</a:t>
            </a:r>
          </a:p>
          <a:p>
            <a:pPr algn="just">
              <a:lnSpc>
                <a:spcPct val="115000"/>
              </a:lnSpc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 2021-2022 учебном году на базе МБОУ «СОШ №42 </a:t>
            </a:r>
            <a:r>
              <a:rPr lang="ru-RU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г.Челябинска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открылись «Университетские классы»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ФАГОУ ВО «</a:t>
            </a:r>
            <a:r>
              <a:rPr lang="ru-RU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ЮУрГУ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направлению проектного управления (10 класс): в учебном плане (в части, формируемой участниками образовательных отношений) через элективные курсы «Управление проектами» (2 часа) и «Финансово-экономическая грамотность» (2 часа) (преподаватели ЮУРГУ,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к.п.н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Литке М.Г. и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Новосад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В.Л.).</a:t>
            </a:r>
          </a:p>
          <a:p>
            <a:pPr algn="just">
              <a:lnSpc>
                <a:spcPct val="115000"/>
              </a:lnSpc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Рисунок 3">
            <a:extLst>
              <a:ext uri="{FF2B5EF4-FFF2-40B4-BE49-F238E27FC236}">
                <a16:creationId xmlns:a16="http://schemas.microsoft.com/office/drawing/2014/main" id="{97B1CE6E-2211-4E89-8562-3AE4828C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89" y="384446"/>
            <a:ext cx="29876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AE88B6BA-6525-4F09-B075-06610747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01" y="3509691"/>
            <a:ext cx="2963863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Рисунок 4"/>
          <p:cNvPicPr/>
          <p:nvPr/>
        </p:nvPicPr>
        <p:blipFill>
          <a:blip r:embed="rId2"/>
          <a:stretch/>
        </p:blipFill>
        <p:spPr>
          <a:xfrm>
            <a:off x="198124" y="4036460"/>
            <a:ext cx="774000" cy="85176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4C5C3F-6F90-4649-A84F-E1B43D38F406}"/>
              </a:ext>
            </a:extLst>
          </p:cNvPr>
          <p:cNvSpPr txBox="1"/>
          <p:nvPr/>
        </p:nvSpPr>
        <p:spPr>
          <a:xfrm>
            <a:off x="1337442" y="156183"/>
            <a:ext cx="4629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муниципальном уровне</a:t>
            </a:r>
            <a:endParaRPr lang="ru-RU" sz="14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24415-2053-49B3-B6F8-B78C83D42F1E}"/>
              </a:ext>
            </a:extLst>
          </p:cNvPr>
          <p:cNvSpPr txBox="1"/>
          <p:nvPr/>
        </p:nvSpPr>
        <p:spPr>
          <a:xfrm>
            <a:off x="972124" y="681692"/>
            <a:ext cx="497005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Городской осенний форум «РДШ: ВЕКТОР РАЗВИТИЯ»</a:t>
            </a:r>
          </a:p>
          <a:p>
            <a:pPr marL="342900" lvl="0" indent="-342900">
              <a:buFont typeface="+mj-lt"/>
              <a:buAutoNum type="arabicParenR"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марте командой школы заявлена тема Форума. 25 марта 2021г.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организованы, проведены секции для родителей и педагогов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Варбанец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И.Г., Соловьева Ю.И., Хафизова С.К.). Разработаны методические материалы: технологические карты, презентации, памятка родителю с картой цифровых образовательных ресурсов.</a:t>
            </a:r>
          </a:p>
          <a:p>
            <a:pPr indent="449580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 Форума стали обучающиеся и их родители, администрация и педагоги школ города Челябинска. </a:t>
            </a:r>
          </a:p>
          <a:p>
            <a:pPr algn="just"/>
            <a:r>
              <a:rPr lang="ru-RU" sz="16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DB7804-A05B-44B3-A959-6DE03FC6C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94" y="3781337"/>
            <a:ext cx="4443649" cy="2957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2"/>
          <p:cNvSpPr/>
          <p:nvPr/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1" name="Рисунок 4"/>
          <p:cNvPicPr/>
          <p:nvPr/>
        </p:nvPicPr>
        <p:blipFill>
          <a:blip r:embed="rId2"/>
          <a:stretch/>
        </p:blipFill>
        <p:spPr>
          <a:xfrm>
            <a:off x="237021" y="4061213"/>
            <a:ext cx="774000" cy="85176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9EA8C9-C2AC-4AC2-88F7-C57793257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22" y="92536"/>
            <a:ext cx="3500084" cy="350008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2F452A2-E715-4EAC-A42F-4217A0CF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97" y="3982720"/>
            <a:ext cx="4012072" cy="267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0A68FC-6E7F-446C-8ECC-89FCB35E432B}"/>
              </a:ext>
            </a:extLst>
          </p:cNvPr>
          <p:cNvSpPr txBox="1"/>
          <p:nvPr/>
        </p:nvSpPr>
        <p:spPr>
          <a:xfrm>
            <a:off x="866422" y="379200"/>
            <a:ext cx="46326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МБОУ «СОШ № 42 г. Челябинска» является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соорганизатор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городского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Форума «Новое поколение выбирает» (30 сентября – 30 ноября)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(Приказ Комитета по делам образования №2214-у от 06.10.2021г.).</a:t>
            </a:r>
          </a:p>
          <a:p>
            <a:pPr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действующих договоров сотрудничества совместно с социальными партнерами МБОУ «СОШ № 42 г. Челябинска» проведены мероприятия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Форума «Новое поколение выбирает» (30 сентября – 30 ноября)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E9659-ED97-455D-9104-DD718E71A6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32" y="3651535"/>
            <a:ext cx="3757374" cy="30058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2"/>
          <p:cNvSpPr/>
          <p:nvPr/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5" name="Рисунок 4"/>
          <p:cNvPicPr/>
          <p:nvPr/>
        </p:nvPicPr>
        <p:blipFill>
          <a:blip r:embed="rId2"/>
          <a:stretch/>
        </p:blipFill>
        <p:spPr>
          <a:xfrm>
            <a:off x="113551" y="4083742"/>
            <a:ext cx="774000" cy="85176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C2FA431-3718-4949-BC9F-57724120B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1862"/>
              </p:ext>
            </p:extLst>
          </p:nvPr>
        </p:nvGraphicFramePr>
        <p:xfrm>
          <a:off x="887551" y="0"/>
          <a:ext cx="6315682" cy="1357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544">
                  <a:extLst>
                    <a:ext uri="{9D8B030D-6E8A-4147-A177-3AD203B41FA5}">
                      <a16:colId xmlns:a16="http://schemas.microsoft.com/office/drawing/2014/main" val="2157961741"/>
                    </a:ext>
                  </a:extLst>
                </a:gridCol>
                <a:gridCol w="790334">
                  <a:extLst>
                    <a:ext uri="{9D8B030D-6E8A-4147-A177-3AD203B41FA5}">
                      <a16:colId xmlns:a16="http://schemas.microsoft.com/office/drawing/2014/main" val="4162592863"/>
                    </a:ext>
                  </a:extLst>
                </a:gridCol>
                <a:gridCol w="4301412">
                  <a:extLst>
                    <a:ext uri="{9D8B030D-6E8A-4147-A177-3AD203B41FA5}">
                      <a16:colId xmlns:a16="http://schemas.microsoft.com/office/drawing/2014/main" val="2736413406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val="1190338944"/>
                    </a:ext>
                  </a:extLst>
                </a:gridCol>
              </a:tblGrid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extLst>
                  <a:ext uri="{0D108BD9-81ED-4DB2-BD59-A6C34878D82A}">
                    <a16:rowId xmlns:a16="http://schemas.microsoft.com/office/drawing/2014/main" val="3302365295"/>
                  </a:ext>
                </a:extLst>
              </a:tr>
              <a:tr h="910638"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20.10.2021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55575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Евплова Е. В., 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к.п.н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доцент кафедры экономики, управления ЮУГГППУ, педагог МБОУ «СОШ №42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г.Челябинска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провела для волонтеров Форума 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психолого-экономическая игра «</a:t>
                      </a:r>
                      <a:r>
                        <a:rPr lang="ru-RU" sz="13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Интеллектомания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которой являлось моделирование стратегий поведения мужчины и женщины в трудовой, семейной, социальной, финансовой, и личной сферах, привитие навыков инвестирования и построения счастливой семьи и успешного бизнеса.  </a:t>
                      </a:r>
                    </a:p>
                    <a:p>
                      <a:pPr algn="just">
                        <a:tabLst>
                          <a:tab pos="155575" algn="l"/>
                        </a:tabLst>
                      </a:pPr>
                      <a:r>
                        <a:rPr lang="ru-RU" sz="13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 человек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extLst>
                  <a:ext uri="{0D108BD9-81ED-4DB2-BD59-A6C34878D82A}">
                    <a16:rowId xmlns:a16="http://schemas.microsoft.com/office/drawing/2014/main" val="858978811"/>
                  </a:ext>
                </a:extLst>
              </a:tr>
              <a:tr h="869756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26.10.2021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Родительское собрание</a:t>
                      </a:r>
                    </a:p>
                    <a:p>
                      <a:pPr algn="just"/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цифровых платформ. Федеральная платформа "Билет в будущее"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школ-участников ФИП)</a:t>
                      </a:r>
                    </a:p>
                    <a:p>
                      <a:pPr algn="just">
                        <a:tabLst>
                          <a:tab pos="15557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Малкин Максим Юрьевич, заместитель директора ГБНОУ "Образовательный комплекс "Смена", координатор движения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WorldSkills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Russia и федерального проекта "Билет в будущее" на территории Челябинской области)</a:t>
                      </a:r>
                    </a:p>
                    <a:p>
                      <a:pPr algn="just">
                        <a:tabLst>
                          <a:tab pos="155575" algn="l"/>
                        </a:tabLs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человек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extLst>
                  <a:ext uri="{0D108BD9-81ED-4DB2-BD59-A6C34878D82A}">
                    <a16:rowId xmlns:a16="http://schemas.microsoft.com/office/drawing/2014/main" val="2137315958"/>
                  </a:ext>
                </a:extLst>
              </a:tr>
              <a:tr h="42029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25-29.10. 2021г.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55575" algn="l"/>
                        </a:tabLs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Встречи с обучающимися МОС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г.Челябинска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«Молодежное предпринимательство – особенности, перспективы, цели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базе Коворкинг центра "Мой бизнес" и "Бизнес-Инкубатора" Челябинской области)</a:t>
                      </a:r>
                    </a:p>
                    <a:p>
                      <a:pPr algn="just">
                        <a:tabLst>
                          <a:tab pos="155575" algn="l"/>
                        </a:tabLs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80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extLst>
                  <a:ext uri="{0D108BD9-81ED-4DB2-BD59-A6C34878D82A}">
                    <a16:rowId xmlns:a16="http://schemas.microsoft.com/office/drawing/2014/main" val="521445478"/>
                  </a:ext>
                </a:extLst>
              </a:tr>
              <a:tr h="65379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28.10.2021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55575" algn="l"/>
                        </a:tabLs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Молодежное предпринимательство – особенности, перспективы, цели</a:t>
                      </a:r>
                    </a:p>
                    <a:p>
                      <a:pPr algn="just">
                        <a:spcAft>
                          <a:spcPts val="800"/>
                        </a:spcAft>
                        <a:tabLst>
                          <a:tab pos="155575" algn="l"/>
                        </a:tabLs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Организованная встреча на базе МБОУ «СОШ №42»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руководителями: ГБУ Челябинской области «Инновационный бизнес-инкубатор»; Фонд развития предпринимательства Коворкинг центр «Мой бизнес»</a:t>
                      </a:r>
                    </a:p>
                    <a:p>
                      <a:pPr algn="just">
                        <a:spcAft>
                          <a:spcPts val="800"/>
                        </a:spcAft>
                        <a:tabLst>
                          <a:tab pos="155575" algn="l"/>
                        </a:tabLs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человека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extLst>
                  <a:ext uri="{0D108BD9-81ED-4DB2-BD59-A6C34878D82A}">
                    <a16:rowId xmlns:a16="http://schemas.microsoft.com/office/drawing/2014/main" val="2877436301"/>
                  </a:ext>
                </a:extLst>
              </a:tr>
              <a:tr h="280196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29.10.2021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«Встреча за кулисами» (Камерный театр)</a:t>
                      </a:r>
                    </a:p>
                    <a:p>
                      <a:pPr algn="just"/>
                      <a:r>
                        <a:rPr lang="ru-RU" sz="13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300" u="sng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человек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extLst>
                  <a:ext uri="{0D108BD9-81ED-4DB2-BD59-A6C34878D82A}">
                    <a16:rowId xmlns:a16="http://schemas.microsoft.com/office/drawing/2014/main" val="102433614"/>
                  </a:ext>
                </a:extLst>
              </a:tr>
              <a:tr h="490344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16.11.2021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Игровой практикум «Фабрика офисных процессов» для опорных школ в рамках МИП МБОУ «СОШ №42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г.Челябинска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«Профессиональная навигация в условиях образовательных экосистем» </a:t>
                      </a:r>
                    </a:p>
                    <a:p>
                      <a:pPr algn="just"/>
                      <a:r>
                        <a:rPr lang="ru-RU" sz="1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человек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extLst>
                  <a:ext uri="{0D108BD9-81ED-4DB2-BD59-A6C34878D82A}">
                    <a16:rowId xmlns:a16="http://schemas.microsoft.com/office/drawing/2014/main" val="704182339"/>
                  </a:ext>
                </a:extLst>
              </a:tr>
              <a:tr h="507856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17.11.2021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 «Государственный фонд развития промышленности Челябинской области»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Игровой практикум «Фабрика процессов» (производственный пакет)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опорных школ в рамках МИП МБОУ «СОШ №42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г.Челябинска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«Профессиональная навигация в условиях образовательных экосистем» (№№6, 19, 24, 48, 53, 67, 68, 95, 82 и ЦППМСС Калининского района г. Челябинска).</a:t>
                      </a:r>
                    </a:p>
                    <a:p>
                      <a:pPr algn="just"/>
                      <a:r>
                        <a:rPr lang="ru-RU" sz="1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человека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extLst>
                  <a:ext uri="{0D108BD9-81ED-4DB2-BD59-A6C34878D82A}">
                    <a16:rowId xmlns:a16="http://schemas.microsoft.com/office/drawing/2014/main" val="1502616016"/>
                  </a:ext>
                </a:extLst>
              </a:tr>
              <a:tr h="700491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18.11.2021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 "Профессии будущего и современные профессиональные компетенции" с представителями PWC Рублевым Иваном (Москва) и Кабановой Еленой (Екатеринбург). </a:t>
                      </a:r>
                    </a:p>
                    <a:p>
                      <a:pPr algn="just"/>
                      <a:r>
                        <a:rPr lang="ru-RU" sz="10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человек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(обучающиеся, родители, педагоги и администрация школ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г.Челябинска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extLst>
                  <a:ext uri="{0D108BD9-81ED-4DB2-BD59-A6C34878D82A}">
                    <a16:rowId xmlns:a16="http://schemas.microsoft.com/office/drawing/2014/main" val="2597272779"/>
                  </a:ext>
                </a:extLst>
              </a:tr>
              <a:tr h="350245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25.11.2021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«Побеждать или договариваться?» (Руслан Хоменко)</a:t>
                      </a:r>
                    </a:p>
                    <a:p>
                      <a:pPr algn="just"/>
                      <a:r>
                        <a:rPr lang="ru-RU" sz="10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человека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extLst>
                  <a:ext uri="{0D108BD9-81ED-4DB2-BD59-A6C34878D82A}">
                    <a16:rowId xmlns:a16="http://schemas.microsoft.com/office/drawing/2014/main" val="3543287878"/>
                  </a:ext>
                </a:extLst>
              </a:tr>
              <a:tr h="1330933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26.11.2021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«Профессиональная навигация в условиях образовательных экосистем»</a:t>
                      </a: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</a:t>
                      </a: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мастер-класс   П.А.Земскова «Мой выбор – профессия «Современный учитель»,</a:t>
                      </a: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«Возможности цифровой платформы Скилфолио» (г.Москва). </a:t>
                      </a: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городского семинара «Профессиональная навигация в условиях образовательных экосистем» 26.11.2021г. </a:t>
                      </a:r>
                    </a:p>
                    <a:p>
                      <a:pPr algn="just"/>
                      <a:r>
                        <a:rPr lang="ru-RU" sz="10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https://42mou-chelyabinsk.educhel.ru/uploads/42700/42674/section/1025671/Programma_26.11.2021g..pdf?1639982355294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0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человек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2" marR="20032" marT="0" marB="0"/>
                </a:tc>
                <a:extLst>
                  <a:ext uri="{0D108BD9-81ED-4DB2-BD59-A6C34878D82A}">
                    <a16:rowId xmlns:a16="http://schemas.microsoft.com/office/drawing/2014/main" val="23767128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Рисунок 4"/>
          <p:cNvPicPr/>
          <p:nvPr/>
        </p:nvPicPr>
        <p:blipFill>
          <a:blip r:embed="rId2"/>
          <a:stretch/>
        </p:blipFill>
        <p:spPr>
          <a:xfrm>
            <a:off x="208262" y="4004773"/>
            <a:ext cx="774000" cy="85176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96504AC-43BC-4EE1-9F64-C262049C0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23393"/>
              </p:ext>
            </p:extLst>
          </p:nvPr>
        </p:nvGraphicFramePr>
        <p:xfrm>
          <a:off x="991593" y="9328"/>
          <a:ext cx="6192978" cy="7302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219">
                  <a:extLst>
                    <a:ext uri="{9D8B030D-6E8A-4147-A177-3AD203B41FA5}">
                      <a16:colId xmlns:a16="http://schemas.microsoft.com/office/drawing/2014/main" val="1871358614"/>
                    </a:ext>
                  </a:extLst>
                </a:gridCol>
                <a:gridCol w="767215">
                  <a:extLst>
                    <a:ext uri="{9D8B030D-6E8A-4147-A177-3AD203B41FA5}">
                      <a16:colId xmlns:a16="http://schemas.microsoft.com/office/drawing/2014/main" val="962741074"/>
                    </a:ext>
                  </a:extLst>
                </a:gridCol>
                <a:gridCol w="4081418">
                  <a:extLst>
                    <a:ext uri="{9D8B030D-6E8A-4147-A177-3AD203B41FA5}">
                      <a16:colId xmlns:a16="http://schemas.microsoft.com/office/drawing/2014/main" val="3306653762"/>
                    </a:ext>
                  </a:extLst>
                </a:gridCol>
                <a:gridCol w="1068126">
                  <a:extLst>
                    <a:ext uri="{9D8B030D-6E8A-4147-A177-3AD203B41FA5}">
                      <a16:colId xmlns:a16="http://schemas.microsoft.com/office/drawing/2014/main" val="618621649"/>
                    </a:ext>
                  </a:extLst>
                </a:gridCol>
              </a:tblGrid>
              <a:tr h="563235"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29.10.2021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pPr algn="just"/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«Встреча за кулисами» (Камерный театр)</a:t>
                      </a:r>
                    </a:p>
                    <a:p>
                      <a:pPr algn="just"/>
                      <a:r>
                        <a:rPr lang="ru-RU" sz="11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https://42mou-chelyabinsk.educhel.ru/activity/innovation/post/1406234</a:t>
                      </a:r>
                      <a:r>
                        <a:rPr lang="ru-RU" sz="11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человек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extLst>
                  <a:ext uri="{0D108BD9-81ED-4DB2-BD59-A6C34878D82A}">
                    <a16:rowId xmlns:a16="http://schemas.microsoft.com/office/drawing/2014/main" val="235233043"/>
                  </a:ext>
                </a:extLst>
              </a:tr>
              <a:tr h="790941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16.11.2021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Игровой практикум «Фабрика офисных процессов» на базе ФАГОУ ВО «ЮУРГУ»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опорных школ в рамках МИП МБОУ «СОШ №42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г.Челябинска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«Профессиональная навигация в условиях образовательных экосистем» (№№6, 19, 24, 48, 53, 67, 68, 95, 82).</a:t>
                      </a:r>
                    </a:p>
                    <a:p>
                      <a:pPr algn="just"/>
                      <a:r>
                        <a:rPr lang="ru-RU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человек</a:t>
                      </a:r>
                    </a:p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(педагоги)</a:t>
                      </a:r>
                    </a:p>
                  </a:txBody>
                  <a:tcPr marL="37281" marR="37281" marT="0" marB="0"/>
                </a:tc>
                <a:extLst>
                  <a:ext uri="{0D108BD9-81ED-4DB2-BD59-A6C34878D82A}">
                    <a16:rowId xmlns:a16="http://schemas.microsoft.com/office/drawing/2014/main" val="2164581662"/>
                  </a:ext>
                </a:extLst>
              </a:tr>
              <a:tr h="1300525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17.11.2021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 с 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ОГАУ «Государственный фонд развития промышленности Челябинской области»</a:t>
                      </a:r>
                    </a:p>
                    <a:p>
                      <a:pPr algn="just"/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Игровой практикум «Фабрика процессов» (производственный пакет)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опорных школ в рамках МИП МБОУ «СОШ №42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г.Челябинска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«Профессиональная навигация в условиях образовательных экосистем» (№№6, 19, 24, 48, 53, 67, 68, 95, 82).</a:t>
                      </a:r>
                    </a:p>
                    <a:p>
                      <a:pPr algn="just"/>
                      <a:r>
                        <a:rPr lang="ru-RU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человека</a:t>
                      </a:r>
                    </a:p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(обучающиеся)</a:t>
                      </a:r>
                    </a:p>
                  </a:txBody>
                  <a:tcPr marL="37281" marR="37281" marT="0" marB="0"/>
                </a:tc>
                <a:extLst>
                  <a:ext uri="{0D108BD9-81ED-4DB2-BD59-A6C34878D82A}">
                    <a16:rowId xmlns:a16="http://schemas.microsoft.com/office/drawing/2014/main" val="1533932555"/>
                  </a:ext>
                </a:extLst>
              </a:tr>
              <a:tr h="1192962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18.11.2021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 "Профессии будущего и современные профессиональные компетенции" с представителями PWC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Рублевым Иваном (Москва) и Кабановой Еленой (Екатеринбург). </a:t>
                      </a:r>
                    </a:p>
                    <a:p>
                      <a:pPr algn="just"/>
                      <a:r>
                        <a:rPr lang="ru-RU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человек</a:t>
                      </a:r>
                    </a:p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(обучающиеся, родители, педагоги и администрация школ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г.Челябинска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extLst>
                  <a:ext uri="{0D108BD9-81ED-4DB2-BD59-A6C34878D82A}">
                    <a16:rowId xmlns:a16="http://schemas.microsoft.com/office/drawing/2014/main" val="3224872531"/>
                  </a:ext>
                </a:extLst>
              </a:tr>
              <a:tr h="433509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25.11.2021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«Побеждать или договариваться?» (Руслан Хоменко)</a:t>
                      </a:r>
                    </a:p>
                    <a:p>
                      <a:pPr algn="just"/>
                      <a:r>
                        <a:rPr lang="ru-RU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человека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extLst>
                  <a:ext uri="{0D108BD9-81ED-4DB2-BD59-A6C34878D82A}">
                    <a16:rowId xmlns:a16="http://schemas.microsoft.com/office/drawing/2014/main" val="1523936437"/>
                  </a:ext>
                </a:extLst>
              </a:tr>
              <a:tr h="2253373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26.11.2021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«Профессиональная навигация в условиях образовательных экосистем»</a:t>
                      </a:r>
                    </a:p>
                    <a:p>
                      <a:pPr algn="just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</a:t>
                      </a:r>
                    </a:p>
                    <a:p>
                      <a:pPr algn="just"/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мастер-класс   </a:t>
                      </a:r>
                      <a:r>
                        <a:rPr lang="ru-RU" sz="11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П.А.Земскова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«Мой выбор – профессия «Современный учитель»,</a:t>
                      </a:r>
                    </a:p>
                    <a:p>
                      <a:pPr algn="just"/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«Возможности цифровой платформы </a:t>
                      </a:r>
                      <a:r>
                        <a:rPr lang="ru-RU" sz="11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Скилфолио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1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г.Москва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  <a:p>
                      <a:pPr algn="just"/>
                      <a:r>
                        <a:rPr lang="ru-RU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https://42mou-chelyabinsk.educhel.ru/uploads/42700/42674/section/1025671/Programma_26.11.2021g..pdf?1639982355294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https://42mou-chelyabinsk.educhel.ru/activity/innovation/post/1406234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человек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81" marR="37281" marT="0" marB="0"/>
                </a:tc>
                <a:extLst>
                  <a:ext uri="{0D108BD9-81ED-4DB2-BD59-A6C34878D82A}">
                    <a16:rowId xmlns:a16="http://schemas.microsoft.com/office/drawing/2014/main" val="3214185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2494</TotalTime>
  <Words>3612</Words>
  <Application>Microsoft Office PowerPoint</Application>
  <PresentationFormat>Экран (4:3)</PresentationFormat>
  <Paragraphs>295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Georgia</vt:lpstr>
      <vt:lpstr>Palatino Linotype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Анастасиә</dc:creator>
  <dc:description/>
  <cp:lastModifiedBy>Алексей Соловьев</cp:lastModifiedBy>
  <cp:revision>162</cp:revision>
  <dcterms:created xsi:type="dcterms:W3CDTF">2020-04-02T09:20:29Z</dcterms:created>
  <dcterms:modified xsi:type="dcterms:W3CDTF">2022-01-23T20:33:23Z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diakov.net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