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lear Sans Bold Italics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IBM Plex Sans" charset="0"/>
      <p:regular r:id="rId21"/>
    </p:embeddedFont>
    <p:embeddedFont>
      <p:font typeface="Arimo Bold" charset="0"/>
      <p:regular r:id="rId22"/>
    </p:embeddedFont>
    <p:embeddedFont>
      <p:font typeface="Clear Sans Bold" charset="0"/>
      <p:regular r:id="rId23"/>
    </p:embeddedFont>
    <p:embeddedFont>
      <p:font typeface="IBM Plex Sans Bold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1F7E6"/>
    <a:srgbClr val="1FBFC7"/>
    <a:srgbClr val="AAF4E2"/>
    <a:srgbClr val="5C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08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3.svg"/><Relationship Id="rId4" Type="http://schemas.openxmlformats.org/officeDocument/2006/relationships/image" Target="../media/image44.png"/><Relationship Id="rId9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8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0" Type="http://schemas.openxmlformats.org/officeDocument/2006/relationships/image" Target="../media/image11.png"/><Relationship Id="rId55" Type="http://schemas.openxmlformats.org/officeDocument/2006/relationships/hyperlink" Target="https://www.google.com/intl/ru/photos/about/" TargetMode="External"/><Relationship Id="rId63" Type="http://schemas.openxmlformats.org/officeDocument/2006/relationships/image" Target="../media/image18.png"/><Relationship Id="rId68" Type="http://schemas.openxmlformats.org/officeDocument/2006/relationships/hyperlink" Target="https://chrome.google.com/webstore/detail/jamboard/ihacalceahhliihnhclmjjghadnhhnoc?hl=ru" TargetMode="External"/><Relationship Id="rId76" Type="http://schemas.openxmlformats.org/officeDocument/2006/relationships/hyperlink" Target="https://www.mentimeter.com" TargetMode="External"/><Relationship Id="rId59" Type="http://schemas.openxmlformats.org/officeDocument/2006/relationships/hyperlink" Target="https://www.instagram.com" TargetMode="External"/><Relationship Id="rId67" Type="http://schemas.openxmlformats.org/officeDocument/2006/relationships/image" Target="../media/image20.jpeg"/><Relationship Id="rId71" Type="http://schemas.openxmlformats.org/officeDocument/2006/relationships/image" Target="../media/image22.jpeg"/><Relationship Id="rId2" Type="http://schemas.openxmlformats.org/officeDocument/2006/relationships/image" Target="../media/image10.png"/><Relationship Id="rId54" Type="http://schemas.openxmlformats.org/officeDocument/2006/relationships/image" Target="../media/image13.png"/><Relationship Id="rId62" Type="http://schemas.openxmlformats.org/officeDocument/2006/relationships/hyperlink" Target="https://drive.google.com/file/d/1FkbWKjF2V_WEiB1BiKSKh5peqWAS1EE3/view" TargetMode="External"/><Relationship Id="rId70" Type="http://schemas.openxmlformats.org/officeDocument/2006/relationships/hyperlink" Target="https://quizizz.com" TargetMode="External"/><Relationship Id="rId7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3" Type="http://schemas.openxmlformats.org/officeDocument/2006/relationships/hyperlink" Target="https://www.google.ru/intl/ru/docs/about/" TargetMode="External"/><Relationship Id="rId58" Type="http://schemas.openxmlformats.org/officeDocument/2006/relationships/image" Target="../media/image15.png"/><Relationship Id="rId66" Type="http://schemas.openxmlformats.org/officeDocument/2006/relationships/hyperlink" Target="https://www.canva.com" TargetMode="External"/><Relationship Id="rId74" Type="http://schemas.openxmlformats.org/officeDocument/2006/relationships/hyperlink" Target="https://www.youtube.com/?gl=RU&amp;hl=ru" TargetMode="External"/><Relationship Id="rId79" Type="http://schemas.openxmlformats.org/officeDocument/2006/relationships/image" Target="../media/image26.png"/><Relationship Id="rId49" Type="http://schemas.openxmlformats.org/officeDocument/2006/relationships/hyperlink" Target="https://www.google.ru/intl/ru/forms/about/" TargetMode="External"/><Relationship Id="rId57" Type="http://schemas.openxmlformats.org/officeDocument/2006/relationships/hyperlink" Target="https://vk.com/feed" TargetMode="External"/><Relationship Id="rId61" Type="http://schemas.openxmlformats.org/officeDocument/2006/relationships/image" Target="../media/image17.png"/><Relationship Id="rId82" Type="http://schemas.openxmlformats.org/officeDocument/2006/relationships/image" Target="../media/image28.jpeg"/><Relationship Id="rId52" Type="http://schemas.openxmlformats.org/officeDocument/2006/relationships/image" Target="../media/image12.png"/><Relationship Id="rId60" Type="http://schemas.openxmlformats.org/officeDocument/2006/relationships/image" Target="../media/image16.png"/><Relationship Id="rId65" Type="http://schemas.openxmlformats.org/officeDocument/2006/relationships/image" Target="../media/image19.png"/><Relationship Id="rId73" Type="http://schemas.openxmlformats.org/officeDocument/2006/relationships/image" Target="../media/image23.jpeg"/><Relationship Id="rId78" Type="http://schemas.openxmlformats.org/officeDocument/2006/relationships/hyperlink" Target="https://www.google.com/intl/ru/calendar/about/" TargetMode="External"/><Relationship Id="rId81" Type="http://schemas.openxmlformats.org/officeDocument/2006/relationships/image" Target="../media/image27.png"/><Relationship Id="rId48" Type="http://schemas.openxmlformats.org/officeDocument/2006/relationships/image" Target="../media/image34.svg"/><Relationship Id="rId56" Type="http://schemas.openxmlformats.org/officeDocument/2006/relationships/image" Target="../media/image14.png"/><Relationship Id="rId64" Type="http://schemas.openxmlformats.org/officeDocument/2006/relationships/hyperlink" Target="https://www.google.ru/intl/ru/slides/about/" TargetMode="External"/><Relationship Id="rId69" Type="http://schemas.openxmlformats.org/officeDocument/2006/relationships/image" Target="../media/image21.png"/><Relationship Id="rId77" Type="http://schemas.openxmlformats.org/officeDocument/2006/relationships/image" Target="../media/image25.png"/><Relationship Id="rId51" Type="http://schemas.openxmlformats.org/officeDocument/2006/relationships/hyperlink" Target="https://www.google.ru/intl/ru/sheets/about/" TargetMode="External"/><Relationship Id="rId72" Type="http://schemas.openxmlformats.org/officeDocument/2006/relationships/hyperlink" Target="https://kahoot.com/schools-u/" TargetMode="External"/><Relationship Id="rId80" Type="http://schemas.openxmlformats.org/officeDocument/2006/relationships/hyperlink" Target="https://www.google.com/intl/ru_ru/driv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4.svg"/><Relationship Id="rId4" Type="http://schemas.openxmlformats.org/officeDocument/2006/relationships/image" Target="../media/image31.png"/><Relationship Id="rId9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18924" y="5064960"/>
            <a:ext cx="4193340" cy="419334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CE1BA">
                <a:alpha val="8196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70171" y="406630"/>
            <a:ext cx="4471506" cy="447150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CE1BA">
                <a:alpha val="89804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54614" y="5842317"/>
            <a:ext cx="4831827" cy="483180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2870528" y="1861123"/>
            <a:ext cx="14185359" cy="3555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6"/>
              </a:lnSpc>
            </a:pPr>
            <a:r>
              <a:rPr lang="en-US" sz="4434" spc="319" dirty="0">
                <a:solidFill>
                  <a:srgbClr val="1B1B1B"/>
                </a:solidFill>
                <a:latin typeface="Clear Sans Bold"/>
              </a:rPr>
              <a:t> РОЛЬ ОБЛАЧНЫХ ТЕХНОЛОГИЙ И СЕРВИСОВ </a:t>
            </a:r>
          </a:p>
          <a:p>
            <a:pPr algn="ctr">
              <a:lnSpc>
                <a:spcPts val="5676"/>
              </a:lnSpc>
            </a:pPr>
            <a:r>
              <a:rPr lang="en-US" sz="4434" spc="319" dirty="0">
                <a:solidFill>
                  <a:srgbClr val="1B1B1B"/>
                </a:solidFill>
                <a:latin typeface="Clear Sans Bold"/>
              </a:rPr>
              <a:t>В РАЗВИТИИ ЭФФЕКТИВНОГО ВЗАИМОДЕЙСТВИЯ УЧАСТНИКОВ ОБРАЗОВАТЕЛЬНОГО ПРОЦЕССА </a:t>
            </a:r>
          </a:p>
          <a:p>
            <a:pPr algn="ctr">
              <a:lnSpc>
                <a:spcPts val="5676"/>
              </a:lnSpc>
            </a:pPr>
            <a:r>
              <a:rPr lang="en-US" sz="4434" spc="319" dirty="0">
                <a:solidFill>
                  <a:srgbClr val="1B1B1B"/>
                </a:solidFill>
                <a:latin typeface="Clear Sans Bold"/>
              </a:rPr>
              <a:t> </a:t>
            </a:r>
            <a:r>
              <a:rPr lang="en-US" sz="4434" spc="319" dirty="0">
                <a:solidFill>
                  <a:srgbClr val="1B1B1B"/>
                </a:solidFill>
                <a:latin typeface="Clear Sans Bold Italics"/>
              </a:rPr>
              <a:t>«ВСЕГДА НА СВЯЗИ!»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05422" y="6734274"/>
            <a:ext cx="11206841" cy="252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8"/>
              </a:lnSpc>
            </a:pPr>
            <a:r>
              <a:rPr lang="en-US" sz="3323">
                <a:solidFill>
                  <a:srgbClr val="1B1B1B"/>
                </a:solidFill>
                <a:latin typeface="IBM Plex Sans Bold"/>
              </a:rPr>
              <a:t>Запускалова Н.С., директор </a:t>
            </a:r>
          </a:p>
          <a:p>
            <a:pPr algn="ctr">
              <a:lnSpc>
                <a:spcPts val="5118"/>
              </a:lnSpc>
            </a:pPr>
            <a:r>
              <a:rPr lang="en-US" sz="3323">
                <a:solidFill>
                  <a:srgbClr val="1B1B1B"/>
                </a:solidFill>
                <a:latin typeface="IBM Plex Sans Bold"/>
              </a:rPr>
              <a:t>                       Пирожкова Е.И., зам. директора по ВР</a:t>
            </a:r>
          </a:p>
          <a:p>
            <a:pPr algn="ctr">
              <a:lnSpc>
                <a:spcPts val="5118"/>
              </a:lnSpc>
            </a:pPr>
            <a:r>
              <a:rPr lang="en-US" sz="3323">
                <a:solidFill>
                  <a:srgbClr val="1B1B1B"/>
                </a:solidFill>
                <a:latin typeface="IBM Plex Sans Bold"/>
              </a:rPr>
              <a:t>         Яковлева Т.Г., заведующий СП </a:t>
            </a:r>
          </a:p>
          <a:p>
            <a:pPr algn="ctr">
              <a:lnSpc>
                <a:spcPts val="4653"/>
              </a:lnSpc>
            </a:pPr>
            <a:endParaRPr lang="en-US" sz="3323">
              <a:solidFill>
                <a:srgbClr val="1B1B1B"/>
              </a:solidFill>
              <a:latin typeface="IBM Plex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437815"/>
            <a:ext cx="7901801" cy="48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4"/>
              </a:lnSpc>
            </a:pPr>
            <a:r>
              <a:rPr lang="en-US" sz="2824">
                <a:solidFill>
                  <a:srgbClr val="1B1B1B"/>
                </a:solidFill>
                <a:latin typeface="IBM Plex Sans Bold"/>
              </a:rPr>
              <a:t>МАОУ "ГИМНАЗИЯ № 23 Г. ЧЕЛЯБИНСКА"</a:t>
            </a:r>
          </a:p>
        </p:txBody>
      </p:sp>
      <p:grpSp>
        <p:nvGrpSpPr>
          <p:cNvPr id="11" name="Group 6"/>
          <p:cNvGrpSpPr>
            <a:grpSpLocks noChangeAspect="1"/>
          </p:cNvGrpSpPr>
          <p:nvPr/>
        </p:nvGrpSpPr>
        <p:grpSpPr>
          <a:xfrm>
            <a:off x="321318" y="5416516"/>
            <a:ext cx="5257629" cy="5257608"/>
            <a:chOff x="0" y="0"/>
            <a:chExt cx="6350000" cy="6349975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32076" r="-44527" b="-12451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</a:blip>
          <a:srcRect t="27500" b="16250"/>
          <a:stretch>
            <a:fillRect/>
          </a:stretch>
        </p:blipFill>
        <p:spPr>
          <a:xfrm>
            <a:off x="0" y="15688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437300"/>
            <a:ext cx="18288000" cy="849700"/>
          </a:xfrm>
          <a:prstGeom prst="rect">
            <a:avLst/>
          </a:prstGeom>
          <a:solidFill>
            <a:srgbClr val="9FC7AA"/>
          </a:solidFill>
        </p:spPr>
      </p:sp>
      <p:sp>
        <p:nvSpPr>
          <p:cNvPr id="4" name="AutoShape 4"/>
          <p:cNvSpPr/>
          <p:nvPr/>
        </p:nvSpPr>
        <p:spPr>
          <a:xfrm>
            <a:off x="6139668" y="2698348"/>
            <a:ext cx="4728156" cy="5607536"/>
          </a:xfrm>
          <a:prstGeom prst="rect">
            <a:avLst/>
          </a:prstGeom>
          <a:solidFill>
            <a:srgbClr val="9FC7A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97635" y="3272927"/>
            <a:ext cx="4612222" cy="488168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568545" y="2698348"/>
            <a:ext cx="4822799" cy="5607536"/>
          </a:xfrm>
          <a:prstGeom prst="rect">
            <a:avLst/>
          </a:prstGeom>
          <a:solidFill>
            <a:srgbClr val="9FC7A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15" r="17834"/>
          <a:stretch>
            <a:fillRect/>
          </a:stretch>
        </p:blipFill>
        <p:spPr>
          <a:xfrm>
            <a:off x="11606645" y="3275168"/>
            <a:ext cx="4653589" cy="488168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11151" y="2698348"/>
            <a:ext cx="4238846" cy="5607536"/>
          </a:xfrm>
          <a:prstGeom prst="rect">
            <a:avLst/>
          </a:prstGeom>
          <a:solidFill>
            <a:srgbClr val="9FC7AA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600" t="8446" b="8446"/>
          <a:stretch>
            <a:fillRect/>
          </a:stretch>
        </p:blipFill>
        <p:spPr>
          <a:xfrm>
            <a:off x="1143000" y="3275168"/>
            <a:ext cx="4374651" cy="488168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907034" y="353499"/>
            <a:ext cx="12473932" cy="1639271"/>
            <a:chOff x="0" y="0"/>
            <a:chExt cx="16631910" cy="218569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04775"/>
              <a:ext cx="16631910" cy="1661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95"/>
                </a:lnSpc>
              </a:pPr>
              <a:r>
                <a:rPr lang="en-US" sz="7700">
                  <a:solidFill>
                    <a:srgbClr val="000000"/>
                  </a:solidFill>
                  <a:latin typeface="Clear Sans Bold"/>
                </a:rPr>
                <a:t>Публикации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3020" y="1695357"/>
              <a:ext cx="15665871" cy="49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51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143000" y="2698348"/>
            <a:ext cx="4374651" cy="636351"/>
          </a:xfrm>
          <a:prstGeom prst="rect">
            <a:avLst/>
          </a:prstGeom>
          <a:solidFill>
            <a:srgbClr val="9FC7AA"/>
          </a:solidFill>
        </p:spPr>
      </p:sp>
      <p:sp>
        <p:nvSpPr>
          <p:cNvPr id="14" name="AutoShape 14"/>
          <p:cNvSpPr/>
          <p:nvPr/>
        </p:nvSpPr>
        <p:spPr>
          <a:xfrm>
            <a:off x="6139668" y="2698348"/>
            <a:ext cx="4612222" cy="576820"/>
          </a:xfrm>
          <a:prstGeom prst="rect">
            <a:avLst/>
          </a:prstGeom>
          <a:solidFill>
            <a:srgbClr val="9FC7AA"/>
          </a:solidFill>
        </p:spPr>
      </p:sp>
      <p:sp>
        <p:nvSpPr>
          <p:cNvPr id="15" name="AutoShape 15"/>
          <p:cNvSpPr/>
          <p:nvPr/>
        </p:nvSpPr>
        <p:spPr>
          <a:xfrm>
            <a:off x="11568545" y="2698348"/>
            <a:ext cx="4691689" cy="589521"/>
          </a:xfrm>
          <a:prstGeom prst="rect">
            <a:avLst/>
          </a:prstGeom>
          <a:solidFill>
            <a:srgbClr val="9FC7AA"/>
          </a:solidFill>
        </p:spPr>
      </p:sp>
      <p:sp>
        <p:nvSpPr>
          <p:cNvPr id="16" name="AutoShape 16"/>
          <p:cNvSpPr/>
          <p:nvPr/>
        </p:nvSpPr>
        <p:spPr>
          <a:xfrm>
            <a:off x="190500" y="9627800"/>
            <a:ext cx="18288000" cy="849700"/>
          </a:xfrm>
          <a:prstGeom prst="rect">
            <a:avLst/>
          </a:prstGeom>
          <a:solidFill>
            <a:srgbClr val="9FC7AA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43507" y="1994212"/>
            <a:ext cx="4559562" cy="6481921"/>
          </a:xfrm>
          <a:prstGeom prst="rect">
            <a:avLst/>
          </a:prstGeom>
          <a:solidFill>
            <a:srgbClr val="D6D6D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10021"/>
          <a:stretch>
            <a:fillRect/>
          </a:stretch>
        </p:blipFill>
        <p:spPr>
          <a:xfrm>
            <a:off x="898822" y="2632151"/>
            <a:ext cx="4542347" cy="57117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9410" y="342900"/>
            <a:ext cx="8107382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195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1B1B1B"/>
                </a:solidFill>
                <a:latin typeface="Clear Sans Bold"/>
              </a:rPr>
              <a:t>Итоги</a:t>
            </a:r>
            <a:r>
              <a:rPr lang="en-US" sz="5000" dirty="0">
                <a:solidFill>
                  <a:srgbClr val="1B1B1B"/>
                </a:solidFill>
                <a:latin typeface="Clear Sans Bold"/>
              </a:rPr>
              <a:t> </a:t>
            </a:r>
            <a:r>
              <a:rPr lang="en-US" sz="5000" dirty="0" err="1">
                <a:solidFill>
                  <a:srgbClr val="1B1B1B"/>
                </a:solidFill>
                <a:latin typeface="Clear Sans Bold"/>
              </a:rPr>
              <a:t>проекта</a:t>
            </a:r>
            <a:endParaRPr lang="en-US" sz="5000" dirty="0">
              <a:solidFill>
                <a:srgbClr val="1B1B1B"/>
              </a:solidFill>
              <a:latin typeface="Clear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37275" y="4763209"/>
            <a:ext cx="6939955" cy="90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B1B1B"/>
                </a:solidFill>
                <a:latin typeface="IBM Plex Sans Bold"/>
              </a:rPr>
              <a:t>Обучение по использованию   платформы Сферум для образования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37275" y="6061802"/>
            <a:ext cx="6810970" cy="34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Курсы ЦРО г. Челябинска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86104" y="7169363"/>
            <a:ext cx="6513312" cy="90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B1B1B"/>
                </a:solidFill>
                <a:latin typeface="IBM Plex Sans Bold"/>
              </a:rPr>
              <a:t>Интерактивных педагогических педсовета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86104" y="8173485"/>
            <a:ext cx="6513312" cy="68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Результат</a:t>
            </a:r>
            <a:r>
              <a:rPr lang="en-US" sz="2100" dirty="0">
                <a:solidFill>
                  <a:srgbClr val="1B1B1B"/>
                </a:solidFill>
                <a:latin typeface="IBM Plex Sans"/>
              </a:rPr>
              <a:t> - </a:t>
            </a: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цифровое</a:t>
            </a:r>
            <a:r>
              <a:rPr lang="en-US" sz="21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колесо</a:t>
            </a:r>
            <a:r>
              <a:rPr lang="en-US" sz="21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управления</a:t>
            </a:r>
            <a:r>
              <a:rPr lang="en-US" sz="2100" dirty="0">
                <a:solidFill>
                  <a:srgbClr val="1B1B1B"/>
                </a:solidFill>
                <a:latin typeface="IBM Plex Sans"/>
              </a:rPr>
              <a:t> и </a:t>
            </a: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правила</a:t>
            </a:r>
            <a:r>
              <a:rPr lang="en-US" sz="21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цифрового</a:t>
            </a:r>
            <a:r>
              <a:rPr lang="en-US" sz="2100" dirty="0">
                <a:solidFill>
                  <a:srgbClr val="1B1B1B"/>
                </a:solidFill>
                <a:latin typeface="IBM Plex Sans"/>
              </a:rPr>
              <a:t> </a:t>
            </a:r>
            <a:r>
              <a:rPr lang="en-US" sz="2100" dirty="0" err="1">
                <a:solidFill>
                  <a:srgbClr val="1B1B1B"/>
                </a:solidFill>
                <a:latin typeface="IBM Plex Sans"/>
              </a:rPr>
              <a:t>общения</a:t>
            </a:r>
            <a:endParaRPr lang="en-US" sz="2100" dirty="0">
              <a:solidFill>
                <a:srgbClr val="1B1B1B"/>
              </a:solidFill>
              <a:latin typeface="IBM Plex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88446" y="2211892"/>
            <a:ext cx="6810970" cy="90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B1B1B"/>
                </a:solidFill>
                <a:latin typeface="IBM Plex Sans Bold"/>
              </a:rPr>
              <a:t>Повысили квалификацию по вопросам использования ЦОС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88446" y="3352488"/>
            <a:ext cx="6810970" cy="34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Педагоги в 2021 году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28340" y="4493225"/>
            <a:ext cx="1960607" cy="1960607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921616" y="7125163"/>
            <a:ext cx="1967331" cy="196733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80172" y="1994212"/>
            <a:ext cx="1949236" cy="194923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298596" y="2538684"/>
            <a:ext cx="1459811" cy="76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1"/>
              </a:lnSpc>
              <a:spcBef>
                <a:spcPct val="0"/>
              </a:spcBef>
            </a:pPr>
            <a:r>
              <a:rPr lang="en-US" sz="4785">
                <a:solidFill>
                  <a:srgbClr val="1B1B1B"/>
                </a:solidFill>
                <a:latin typeface="IBM Plex Sans Bold"/>
              </a:rPr>
              <a:t>62%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88279" y="4922236"/>
            <a:ext cx="1941130" cy="88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  <a:spcBef>
                <a:spcPct val="0"/>
              </a:spcBef>
            </a:pPr>
            <a:r>
              <a:rPr lang="en-US" sz="5450">
                <a:solidFill>
                  <a:srgbClr val="1B1B1B"/>
                </a:solidFill>
                <a:latin typeface="IBM Plex Sans Bold"/>
              </a:rPr>
              <a:t>32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47817" y="5577914"/>
            <a:ext cx="1941130" cy="54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399">
                <a:solidFill>
                  <a:srgbClr val="1B1B1B"/>
                </a:solidFill>
                <a:latin typeface="IBM Plex Sans Bold"/>
              </a:rPr>
              <a:t>чел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80172" y="7592784"/>
            <a:ext cx="1941130" cy="88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5"/>
              </a:lnSpc>
              <a:spcBef>
                <a:spcPct val="0"/>
              </a:spcBef>
            </a:pPr>
            <a:r>
              <a:rPr lang="en-US" sz="5450">
                <a:solidFill>
                  <a:srgbClr val="1B1B1B"/>
                </a:solidFill>
                <a:latin typeface="IBM Plex Sans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3507" y="8648700"/>
            <a:ext cx="60906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 dirty="0" err="1">
                <a:solidFill>
                  <a:srgbClr val="1B1B1B"/>
                </a:solidFill>
                <a:latin typeface="IBM Plex Sans Bold"/>
              </a:rPr>
              <a:t>Проект</a:t>
            </a:r>
            <a:r>
              <a:rPr lang="en-US" sz="2799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799" dirty="0" err="1">
                <a:solidFill>
                  <a:srgbClr val="1B1B1B"/>
                </a:solidFill>
                <a:latin typeface="IBM Plex Sans Bold"/>
              </a:rPr>
              <a:t>освещается</a:t>
            </a:r>
            <a:r>
              <a:rPr lang="en-US" sz="2799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799" dirty="0" err="1">
                <a:solidFill>
                  <a:srgbClr val="1B1B1B"/>
                </a:solidFill>
                <a:latin typeface="IBM Plex Sans Bold"/>
              </a:rPr>
              <a:t>на</a:t>
            </a:r>
            <a:r>
              <a:rPr lang="en-US" sz="2799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799" dirty="0" err="1">
                <a:solidFill>
                  <a:srgbClr val="1B1B1B"/>
                </a:solidFill>
                <a:latin typeface="IBM Plex Sans Bold"/>
              </a:rPr>
              <a:t>сайте</a:t>
            </a:r>
            <a:r>
              <a:rPr lang="en-US" sz="2799" dirty="0">
                <a:solidFill>
                  <a:srgbClr val="1B1B1B"/>
                </a:solidFill>
                <a:latin typeface="IBM Plex Sans Bold"/>
              </a:rPr>
              <a:t> </a:t>
            </a:r>
          </a:p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1B1B1B"/>
                </a:solidFill>
                <a:latin typeface="IBM Plex Sans Bold"/>
              </a:rPr>
              <a:t>гимназии</a:t>
            </a:r>
            <a:r>
              <a:rPr lang="en-US" sz="2799" dirty="0">
                <a:solidFill>
                  <a:srgbClr val="1B1B1B"/>
                </a:solidFill>
                <a:latin typeface="IBM Plex Sans Bold"/>
              </a:rPr>
              <a:t>  https://gymnasia23.ru</a:t>
            </a:r>
          </a:p>
        </p:txBody>
      </p:sp>
      <p:sp>
        <p:nvSpPr>
          <p:cNvPr id="22" name="AutoShape 22"/>
          <p:cNvSpPr/>
          <p:nvPr/>
        </p:nvSpPr>
        <p:spPr>
          <a:xfrm>
            <a:off x="898822" y="1994212"/>
            <a:ext cx="4542347" cy="685542"/>
          </a:xfrm>
          <a:prstGeom prst="rect">
            <a:avLst/>
          </a:prstGeom>
          <a:solidFill>
            <a:srgbClr val="F8FF78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457199" y="342901"/>
            <a:ext cx="8991601" cy="103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8195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1B1B1B"/>
                </a:solidFill>
                <a:latin typeface="Clear Sans Bold"/>
              </a:rPr>
              <a:t>Освещение проекта</a:t>
            </a:r>
            <a:endParaRPr lang="en-US" sz="5000" dirty="0">
              <a:solidFill>
                <a:srgbClr val="1B1B1B"/>
              </a:solidFill>
              <a:latin typeface="Clear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658" y="3819815"/>
            <a:ext cx="2869850" cy="2771485"/>
            <a:chOff x="0" y="0"/>
            <a:chExt cx="3826467" cy="36953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26467" cy="263069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0" y="2746023"/>
              <a:ext cx="3826467" cy="949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1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000000"/>
                  </a:solidFill>
                  <a:latin typeface="IBM Plex Sans Bold"/>
                </a:rPr>
                <a:t>ГМО учителей информатики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03254" y="3815950"/>
            <a:ext cx="2791724" cy="3048974"/>
            <a:chOff x="0" y="0"/>
            <a:chExt cx="3722298" cy="40652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722298" cy="255908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2661224"/>
              <a:ext cx="3722298" cy="1404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3"/>
                </a:lnSpc>
                <a:spcBef>
                  <a:spcPct val="0"/>
                </a:spcBef>
              </a:pPr>
              <a:r>
                <a:rPr lang="en-US" sz="2140">
                  <a:solidFill>
                    <a:srgbClr val="000000"/>
                  </a:solidFill>
                  <a:latin typeface="IBM Plex Sans Bold"/>
                </a:rPr>
                <a:t>ГМО учителей иностранных языков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55404" y="3815950"/>
            <a:ext cx="2688596" cy="2596443"/>
            <a:chOff x="0" y="0"/>
            <a:chExt cx="3584794" cy="346192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584794" cy="2464546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0" y="2571386"/>
              <a:ext cx="3584794" cy="890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0"/>
                </a:lnSpc>
                <a:spcBef>
                  <a:spcPct val="0"/>
                </a:spcBef>
              </a:pPr>
              <a:r>
                <a:rPr lang="en-US" sz="2061" dirty="0">
                  <a:solidFill>
                    <a:srgbClr val="000000"/>
                  </a:solidFill>
                  <a:latin typeface="IBM Plex Sans Bold"/>
                </a:rPr>
                <a:t>ГМО </a:t>
              </a:r>
              <a:r>
                <a:rPr lang="en-US" sz="2061" dirty="0" err="1">
                  <a:solidFill>
                    <a:srgbClr val="000000"/>
                  </a:solidFill>
                  <a:latin typeface="IBM Plex Sans Bold"/>
                </a:rPr>
                <a:t>заместителей</a:t>
              </a:r>
              <a:r>
                <a:rPr lang="en-US" sz="2061" dirty="0">
                  <a:solidFill>
                    <a:srgbClr val="000000"/>
                  </a:solidFill>
                  <a:latin typeface="IBM Plex Sans Bold"/>
                </a:rPr>
                <a:t> </a:t>
              </a:r>
              <a:r>
                <a:rPr lang="en-US" sz="2061" dirty="0" err="1">
                  <a:solidFill>
                    <a:srgbClr val="000000"/>
                  </a:solidFill>
                  <a:latin typeface="IBM Plex Sans Bold"/>
                </a:rPr>
                <a:t>директора</a:t>
              </a:r>
              <a:r>
                <a:rPr lang="en-US" sz="2061" dirty="0">
                  <a:solidFill>
                    <a:srgbClr val="000000"/>
                  </a:solidFill>
                  <a:latin typeface="IBM Plex Sans Bold"/>
                </a:rPr>
                <a:t> </a:t>
              </a:r>
              <a:r>
                <a:rPr lang="en-US" sz="2061" dirty="0" err="1">
                  <a:solidFill>
                    <a:srgbClr val="000000"/>
                  </a:solidFill>
                  <a:latin typeface="IBM Plex Sans Bold"/>
                </a:rPr>
                <a:t>по</a:t>
              </a:r>
              <a:r>
                <a:rPr lang="en-US" sz="2061" dirty="0">
                  <a:solidFill>
                    <a:srgbClr val="000000"/>
                  </a:solidFill>
                  <a:latin typeface="IBM Plex Sans Bold"/>
                </a:rPr>
                <a:t> ВР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22122" y="3815950"/>
            <a:ext cx="2606882" cy="2847099"/>
            <a:chOff x="0" y="0"/>
            <a:chExt cx="3475842" cy="379613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75842" cy="238964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0" y="2502180"/>
              <a:ext cx="3475842" cy="1293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00000"/>
                  </a:solidFill>
                  <a:latin typeface="IBM Plex Sans Bold"/>
                </a:rPr>
                <a:t>ГМО учителей общественных дисциплин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303399" y="3815950"/>
            <a:ext cx="2606882" cy="3176669"/>
            <a:chOff x="0" y="0"/>
            <a:chExt cx="3475842" cy="423555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75842" cy="238964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2502180"/>
              <a:ext cx="3475842" cy="1733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00000"/>
                  </a:solidFill>
                  <a:latin typeface="IBM Plex Sans Bold"/>
                </a:rPr>
                <a:t>Амбассадоры цифрового образования "Сферум"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14154" y="3815950"/>
            <a:ext cx="2606882" cy="2517529"/>
            <a:chOff x="0" y="0"/>
            <a:chExt cx="3475842" cy="3356706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75842" cy="2389642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0" y="2502180"/>
              <a:ext cx="3475842" cy="85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8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00000"/>
                  </a:solidFill>
                  <a:latin typeface="IBM Plex Sans Bold"/>
                </a:rPr>
                <a:t>Гимназия 528 г. Санкт-Петербург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629400" y="8800714"/>
            <a:ext cx="116586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19"/>
              </a:lnSpc>
              <a:spcBef>
                <a:spcPct val="0"/>
              </a:spcBef>
            </a:pPr>
            <a:r>
              <a:rPr lang="en-US" sz="3861" dirty="0" err="1">
                <a:solidFill>
                  <a:srgbClr val="000000"/>
                </a:solidFill>
                <a:latin typeface="IBM Plex Sans Bold"/>
              </a:rPr>
              <a:t>Горизонтальные</a:t>
            </a:r>
            <a:r>
              <a:rPr lang="en-US" sz="3861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3861" dirty="0" err="1">
                <a:solidFill>
                  <a:srgbClr val="000000"/>
                </a:solidFill>
                <a:latin typeface="IBM Plex Sans Bold"/>
              </a:rPr>
              <a:t>связи</a:t>
            </a:r>
            <a:r>
              <a:rPr lang="en-US" sz="3861" dirty="0">
                <a:solidFill>
                  <a:srgbClr val="000000"/>
                </a:solidFill>
                <a:latin typeface="IBM Plex Sans Bold"/>
              </a:rPr>
              <a:t> в  </a:t>
            </a:r>
            <a:r>
              <a:rPr lang="en-US" sz="3861" dirty="0" err="1">
                <a:solidFill>
                  <a:srgbClr val="000000"/>
                </a:solidFill>
                <a:latin typeface="IBM Plex Sans Bold"/>
              </a:rPr>
              <a:t>системе</a:t>
            </a:r>
            <a:r>
              <a:rPr lang="en-US" sz="3861" dirty="0">
                <a:solidFill>
                  <a:srgbClr val="000000"/>
                </a:solidFill>
                <a:latin typeface="IBM Plex Sans Bold"/>
              </a:rPr>
              <a:t> </a:t>
            </a:r>
            <a:r>
              <a:rPr lang="en-US" sz="3861" dirty="0" err="1">
                <a:solidFill>
                  <a:srgbClr val="000000"/>
                </a:solidFill>
                <a:latin typeface="IBM Plex Sans Bold"/>
              </a:rPr>
              <a:t>образования</a:t>
            </a:r>
            <a:r>
              <a:rPr lang="en-US" sz="3861" dirty="0">
                <a:solidFill>
                  <a:srgbClr val="000000"/>
                </a:solidFill>
                <a:latin typeface="IBM Plex Sans Bold"/>
              </a:rPr>
              <a:t>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765" y="312090"/>
            <a:ext cx="18155235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IBM Plex Sans Bold"/>
              </a:rPr>
              <a:t>Система взаимодействия людей и технологий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887580" y="9389852"/>
            <a:ext cx="9400420" cy="45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3"/>
              </a:lnSpc>
              <a:spcBef>
                <a:spcPct val="0"/>
              </a:spcBef>
            </a:pPr>
            <a:r>
              <a:rPr lang="en-US" sz="2856">
                <a:solidFill>
                  <a:srgbClr val="000000"/>
                </a:solidFill>
                <a:latin typeface="IBM Plex Sans"/>
              </a:rPr>
              <a:t>муниципальные и иные уровни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02510" y="7507896"/>
            <a:ext cx="6785070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FBFC7"/>
                </a:solidFill>
                <a:latin typeface="IBM Plex Sans Bold"/>
              </a:rPr>
              <a:t>муниципальная</a:t>
            </a:r>
            <a:r>
              <a:rPr lang="en-US" sz="2600" dirty="0">
                <a:solidFill>
                  <a:srgbClr val="1FBFC7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FBFC7"/>
                </a:solidFill>
                <a:latin typeface="IBM Plex Sans Bold"/>
              </a:rPr>
              <a:t>экосистема</a:t>
            </a:r>
            <a:endParaRPr lang="en-US" sz="2600" dirty="0">
              <a:solidFill>
                <a:srgbClr val="1FBFC7"/>
              </a:solidFill>
              <a:latin typeface="IBM Plex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587790" y="7507896"/>
            <a:ext cx="292980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FFFF00"/>
                </a:solidFill>
                <a:latin typeface="IBM Plex Sans Bold"/>
              </a:rPr>
              <a:t>российская</a:t>
            </a:r>
            <a:endParaRPr lang="en-US" sz="2600" dirty="0">
              <a:solidFill>
                <a:srgbClr val="FFFF00"/>
              </a:solidFill>
              <a:latin typeface="IBM Plex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042" y="1028700"/>
            <a:ext cx="5804727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1B1B1B"/>
                </a:solidFill>
                <a:latin typeface="Clear Sans Bold"/>
              </a:rPr>
              <a:t>Перспективы развития проекта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745988" y="3196249"/>
            <a:ext cx="6810970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Проектирование и реализация проекта “Портал методической поддержки ЦОС”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45988" y="4200525"/>
            <a:ext cx="681097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Нормативная база, элементы ЦОС с инструкциями их использования, методические рекомендации и пр.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894818" y="5621453"/>
            <a:ext cx="6513312" cy="1730191"/>
            <a:chOff x="0" y="0"/>
            <a:chExt cx="8684415" cy="2306921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8684415" cy="1624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5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B1B1B"/>
                  </a:solidFill>
                  <a:latin typeface="IBM Plex Sans Bold"/>
                </a:rPr>
                <a:t>Формирование профилей “цифровых компетенций” участников образовательных отношений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56706"/>
              <a:ext cx="8684415" cy="450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>
                  <a:solidFill>
                    <a:srgbClr val="1B1B1B"/>
                  </a:solidFill>
                  <a:latin typeface="IBM Plex Sans"/>
                </a:rPr>
                <a:t>По уровням SAMR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45988" y="519655"/>
            <a:ext cx="6810970" cy="2174006"/>
            <a:chOff x="0" y="0"/>
            <a:chExt cx="9081293" cy="2898674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50"/>
              <a:ext cx="9081293" cy="168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1B1B1B"/>
                  </a:solidFill>
                  <a:latin typeface="IBM Plex Sans Bold"/>
                </a:rPr>
                <a:t>Наполнение управленческих кейсов шаблонами и методические рекомендации к ним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91259"/>
              <a:ext cx="9081293" cy="907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>
                  <a:solidFill>
                    <a:srgbClr val="1B1B1B"/>
                  </a:solidFill>
                  <a:latin typeface="IBM Plex Sans"/>
                </a:rPr>
                <a:t>Снижение нагрузки, повышение эффективности управления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37053" y="2916740"/>
            <a:ext cx="1960607" cy="1960607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730329" y="5548678"/>
            <a:ext cx="1967331" cy="196733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788886" y="417727"/>
            <a:ext cx="1949236" cy="194923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796992" y="7998602"/>
            <a:ext cx="1941130" cy="194113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46444" y="8661425"/>
            <a:ext cx="646024" cy="615485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0894818" y="7998602"/>
            <a:ext cx="6791126" cy="1733991"/>
            <a:chOff x="0" y="0"/>
            <a:chExt cx="9054835" cy="231198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9054835" cy="1624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5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1B1B1B"/>
                  </a:solidFill>
                  <a:latin typeface="IBM Plex Sans Bold"/>
                </a:rPr>
                <a:t>Разработка программ персонализированного и внутрикорпоративного обучения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861772"/>
              <a:ext cx="9054835" cy="450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r>
                <a:rPr lang="en-US" sz="2100">
                  <a:solidFill>
                    <a:srgbClr val="1B1B1B"/>
                  </a:solidFill>
                  <a:latin typeface="IBM Plex Sans"/>
                </a:rPr>
                <a:t> На основе  "цифровых профилей" педагога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3912" y="1028700"/>
            <a:ext cx="788556" cy="78855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76736" y="3410868"/>
            <a:ext cx="581643" cy="9723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03912" y="6184266"/>
            <a:ext cx="740088" cy="74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534" y="-808757"/>
            <a:ext cx="5269230" cy="526923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EAF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069154" y="5462115"/>
            <a:ext cx="5657850" cy="5657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EAF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76364" y="4934164"/>
            <a:ext cx="5524869" cy="552484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573741" y="1839013"/>
            <a:ext cx="8325157" cy="262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7"/>
              </a:lnSpc>
              <a:spcBef>
                <a:spcPct val="0"/>
              </a:spcBef>
            </a:pPr>
            <a:r>
              <a:rPr lang="en-US" sz="3205">
                <a:solidFill>
                  <a:srgbClr val="1B1B1B"/>
                </a:solidFill>
                <a:latin typeface="IBM Plex Sans Bold"/>
              </a:rPr>
              <a:t>Сайт гимназии </a:t>
            </a:r>
            <a:r>
              <a:rPr lang="en-US" sz="3205">
                <a:solidFill>
                  <a:srgbClr val="1B1B1B"/>
                </a:solidFill>
                <a:latin typeface="IBM Plex Sans"/>
              </a:rPr>
              <a:t>- </a:t>
            </a:r>
            <a:r>
              <a:rPr lang="en-US" sz="3205" u="sng">
                <a:solidFill>
                  <a:srgbClr val="1B1B1B"/>
                </a:solidFill>
                <a:latin typeface="IBM Plex Sans"/>
              </a:rPr>
              <a:t>https://gymnas</a:t>
            </a:r>
            <a:r>
              <a:rPr lang="en-US" sz="3205">
                <a:solidFill>
                  <a:srgbClr val="1B1B1B"/>
                </a:solidFill>
                <a:latin typeface="IBM Plex Sans"/>
              </a:rPr>
              <a:t>ia23.ru/</a:t>
            </a:r>
          </a:p>
          <a:p>
            <a:pPr marL="0" lvl="0" indent="0">
              <a:lnSpc>
                <a:spcPts val="4167"/>
              </a:lnSpc>
              <a:spcBef>
                <a:spcPct val="0"/>
              </a:spcBef>
            </a:pPr>
            <a:endParaRPr lang="en-US" sz="3205">
              <a:solidFill>
                <a:srgbClr val="1B1B1B"/>
              </a:solidFill>
              <a:latin typeface="IBM Plex Sans"/>
            </a:endParaRPr>
          </a:p>
          <a:p>
            <a:pPr marL="0" lvl="0" indent="0">
              <a:lnSpc>
                <a:spcPts val="4167"/>
              </a:lnSpc>
              <a:spcBef>
                <a:spcPct val="0"/>
              </a:spcBef>
            </a:pPr>
            <a:r>
              <a:rPr lang="en-US" sz="3205">
                <a:solidFill>
                  <a:srgbClr val="1B1B1B"/>
                </a:solidFill>
                <a:latin typeface="IBM Plex Sans Bold"/>
              </a:rPr>
              <a:t>E-Mail </a:t>
            </a:r>
            <a:r>
              <a:rPr lang="en-US" sz="3205">
                <a:solidFill>
                  <a:srgbClr val="1B1B1B"/>
                </a:solidFill>
                <a:latin typeface="IBM Plex Sans"/>
              </a:rPr>
              <a:t>- info@gymnasia23.ru</a:t>
            </a:r>
          </a:p>
          <a:p>
            <a:pPr marL="0" lvl="0" indent="0">
              <a:lnSpc>
                <a:spcPts val="4167"/>
              </a:lnSpc>
              <a:spcBef>
                <a:spcPct val="0"/>
              </a:spcBef>
            </a:pPr>
            <a:endParaRPr lang="en-US" sz="3205">
              <a:solidFill>
                <a:srgbClr val="1B1B1B"/>
              </a:solidFill>
              <a:latin typeface="IBM Plex Sans"/>
            </a:endParaRPr>
          </a:p>
          <a:p>
            <a:pPr marL="0" lvl="0" indent="0">
              <a:lnSpc>
                <a:spcPts val="4167"/>
              </a:lnSpc>
              <a:spcBef>
                <a:spcPct val="0"/>
              </a:spcBef>
            </a:pPr>
            <a:endParaRPr lang="en-US" sz="3205">
              <a:solidFill>
                <a:srgbClr val="1B1B1B"/>
              </a:solidFill>
              <a:latin typeface="IBM Plex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573741" y="4225504"/>
            <a:ext cx="4103331" cy="4529876"/>
            <a:chOff x="0" y="0"/>
            <a:chExt cx="5471107" cy="603983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64751"/>
              <a:ext cx="1582071" cy="158207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457763"/>
              <a:ext cx="1582071" cy="158207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2160465"/>
              <a:ext cx="1582071" cy="1582071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813560" y="-19050"/>
              <a:ext cx="3657547" cy="5694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  <a:spcBef>
                  <a:spcPct val="0"/>
                </a:spcBef>
              </a:pPr>
              <a:endParaRPr dirty="0"/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r>
                <a:rPr lang="en-US" sz="3399" dirty="0" err="1">
                  <a:solidFill>
                    <a:srgbClr val="1B1B1B"/>
                  </a:solidFill>
                  <a:latin typeface="IBM Plex Sans Bold"/>
                </a:rPr>
                <a:t>Инстаграм</a:t>
              </a: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r>
                <a:rPr lang="en-US" sz="3399" dirty="0" err="1">
                  <a:solidFill>
                    <a:srgbClr val="1B1B1B"/>
                  </a:solidFill>
                  <a:latin typeface="IBM Plex Sans Bold"/>
                </a:rPr>
                <a:t>ВКонтакте</a:t>
              </a: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  <a:p>
              <a:pPr algn="ctr">
                <a:lnSpc>
                  <a:spcPts val="4419"/>
                </a:lnSpc>
                <a:spcBef>
                  <a:spcPct val="0"/>
                </a:spcBef>
              </a:pPr>
              <a:r>
                <a:rPr lang="en-US" sz="3399" dirty="0" err="1">
                  <a:solidFill>
                    <a:srgbClr val="1B1B1B"/>
                  </a:solidFill>
                  <a:latin typeface="IBM Plex Sans Bold"/>
                </a:rPr>
                <a:t>facebook</a:t>
              </a:r>
              <a:endParaRPr lang="en-US" sz="3399" dirty="0">
                <a:solidFill>
                  <a:srgbClr val="1B1B1B"/>
                </a:solidFill>
                <a:latin typeface="IBM Plex Sans Bold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32178" y="2834657"/>
            <a:ext cx="972352" cy="66827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106400" y="5852150"/>
            <a:ext cx="3881187" cy="39395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32178" y="1929675"/>
            <a:ext cx="1041443" cy="60664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91252" y="392327"/>
            <a:ext cx="9945068" cy="128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172"/>
              </a:lnSpc>
              <a:spcBef>
                <a:spcPct val="0"/>
              </a:spcBef>
            </a:pPr>
            <a:r>
              <a:rPr lang="en-US" sz="8477">
                <a:solidFill>
                  <a:srgbClr val="1B1B1B"/>
                </a:solidFill>
                <a:latin typeface="Clear Sans Bold"/>
              </a:rPr>
              <a:t>Н</a:t>
            </a:r>
            <a:r>
              <a:rPr lang="en-US" sz="8477" u="none">
                <a:solidFill>
                  <a:srgbClr val="1B1B1B"/>
                </a:solidFill>
                <a:latin typeface="Clear Sans Bold"/>
              </a:rPr>
              <a:t>аши контакты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68201" y="5095875"/>
            <a:ext cx="53340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  <a:spcBef>
                <a:spcPct val="0"/>
              </a:spcBef>
            </a:pPr>
            <a:r>
              <a:rPr lang="en-US" sz="3400" dirty="0">
                <a:solidFill>
                  <a:srgbClr val="1B1B1B"/>
                </a:solidFill>
                <a:latin typeface="IBM Plex Sans Bold"/>
              </a:rPr>
              <a:t>  </a:t>
            </a:r>
            <a:r>
              <a:rPr lang="en-US" sz="3400" dirty="0" err="1">
                <a:solidFill>
                  <a:srgbClr val="1B1B1B"/>
                </a:solidFill>
                <a:latin typeface="IBM Plex Sans Bold"/>
              </a:rPr>
              <a:t>на</a:t>
            </a:r>
            <a:r>
              <a:rPr lang="en-US" sz="34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3400" dirty="0" err="1">
                <a:solidFill>
                  <a:srgbClr val="1B1B1B"/>
                </a:solidFill>
                <a:latin typeface="IBM Plex Sans Bold"/>
              </a:rPr>
              <a:t>сайте</a:t>
            </a:r>
            <a:r>
              <a:rPr lang="en-US" sz="34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3400" dirty="0" err="1">
                <a:solidFill>
                  <a:srgbClr val="1B1B1B"/>
                </a:solidFill>
                <a:latin typeface="IBM Plex Sans Bold"/>
              </a:rPr>
              <a:t>гимназии</a:t>
            </a:r>
            <a:endParaRPr lang="en-US" sz="3400" dirty="0">
              <a:solidFill>
                <a:srgbClr val="1B1B1B"/>
              </a:solidFill>
              <a:latin typeface="IBM Plex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68201" y="4187404"/>
            <a:ext cx="53340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1B1B1B"/>
                </a:solidFill>
                <a:latin typeface="IBM Plex Sans Bold"/>
              </a:rPr>
              <a:t>Страница</a:t>
            </a:r>
            <a:r>
              <a:rPr lang="en-US" sz="34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3400" dirty="0" err="1">
                <a:solidFill>
                  <a:srgbClr val="1B1B1B"/>
                </a:solidFill>
                <a:latin typeface="IBM Plex Sans Bold"/>
              </a:rPr>
              <a:t>проекта</a:t>
            </a:r>
            <a:r>
              <a:rPr lang="en-US" sz="3400" dirty="0">
                <a:solidFill>
                  <a:srgbClr val="1B1B1B"/>
                </a:solidFill>
                <a:latin typeface="IBM Plex Sans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88972" y="0"/>
            <a:ext cx="9819103" cy="10287000"/>
          </a:xfrm>
          <a:prstGeom prst="rect">
            <a:avLst/>
          </a:prstGeom>
          <a:solidFill>
            <a:srgbClr val="C9E6D0">
              <a:alpha val="9882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978760"/>
            <a:ext cx="1608845" cy="16886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371081" y="1496485"/>
            <a:ext cx="7630184" cy="6510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76"/>
              </a:lnSpc>
            </a:pPr>
            <a:r>
              <a:rPr lang="en-US" sz="4178">
                <a:solidFill>
                  <a:srgbClr val="000000"/>
                </a:solidFill>
                <a:latin typeface="IBM Plex Sans Bold"/>
              </a:rPr>
              <a:t>систематизация, обобщение и распространение опыта гимназии в управлении цифровой образовательной средой с использованием облачных технологий в условиях перехода на целевую модель ЦОС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4345" y="1648885"/>
            <a:ext cx="680280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384"/>
              </a:lnSpc>
              <a:spcBef>
                <a:spcPct val="0"/>
              </a:spcBef>
            </a:pPr>
            <a:r>
              <a:rPr lang="en-US" sz="7820">
                <a:solidFill>
                  <a:srgbClr val="000000"/>
                </a:solidFill>
                <a:latin typeface="Clear Sans Bold"/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358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49" y="5243384"/>
            <a:ext cx="545536" cy="5395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63245" y="4777512"/>
            <a:ext cx="676624" cy="6470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12052" t="13266" r="20152"/>
          <a:stretch>
            <a:fillRect/>
          </a:stretch>
        </p:blipFill>
        <p:spPr>
          <a:xfrm>
            <a:off x="412510" y="1818097"/>
            <a:ext cx="1806343" cy="2310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49" y="7038515"/>
            <a:ext cx="545536" cy="5395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49" y="8680453"/>
            <a:ext cx="545536" cy="5395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02721" y="1918529"/>
            <a:ext cx="1875725" cy="17679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67681" y="276571"/>
            <a:ext cx="17455227" cy="116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120"/>
              </a:lnSpc>
              <a:spcBef>
                <a:spcPct val="0"/>
              </a:spcBef>
            </a:pPr>
            <a:r>
              <a:rPr lang="en-US" sz="7600">
                <a:solidFill>
                  <a:srgbClr val="1B1B1B"/>
                </a:solidFill>
                <a:latin typeface="Clear Sans Bold"/>
              </a:rPr>
              <a:t>Нормативная база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755513" y="4807414"/>
            <a:ext cx="5428142" cy="1411524"/>
            <a:chOff x="0" y="0"/>
            <a:chExt cx="7237523" cy="18820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7237523" cy="1077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82"/>
                </a:lnSpc>
                <a:spcBef>
                  <a:spcPct val="0"/>
                </a:spcBef>
              </a:pPr>
              <a:r>
                <a:rPr lang="en-US" sz="2525">
                  <a:solidFill>
                    <a:srgbClr val="1B1B1B"/>
                  </a:solidFill>
                  <a:latin typeface="IBM Plex Sans Bold"/>
                </a:rPr>
                <a:t>Модель цифровой образовательной среды гимназии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47189"/>
              <a:ext cx="7237523" cy="45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755513" y="1915989"/>
            <a:ext cx="5198293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Пакет нормативных актов гимназии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55513" y="2998947"/>
            <a:ext cx="5198293" cy="68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7 локальных актов </a:t>
            </a:r>
          </a:p>
          <a:p>
            <a:pPr>
              <a:lnSpc>
                <a:spcPts val="2730"/>
              </a:lnSpc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(5 положений и 2 правила)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79026" y="5251920"/>
            <a:ext cx="4712908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О целевой модели цифровой образовательной среды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55759" y="1899479"/>
            <a:ext cx="5604238" cy="17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Нормативная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база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федерального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проекта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"Цифровая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образовательная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среда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"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нацпроекта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"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Образование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"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55759" y="7019465"/>
            <a:ext cx="5209625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Внедрение в ООП современных цифровых технологий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73697" y="8805383"/>
            <a:ext cx="492356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Методические рекомендации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55759" y="3771026"/>
            <a:ext cx="5604238" cy="68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  <a:spcBef>
                <a:spcPct val="0"/>
              </a:spcBef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федеральные, региональные, муниципальные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55513" y="6607350"/>
            <a:ext cx="5428142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Регламент определения эффективности ЦОС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55513" y="7504704"/>
            <a:ext cx="5198293" cy="687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1B1B1B"/>
                </a:solidFill>
                <a:latin typeface="IBM Plex Sans"/>
              </a:rPr>
              <a:t>Критерии и инструментарий для всех участников образовательных отношений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63245" y="6803531"/>
            <a:ext cx="676624" cy="64709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63245" y="8698686"/>
            <a:ext cx="676624" cy="64709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755513" y="8805383"/>
            <a:ext cx="3802393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Управленческие кейсы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102"/>
          <p:cNvSpPr/>
          <p:nvPr/>
        </p:nvSpPr>
        <p:spPr>
          <a:xfrm>
            <a:off x="2612053" y="21200"/>
            <a:ext cx="11821938" cy="515315"/>
          </a:xfrm>
          <a:prstGeom prst="roundRect">
            <a:avLst/>
          </a:prstGeom>
          <a:solidFill>
            <a:srgbClr val="C9F1D3"/>
          </a:solidFill>
        </p:spPr>
      </p:sp>
      <p:grpSp>
        <p:nvGrpSpPr>
          <p:cNvPr id="147" name="Group 101"/>
          <p:cNvGrpSpPr/>
          <p:nvPr/>
        </p:nvGrpSpPr>
        <p:grpSpPr>
          <a:xfrm>
            <a:off x="2887524" y="9263546"/>
            <a:ext cx="11378724" cy="705678"/>
            <a:chOff x="0" y="0"/>
            <a:chExt cx="4138861" cy="276398"/>
          </a:xfrm>
        </p:grpSpPr>
        <p:sp>
          <p:nvSpPr>
            <p:cNvPr id="148" name="Freeform 102"/>
            <p:cNvSpPr/>
            <p:nvPr/>
          </p:nvSpPr>
          <p:spPr>
            <a:xfrm>
              <a:off x="0" y="0"/>
              <a:ext cx="4138861" cy="276398"/>
            </a:xfrm>
            <a:prstGeom prst="roundRect">
              <a:avLst/>
            </a:prstGeom>
            <a:solidFill>
              <a:srgbClr val="E1F7E6"/>
            </a:solidFill>
          </p:spPr>
        </p:sp>
      </p:grpSp>
      <p:sp>
        <p:nvSpPr>
          <p:cNvPr id="2" name="AutoShape 2"/>
          <p:cNvSpPr/>
          <p:nvPr/>
        </p:nvSpPr>
        <p:spPr>
          <a:xfrm>
            <a:off x="2918301" y="1028700"/>
            <a:ext cx="11407299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901811" y="1028700"/>
            <a:ext cx="11350149" cy="7521863"/>
            <a:chOff x="78989" y="157105"/>
            <a:chExt cx="4107836" cy="2722306"/>
          </a:xfrm>
        </p:grpSpPr>
        <p:sp>
          <p:nvSpPr>
            <p:cNvPr id="4" name="Freeform 4"/>
            <p:cNvSpPr/>
            <p:nvPr/>
          </p:nvSpPr>
          <p:spPr>
            <a:xfrm>
              <a:off x="78989" y="157105"/>
              <a:ext cx="4107836" cy="2722306"/>
            </a:xfrm>
            <a:custGeom>
              <a:avLst/>
              <a:gdLst/>
              <a:ahLst/>
              <a:cxnLst/>
              <a:rect l="l" t="t" r="r" b="b"/>
              <a:pathLst>
                <a:path w="4107836" h="2722306">
                  <a:moveTo>
                    <a:pt x="0" y="0"/>
                  </a:moveTo>
                  <a:lnTo>
                    <a:pt x="4107836" y="0"/>
                  </a:lnTo>
                  <a:lnTo>
                    <a:pt x="4107836" y="2722306"/>
                  </a:lnTo>
                  <a:lnTo>
                    <a:pt x="0" y="2722306"/>
                  </a:lnTo>
                  <a:close/>
                </a:path>
              </a:pathLst>
            </a:custGeom>
            <a:solidFill>
              <a:srgbClr val="EBEAF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749203" y="2495431"/>
            <a:ext cx="2110792" cy="909067"/>
            <a:chOff x="0" y="0"/>
            <a:chExt cx="1959411" cy="843871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855271" cy="724491"/>
            </a:xfrm>
            <a:custGeom>
              <a:avLst/>
              <a:gdLst/>
              <a:ahLst/>
              <a:cxnLst/>
              <a:rect l="l" t="t" r="r" b="b"/>
              <a:pathLst>
                <a:path w="1855271" h="724491">
                  <a:moveTo>
                    <a:pt x="1828601" y="535261"/>
                  </a:moveTo>
                  <a:cubicBezTo>
                    <a:pt x="1828601" y="622891"/>
                    <a:pt x="1752401" y="694011"/>
                    <a:pt x="1671121" y="694011"/>
                  </a:cubicBezTo>
                  <a:lnTo>
                    <a:pt x="66040" y="694011"/>
                  </a:lnTo>
                  <a:cubicBezTo>
                    <a:pt x="43180" y="694011"/>
                    <a:pt x="20320" y="688931"/>
                    <a:pt x="0" y="680041"/>
                  </a:cubicBezTo>
                  <a:cubicBezTo>
                    <a:pt x="26670" y="707981"/>
                    <a:pt x="63500" y="724491"/>
                    <a:pt x="105952" y="724491"/>
                  </a:cubicBezTo>
                  <a:lnTo>
                    <a:pt x="1709221" y="724491"/>
                  </a:lnTo>
                  <a:cubicBezTo>
                    <a:pt x="1789231" y="724491"/>
                    <a:pt x="1855271" y="658451"/>
                    <a:pt x="1855271" y="578441"/>
                  </a:cubicBezTo>
                  <a:lnTo>
                    <a:pt x="1855271" y="95250"/>
                  </a:lnTo>
                  <a:cubicBezTo>
                    <a:pt x="1855271" y="58420"/>
                    <a:pt x="1841301" y="25400"/>
                    <a:pt x="1819711" y="0"/>
                  </a:cubicBezTo>
                  <a:cubicBezTo>
                    <a:pt x="1826061" y="16510"/>
                    <a:pt x="1828601" y="34290"/>
                    <a:pt x="1828601" y="52070"/>
                  </a:cubicBezTo>
                  <a:lnTo>
                    <a:pt x="1828601" y="535261"/>
                  </a:lnTo>
                  <a:lnTo>
                    <a:pt x="1828601" y="535261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894641" cy="775291"/>
            </a:xfrm>
            <a:custGeom>
              <a:avLst/>
              <a:gdLst/>
              <a:ahLst/>
              <a:cxnLst/>
              <a:rect l="l" t="t" r="r" b="b"/>
              <a:pathLst>
                <a:path w="1894641" h="775291">
                  <a:moveTo>
                    <a:pt x="146050" y="775291"/>
                  </a:moveTo>
                  <a:lnTo>
                    <a:pt x="1748591" y="775291"/>
                  </a:lnTo>
                  <a:cubicBezTo>
                    <a:pt x="1828601" y="775291"/>
                    <a:pt x="1894641" y="709251"/>
                    <a:pt x="1894641" y="629241"/>
                  </a:cubicBezTo>
                  <a:lnTo>
                    <a:pt x="1894641" y="146050"/>
                  </a:lnTo>
                  <a:cubicBezTo>
                    <a:pt x="1894641" y="66040"/>
                    <a:pt x="1828601" y="0"/>
                    <a:pt x="174859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29241"/>
                  </a:lnTo>
                  <a:cubicBezTo>
                    <a:pt x="0" y="710521"/>
                    <a:pt x="66040" y="775291"/>
                    <a:pt x="146050" y="775291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959411" cy="843871"/>
            </a:xfrm>
            <a:custGeom>
              <a:avLst/>
              <a:gdLst/>
              <a:ahLst/>
              <a:cxnLst/>
              <a:rect l="l" t="t" r="r" b="b"/>
              <a:pathLst>
                <a:path w="1959411" h="843871">
                  <a:moveTo>
                    <a:pt x="1895911" y="74930"/>
                  </a:moveTo>
                  <a:cubicBezTo>
                    <a:pt x="1867971" y="30480"/>
                    <a:pt x="1818441" y="0"/>
                    <a:pt x="176129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41941"/>
                  </a:lnTo>
                  <a:cubicBezTo>
                    <a:pt x="0" y="694011"/>
                    <a:pt x="25400" y="739731"/>
                    <a:pt x="63500" y="768941"/>
                  </a:cubicBezTo>
                  <a:cubicBezTo>
                    <a:pt x="91440" y="813391"/>
                    <a:pt x="140970" y="843871"/>
                    <a:pt x="200215" y="843871"/>
                  </a:cubicBezTo>
                  <a:lnTo>
                    <a:pt x="1800661" y="843871"/>
                  </a:lnTo>
                  <a:cubicBezTo>
                    <a:pt x="1888291" y="843871"/>
                    <a:pt x="1959411" y="772751"/>
                    <a:pt x="1959411" y="685121"/>
                  </a:cubicBezTo>
                  <a:lnTo>
                    <a:pt x="1959411" y="201930"/>
                  </a:lnTo>
                  <a:cubicBezTo>
                    <a:pt x="1959411" y="149860"/>
                    <a:pt x="1934011" y="104140"/>
                    <a:pt x="1895911" y="74930"/>
                  </a:cubicBezTo>
                  <a:close/>
                  <a:moveTo>
                    <a:pt x="12700" y="64194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61291" y="12700"/>
                  </a:lnTo>
                  <a:cubicBezTo>
                    <a:pt x="1841301" y="12700"/>
                    <a:pt x="1907341" y="78740"/>
                    <a:pt x="1907341" y="158750"/>
                  </a:cubicBezTo>
                  <a:lnTo>
                    <a:pt x="1907341" y="641941"/>
                  </a:lnTo>
                  <a:cubicBezTo>
                    <a:pt x="1907341" y="721951"/>
                    <a:pt x="1841301" y="787991"/>
                    <a:pt x="1761291" y="787991"/>
                  </a:cubicBezTo>
                  <a:lnTo>
                    <a:pt x="158750" y="787991"/>
                  </a:lnTo>
                  <a:cubicBezTo>
                    <a:pt x="78740" y="787991"/>
                    <a:pt x="12700" y="723221"/>
                    <a:pt x="12700" y="641941"/>
                  </a:cubicBezTo>
                  <a:close/>
                  <a:moveTo>
                    <a:pt x="1947981" y="685121"/>
                  </a:moveTo>
                  <a:cubicBezTo>
                    <a:pt x="1947981" y="765131"/>
                    <a:pt x="1880671" y="831171"/>
                    <a:pt x="1800661" y="831171"/>
                  </a:cubicBezTo>
                  <a:lnTo>
                    <a:pt x="200215" y="831171"/>
                  </a:lnTo>
                  <a:cubicBezTo>
                    <a:pt x="157480" y="831171"/>
                    <a:pt x="120650" y="814661"/>
                    <a:pt x="93980" y="786721"/>
                  </a:cubicBezTo>
                  <a:cubicBezTo>
                    <a:pt x="114300" y="795611"/>
                    <a:pt x="135890" y="800691"/>
                    <a:pt x="160020" y="800691"/>
                  </a:cubicBezTo>
                  <a:lnTo>
                    <a:pt x="1762561" y="800691"/>
                  </a:lnTo>
                  <a:cubicBezTo>
                    <a:pt x="1850191" y="800691"/>
                    <a:pt x="1921311" y="729571"/>
                    <a:pt x="1921311" y="641941"/>
                  </a:cubicBezTo>
                  <a:lnTo>
                    <a:pt x="1921311" y="158750"/>
                  </a:lnTo>
                  <a:cubicBezTo>
                    <a:pt x="1921311" y="140970"/>
                    <a:pt x="1917501" y="123190"/>
                    <a:pt x="1912421" y="106680"/>
                  </a:cubicBezTo>
                  <a:cubicBezTo>
                    <a:pt x="1934011" y="132080"/>
                    <a:pt x="1947981" y="165100"/>
                    <a:pt x="1947981" y="201930"/>
                  </a:cubicBezTo>
                  <a:lnTo>
                    <a:pt x="1947981" y="685121"/>
                  </a:lnTo>
                  <a:cubicBezTo>
                    <a:pt x="1947981" y="685121"/>
                    <a:pt x="1947981" y="685121"/>
                    <a:pt x="1947981" y="685121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752041" y="2673426"/>
            <a:ext cx="1962040" cy="50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1407">
                <a:solidFill>
                  <a:srgbClr val="FFFFFF"/>
                </a:solidFill>
                <a:latin typeface="Arimo Bold"/>
              </a:rPr>
              <a:t>Электронные учебники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891543" y="2536510"/>
            <a:ext cx="5160397" cy="4431786"/>
            <a:chOff x="0" y="0"/>
            <a:chExt cx="2021209" cy="17358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21209" cy="1735829"/>
            </a:xfrm>
            <a:custGeom>
              <a:avLst/>
              <a:gdLst/>
              <a:ahLst/>
              <a:cxnLst/>
              <a:rect l="l" t="t" r="r" b="b"/>
              <a:pathLst>
                <a:path w="2021209" h="1735829">
                  <a:moveTo>
                    <a:pt x="0" y="0"/>
                  </a:moveTo>
                  <a:lnTo>
                    <a:pt x="2021209" y="0"/>
                  </a:lnTo>
                  <a:lnTo>
                    <a:pt x="2021209" y="1735829"/>
                  </a:lnTo>
                  <a:lnTo>
                    <a:pt x="0" y="1735829"/>
                  </a:lnTo>
                  <a:close/>
                </a:path>
              </a:pathLst>
            </a:custGeom>
            <a:solidFill>
              <a:srgbClr val="FFFDF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019895" y="3438678"/>
            <a:ext cx="2302744" cy="698821"/>
            <a:chOff x="0" y="0"/>
            <a:chExt cx="1657640" cy="503050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553500" cy="383670"/>
            </a:xfrm>
            <a:custGeom>
              <a:avLst/>
              <a:gdLst/>
              <a:ahLst/>
              <a:cxnLst/>
              <a:rect l="l" t="t" r="r" b="b"/>
              <a:pathLst>
                <a:path w="1553500" h="383670">
                  <a:moveTo>
                    <a:pt x="1526830" y="194440"/>
                  </a:moveTo>
                  <a:cubicBezTo>
                    <a:pt x="1526830" y="282070"/>
                    <a:pt x="1450630" y="353190"/>
                    <a:pt x="1369350" y="353190"/>
                  </a:cubicBezTo>
                  <a:lnTo>
                    <a:pt x="66040" y="353190"/>
                  </a:lnTo>
                  <a:cubicBezTo>
                    <a:pt x="43180" y="353190"/>
                    <a:pt x="20320" y="348110"/>
                    <a:pt x="0" y="339220"/>
                  </a:cubicBezTo>
                  <a:cubicBezTo>
                    <a:pt x="26670" y="367160"/>
                    <a:pt x="63500" y="383670"/>
                    <a:pt x="104028" y="383670"/>
                  </a:cubicBezTo>
                  <a:lnTo>
                    <a:pt x="1407450" y="383670"/>
                  </a:lnTo>
                  <a:cubicBezTo>
                    <a:pt x="1487460" y="383670"/>
                    <a:pt x="1553500" y="317630"/>
                    <a:pt x="1553500" y="23762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194440"/>
                  </a:lnTo>
                  <a:lnTo>
                    <a:pt x="1526830" y="194440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592871" cy="434470"/>
            </a:xfrm>
            <a:custGeom>
              <a:avLst/>
              <a:gdLst/>
              <a:ahLst/>
              <a:cxnLst/>
              <a:rect l="l" t="t" r="r" b="b"/>
              <a:pathLst>
                <a:path w="1592871" h="434470">
                  <a:moveTo>
                    <a:pt x="146050" y="434470"/>
                  </a:moveTo>
                  <a:lnTo>
                    <a:pt x="1446821" y="434470"/>
                  </a:lnTo>
                  <a:cubicBezTo>
                    <a:pt x="1526830" y="434470"/>
                    <a:pt x="1592871" y="368430"/>
                    <a:pt x="1592871" y="28842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8420"/>
                  </a:lnTo>
                  <a:cubicBezTo>
                    <a:pt x="0" y="369700"/>
                    <a:pt x="66040" y="434470"/>
                    <a:pt x="146050" y="43447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657640" cy="503050"/>
            </a:xfrm>
            <a:custGeom>
              <a:avLst/>
              <a:gdLst/>
              <a:ahLst/>
              <a:cxnLst/>
              <a:rect l="l" t="t" r="r" b="b"/>
              <a:pathLst>
                <a:path w="1657640" h="50305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01120"/>
                  </a:lnTo>
                  <a:cubicBezTo>
                    <a:pt x="0" y="353190"/>
                    <a:pt x="25400" y="398910"/>
                    <a:pt x="63500" y="428120"/>
                  </a:cubicBezTo>
                  <a:cubicBezTo>
                    <a:pt x="91440" y="472570"/>
                    <a:pt x="140970" y="503050"/>
                    <a:pt x="197991" y="503050"/>
                  </a:cubicBezTo>
                  <a:lnTo>
                    <a:pt x="1498890" y="503050"/>
                  </a:lnTo>
                  <a:cubicBezTo>
                    <a:pt x="1586521" y="503050"/>
                    <a:pt x="1657640" y="431930"/>
                    <a:pt x="1657640" y="34430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30112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301120"/>
                  </a:lnTo>
                  <a:cubicBezTo>
                    <a:pt x="1605571" y="381130"/>
                    <a:pt x="1539530" y="447170"/>
                    <a:pt x="1459521" y="447170"/>
                  </a:cubicBezTo>
                  <a:lnTo>
                    <a:pt x="158750" y="447170"/>
                  </a:lnTo>
                  <a:cubicBezTo>
                    <a:pt x="78740" y="447170"/>
                    <a:pt x="12700" y="382400"/>
                    <a:pt x="12700" y="301120"/>
                  </a:cubicBezTo>
                  <a:close/>
                  <a:moveTo>
                    <a:pt x="1646210" y="344300"/>
                  </a:moveTo>
                  <a:cubicBezTo>
                    <a:pt x="1646210" y="424310"/>
                    <a:pt x="1578900" y="490350"/>
                    <a:pt x="1498890" y="490350"/>
                  </a:cubicBezTo>
                  <a:lnTo>
                    <a:pt x="197991" y="490350"/>
                  </a:lnTo>
                  <a:cubicBezTo>
                    <a:pt x="157480" y="490350"/>
                    <a:pt x="120650" y="473840"/>
                    <a:pt x="93980" y="445900"/>
                  </a:cubicBezTo>
                  <a:cubicBezTo>
                    <a:pt x="114300" y="454790"/>
                    <a:pt x="135890" y="459870"/>
                    <a:pt x="160020" y="459870"/>
                  </a:cubicBezTo>
                  <a:lnTo>
                    <a:pt x="1460790" y="459870"/>
                  </a:lnTo>
                  <a:cubicBezTo>
                    <a:pt x="1548421" y="459870"/>
                    <a:pt x="1619540" y="388750"/>
                    <a:pt x="1619540" y="30112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344300"/>
                  </a:lnTo>
                  <a:cubicBezTo>
                    <a:pt x="1646210" y="344300"/>
                    <a:pt x="1646210" y="344300"/>
                    <a:pt x="1646210" y="34430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019895" y="5740616"/>
            <a:ext cx="2302744" cy="1196454"/>
            <a:chOff x="0" y="0"/>
            <a:chExt cx="1657640" cy="861273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1553500" cy="741893"/>
            </a:xfrm>
            <a:custGeom>
              <a:avLst/>
              <a:gdLst/>
              <a:ahLst/>
              <a:cxnLst/>
              <a:rect l="l" t="t" r="r" b="b"/>
              <a:pathLst>
                <a:path w="1553500" h="741893">
                  <a:moveTo>
                    <a:pt x="1526830" y="552663"/>
                  </a:moveTo>
                  <a:cubicBezTo>
                    <a:pt x="1526830" y="640293"/>
                    <a:pt x="1450630" y="711413"/>
                    <a:pt x="1369350" y="711413"/>
                  </a:cubicBezTo>
                  <a:lnTo>
                    <a:pt x="66040" y="711413"/>
                  </a:lnTo>
                  <a:cubicBezTo>
                    <a:pt x="43180" y="711413"/>
                    <a:pt x="20320" y="706333"/>
                    <a:pt x="0" y="697443"/>
                  </a:cubicBezTo>
                  <a:cubicBezTo>
                    <a:pt x="26670" y="725383"/>
                    <a:pt x="63500" y="741893"/>
                    <a:pt x="104028" y="741893"/>
                  </a:cubicBezTo>
                  <a:lnTo>
                    <a:pt x="1407450" y="741893"/>
                  </a:lnTo>
                  <a:cubicBezTo>
                    <a:pt x="1487460" y="741893"/>
                    <a:pt x="1553500" y="675853"/>
                    <a:pt x="1553500" y="595843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552663"/>
                  </a:lnTo>
                  <a:lnTo>
                    <a:pt x="1526830" y="552663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1592871" cy="792693"/>
            </a:xfrm>
            <a:custGeom>
              <a:avLst/>
              <a:gdLst/>
              <a:ahLst/>
              <a:cxnLst/>
              <a:rect l="l" t="t" r="r" b="b"/>
              <a:pathLst>
                <a:path w="1592871" h="792693">
                  <a:moveTo>
                    <a:pt x="146050" y="792693"/>
                  </a:moveTo>
                  <a:lnTo>
                    <a:pt x="1446821" y="792693"/>
                  </a:lnTo>
                  <a:cubicBezTo>
                    <a:pt x="1526830" y="792693"/>
                    <a:pt x="1592871" y="726653"/>
                    <a:pt x="1592871" y="646643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46643"/>
                  </a:lnTo>
                  <a:cubicBezTo>
                    <a:pt x="0" y="727923"/>
                    <a:pt x="66040" y="792693"/>
                    <a:pt x="146050" y="792693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657640" cy="861273"/>
            </a:xfrm>
            <a:custGeom>
              <a:avLst/>
              <a:gdLst/>
              <a:ahLst/>
              <a:cxnLst/>
              <a:rect l="l" t="t" r="r" b="b"/>
              <a:pathLst>
                <a:path w="1657640" h="861273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59343"/>
                  </a:lnTo>
                  <a:cubicBezTo>
                    <a:pt x="0" y="711413"/>
                    <a:pt x="25400" y="757133"/>
                    <a:pt x="63500" y="786343"/>
                  </a:cubicBezTo>
                  <a:cubicBezTo>
                    <a:pt x="91440" y="830793"/>
                    <a:pt x="140970" y="861273"/>
                    <a:pt x="197991" y="861273"/>
                  </a:cubicBezTo>
                  <a:lnTo>
                    <a:pt x="1498890" y="861273"/>
                  </a:lnTo>
                  <a:cubicBezTo>
                    <a:pt x="1586521" y="861273"/>
                    <a:pt x="1657640" y="790153"/>
                    <a:pt x="1657640" y="702523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65934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659343"/>
                  </a:lnTo>
                  <a:cubicBezTo>
                    <a:pt x="1605571" y="739353"/>
                    <a:pt x="1539530" y="805393"/>
                    <a:pt x="1459521" y="805393"/>
                  </a:cubicBezTo>
                  <a:lnTo>
                    <a:pt x="158750" y="805393"/>
                  </a:lnTo>
                  <a:cubicBezTo>
                    <a:pt x="78740" y="805393"/>
                    <a:pt x="12700" y="740623"/>
                    <a:pt x="12700" y="659343"/>
                  </a:cubicBezTo>
                  <a:close/>
                  <a:moveTo>
                    <a:pt x="1646210" y="702523"/>
                  </a:moveTo>
                  <a:cubicBezTo>
                    <a:pt x="1646210" y="782533"/>
                    <a:pt x="1578900" y="848573"/>
                    <a:pt x="1498890" y="848573"/>
                  </a:cubicBezTo>
                  <a:lnTo>
                    <a:pt x="197991" y="848573"/>
                  </a:lnTo>
                  <a:cubicBezTo>
                    <a:pt x="157480" y="848573"/>
                    <a:pt x="120650" y="832063"/>
                    <a:pt x="93980" y="804123"/>
                  </a:cubicBezTo>
                  <a:cubicBezTo>
                    <a:pt x="114300" y="813013"/>
                    <a:pt x="135890" y="818093"/>
                    <a:pt x="160020" y="818093"/>
                  </a:cubicBezTo>
                  <a:lnTo>
                    <a:pt x="1460790" y="818093"/>
                  </a:lnTo>
                  <a:cubicBezTo>
                    <a:pt x="1548421" y="818093"/>
                    <a:pt x="1619540" y="746973"/>
                    <a:pt x="1619540" y="659343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702523"/>
                  </a:lnTo>
                  <a:cubicBezTo>
                    <a:pt x="1646210" y="702523"/>
                    <a:pt x="1646210" y="702523"/>
                    <a:pt x="1646210" y="702523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019895" y="4655188"/>
            <a:ext cx="2302744" cy="947638"/>
            <a:chOff x="0" y="0"/>
            <a:chExt cx="1657640" cy="682161"/>
          </a:xfrm>
        </p:grpSpPr>
        <p:sp>
          <p:nvSpPr>
            <p:cNvPr id="21" name="Freeform 21"/>
            <p:cNvSpPr/>
            <p:nvPr/>
          </p:nvSpPr>
          <p:spPr>
            <a:xfrm>
              <a:off x="92710" y="106680"/>
              <a:ext cx="1553500" cy="562781"/>
            </a:xfrm>
            <a:custGeom>
              <a:avLst/>
              <a:gdLst/>
              <a:ahLst/>
              <a:cxnLst/>
              <a:rect l="l" t="t" r="r" b="b"/>
              <a:pathLst>
                <a:path w="1553500" h="562781">
                  <a:moveTo>
                    <a:pt x="1526830" y="373551"/>
                  </a:moveTo>
                  <a:cubicBezTo>
                    <a:pt x="1526830" y="461181"/>
                    <a:pt x="1450630" y="532301"/>
                    <a:pt x="1369350" y="532301"/>
                  </a:cubicBezTo>
                  <a:lnTo>
                    <a:pt x="66040" y="532301"/>
                  </a:lnTo>
                  <a:cubicBezTo>
                    <a:pt x="43180" y="532301"/>
                    <a:pt x="20320" y="527221"/>
                    <a:pt x="0" y="518331"/>
                  </a:cubicBezTo>
                  <a:cubicBezTo>
                    <a:pt x="26670" y="546271"/>
                    <a:pt x="63500" y="562781"/>
                    <a:pt x="104028" y="562781"/>
                  </a:cubicBezTo>
                  <a:lnTo>
                    <a:pt x="1407450" y="562781"/>
                  </a:lnTo>
                  <a:cubicBezTo>
                    <a:pt x="1487460" y="562781"/>
                    <a:pt x="1553500" y="496741"/>
                    <a:pt x="1553500" y="416731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373551"/>
                  </a:lnTo>
                  <a:lnTo>
                    <a:pt x="1526830" y="373551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2700" y="12700"/>
              <a:ext cx="1592871" cy="613581"/>
            </a:xfrm>
            <a:custGeom>
              <a:avLst/>
              <a:gdLst/>
              <a:ahLst/>
              <a:cxnLst/>
              <a:rect l="l" t="t" r="r" b="b"/>
              <a:pathLst>
                <a:path w="1592871" h="613581">
                  <a:moveTo>
                    <a:pt x="146050" y="613581"/>
                  </a:moveTo>
                  <a:lnTo>
                    <a:pt x="1446821" y="613581"/>
                  </a:lnTo>
                  <a:cubicBezTo>
                    <a:pt x="1526830" y="613581"/>
                    <a:pt x="1592871" y="547541"/>
                    <a:pt x="1592871" y="467531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67531"/>
                  </a:lnTo>
                  <a:cubicBezTo>
                    <a:pt x="0" y="548811"/>
                    <a:pt x="66040" y="613581"/>
                    <a:pt x="146050" y="613581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657640" cy="682161"/>
            </a:xfrm>
            <a:custGeom>
              <a:avLst/>
              <a:gdLst/>
              <a:ahLst/>
              <a:cxnLst/>
              <a:rect l="l" t="t" r="r" b="b"/>
              <a:pathLst>
                <a:path w="1657640" h="682161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80231"/>
                  </a:lnTo>
                  <a:cubicBezTo>
                    <a:pt x="0" y="532301"/>
                    <a:pt x="25400" y="578021"/>
                    <a:pt x="63500" y="607231"/>
                  </a:cubicBezTo>
                  <a:cubicBezTo>
                    <a:pt x="91440" y="651681"/>
                    <a:pt x="140970" y="682161"/>
                    <a:pt x="197991" y="682161"/>
                  </a:cubicBezTo>
                  <a:lnTo>
                    <a:pt x="1498890" y="682161"/>
                  </a:lnTo>
                  <a:cubicBezTo>
                    <a:pt x="1586521" y="682161"/>
                    <a:pt x="1657640" y="611041"/>
                    <a:pt x="1657640" y="523411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48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480231"/>
                  </a:lnTo>
                  <a:cubicBezTo>
                    <a:pt x="1605571" y="560241"/>
                    <a:pt x="1539530" y="626281"/>
                    <a:pt x="1459521" y="626281"/>
                  </a:cubicBezTo>
                  <a:lnTo>
                    <a:pt x="158750" y="626281"/>
                  </a:lnTo>
                  <a:cubicBezTo>
                    <a:pt x="78740" y="626281"/>
                    <a:pt x="12700" y="561511"/>
                    <a:pt x="12700" y="480231"/>
                  </a:cubicBezTo>
                  <a:close/>
                  <a:moveTo>
                    <a:pt x="1646210" y="523411"/>
                  </a:moveTo>
                  <a:cubicBezTo>
                    <a:pt x="1646210" y="603421"/>
                    <a:pt x="1578900" y="669461"/>
                    <a:pt x="1498890" y="669461"/>
                  </a:cubicBezTo>
                  <a:lnTo>
                    <a:pt x="197991" y="669461"/>
                  </a:lnTo>
                  <a:cubicBezTo>
                    <a:pt x="157480" y="669461"/>
                    <a:pt x="120650" y="652951"/>
                    <a:pt x="93980" y="625011"/>
                  </a:cubicBezTo>
                  <a:cubicBezTo>
                    <a:pt x="114300" y="633901"/>
                    <a:pt x="135890" y="638981"/>
                    <a:pt x="160020" y="638981"/>
                  </a:cubicBezTo>
                  <a:lnTo>
                    <a:pt x="1460790" y="638981"/>
                  </a:lnTo>
                  <a:cubicBezTo>
                    <a:pt x="1548421" y="638981"/>
                    <a:pt x="1619540" y="567861"/>
                    <a:pt x="1619540" y="480231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523411"/>
                  </a:lnTo>
                  <a:cubicBezTo>
                    <a:pt x="1646210" y="523411"/>
                    <a:pt x="1646210" y="523411"/>
                    <a:pt x="1646210" y="523411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569139" y="2636917"/>
            <a:ext cx="2302744" cy="698821"/>
            <a:chOff x="0" y="0"/>
            <a:chExt cx="1657640" cy="503050"/>
          </a:xfrm>
        </p:grpSpPr>
        <p:sp>
          <p:nvSpPr>
            <p:cNvPr id="25" name="Freeform 25"/>
            <p:cNvSpPr/>
            <p:nvPr/>
          </p:nvSpPr>
          <p:spPr>
            <a:xfrm>
              <a:off x="92710" y="106680"/>
              <a:ext cx="1553500" cy="383670"/>
            </a:xfrm>
            <a:custGeom>
              <a:avLst/>
              <a:gdLst/>
              <a:ahLst/>
              <a:cxnLst/>
              <a:rect l="l" t="t" r="r" b="b"/>
              <a:pathLst>
                <a:path w="1553500" h="383670">
                  <a:moveTo>
                    <a:pt x="1526830" y="194440"/>
                  </a:moveTo>
                  <a:cubicBezTo>
                    <a:pt x="1526830" y="282070"/>
                    <a:pt x="1450630" y="353190"/>
                    <a:pt x="1369350" y="353190"/>
                  </a:cubicBezTo>
                  <a:lnTo>
                    <a:pt x="66040" y="353190"/>
                  </a:lnTo>
                  <a:cubicBezTo>
                    <a:pt x="43180" y="353190"/>
                    <a:pt x="20320" y="348110"/>
                    <a:pt x="0" y="339220"/>
                  </a:cubicBezTo>
                  <a:cubicBezTo>
                    <a:pt x="26670" y="367160"/>
                    <a:pt x="63500" y="383670"/>
                    <a:pt x="104028" y="383670"/>
                  </a:cubicBezTo>
                  <a:lnTo>
                    <a:pt x="1407450" y="383670"/>
                  </a:lnTo>
                  <a:cubicBezTo>
                    <a:pt x="1487460" y="383670"/>
                    <a:pt x="1553500" y="317630"/>
                    <a:pt x="1553500" y="23762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194440"/>
                  </a:lnTo>
                  <a:lnTo>
                    <a:pt x="1526830" y="19444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2700" y="12700"/>
              <a:ext cx="1592871" cy="434470"/>
            </a:xfrm>
            <a:custGeom>
              <a:avLst/>
              <a:gdLst/>
              <a:ahLst/>
              <a:cxnLst/>
              <a:rect l="l" t="t" r="r" b="b"/>
              <a:pathLst>
                <a:path w="1592871" h="434470">
                  <a:moveTo>
                    <a:pt x="146050" y="434470"/>
                  </a:moveTo>
                  <a:lnTo>
                    <a:pt x="1446821" y="434470"/>
                  </a:lnTo>
                  <a:cubicBezTo>
                    <a:pt x="1526830" y="434470"/>
                    <a:pt x="1592871" y="368430"/>
                    <a:pt x="1592871" y="28842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8420"/>
                  </a:lnTo>
                  <a:cubicBezTo>
                    <a:pt x="0" y="369700"/>
                    <a:pt x="66040" y="434470"/>
                    <a:pt x="146050" y="43447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657640" cy="503050"/>
            </a:xfrm>
            <a:custGeom>
              <a:avLst/>
              <a:gdLst/>
              <a:ahLst/>
              <a:cxnLst/>
              <a:rect l="l" t="t" r="r" b="b"/>
              <a:pathLst>
                <a:path w="1657640" h="50305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01120"/>
                  </a:lnTo>
                  <a:cubicBezTo>
                    <a:pt x="0" y="353190"/>
                    <a:pt x="25400" y="398910"/>
                    <a:pt x="63500" y="428120"/>
                  </a:cubicBezTo>
                  <a:cubicBezTo>
                    <a:pt x="91440" y="472570"/>
                    <a:pt x="140970" y="503050"/>
                    <a:pt x="197991" y="503050"/>
                  </a:cubicBezTo>
                  <a:lnTo>
                    <a:pt x="1498890" y="503050"/>
                  </a:lnTo>
                  <a:cubicBezTo>
                    <a:pt x="1586521" y="503050"/>
                    <a:pt x="1657640" y="431930"/>
                    <a:pt x="1657640" y="34430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30112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301120"/>
                  </a:lnTo>
                  <a:cubicBezTo>
                    <a:pt x="1605571" y="381130"/>
                    <a:pt x="1539530" y="447170"/>
                    <a:pt x="1459521" y="447170"/>
                  </a:cubicBezTo>
                  <a:lnTo>
                    <a:pt x="158750" y="447170"/>
                  </a:lnTo>
                  <a:cubicBezTo>
                    <a:pt x="78740" y="447170"/>
                    <a:pt x="12700" y="382400"/>
                    <a:pt x="12700" y="301120"/>
                  </a:cubicBezTo>
                  <a:close/>
                  <a:moveTo>
                    <a:pt x="1646210" y="344300"/>
                  </a:moveTo>
                  <a:cubicBezTo>
                    <a:pt x="1646210" y="424310"/>
                    <a:pt x="1578900" y="490350"/>
                    <a:pt x="1498890" y="490350"/>
                  </a:cubicBezTo>
                  <a:lnTo>
                    <a:pt x="197991" y="490350"/>
                  </a:lnTo>
                  <a:cubicBezTo>
                    <a:pt x="157480" y="490350"/>
                    <a:pt x="120650" y="473840"/>
                    <a:pt x="93980" y="445900"/>
                  </a:cubicBezTo>
                  <a:cubicBezTo>
                    <a:pt x="114300" y="454790"/>
                    <a:pt x="135890" y="459870"/>
                    <a:pt x="160020" y="459870"/>
                  </a:cubicBezTo>
                  <a:lnTo>
                    <a:pt x="1460790" y="459870"/>
                  </a:lnTo>
                  <a:cubicBezTo>
                    <a:pt x="1548421" y="459870"/>
                    <a:pt x="1619540" y="388750"/>
                    <a:pt x="1619540" y="30112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344300"/>
                  </a:lnTo>
                  <a:cubicBezTo>
                    <a:pt x="1646210" y="344300"/>
                    <a:pt x="1646210" y="344300"/>
                    <a:pt x="1646210" y="34430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8569139" y="3438678"/>
            <a:ext cx="2302744" cy="698821"/>
            <a:chOff x="0" y="0"/>
            <a:chExt cx="1657640" cy="503050"/>
          </a:xfrm>
        </p:grpSpPr>
        <p:sp>
          <p:nvSpPr>
            <p:cNvPr id="29" name="Freeform 29"/>
            <p:cNvSpPr/>
            <p:nvPr/>
          </p:nvSpPr>
          <p:spPr>
            <a:xfrm>
              <a:off x="92710" y="106680"/>
              <a:ext cx="1553500" cy="383670"/>
            </a:xfrm>
            <a:custGeom>
              <a:avLst/>
              <a:gdLst/>
              <a:ahLst/>
              <a:cxnLst/>
              <a:rect l="l" t="t" r="r" b="b"/>
              <a:pathLst>
                <a:path w="1553500" h="383670">
                  <a:moveTo>
                    <a:pt x="1526830" y="194440"/>
                  </a:moveTo>
                  <a:cubicBezTo>
                    <a:pt x="1526830" y="282070"/>
                    <a:pt x="1450630" y="353190"/>
                    <a:pt x="1369350" y="353190"/>
                  </a:cubicBezTo>
                  <a:lnTo>
                    <a:pt x="66040" y="353190"/>
                  </a:lnTo>
                  <a:cubicBezTo>
                    <a:pt x="43180" y="353190"/>
                    <a:pt x="20320" y="348110"/>
                    <a:pt x="0" y="339220"/>
                  </a:cubicBezTo>
                  <a:cubicBezTo>
                    <a:pt x="26670" y="367160"/>
                    <a:pt x="63500" y="383670"/>
                    <a:pt x="104028" y="383670"/>
                  </a:cubicBezTo>
                  <a:lnTo>
                    <a:pt x="1407450" y="383670"/>
                  </a:lnTo>
                  <a:cubicBezTo>
                    <a:pt x="1487460" y="383670"/>
                    <a:pt x="1553500" y="317630"/>
                    <a:pt x="1553500" y="23762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194440"/>
                  </a:lnTo>
                  <a:lnTo>
                    <a:pt x="1526830" y="19444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2700" y="12700"/>
              <a:ext cx="1592871" cy="434470"/>
            </a:xfrm>
            <a:custGeom>
              <a:avLst/>
              <a:gdLst/>
              <a:ahLst/>
              <a:cxnLst/>
              <a:rect l="l" t="t" r="r" b="b"/>
              <a:pathLst>
                <a:path w="1592871" h="434470">
                  <a:moveTo>
                    <a:pt x="146050" y="434470"/>
                  </a:moveTo>
                  <a:lnTo>
                    <a:pt x="1446821" y="434470"/>
                  </a:lnTo>
                  <a:cubicBezTo>
                    <a:pt x="1526830" y="434470"/>
                    <a:pt x="1592871" y="368430"/>
                    <a:pt x="1592871" y="28842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8420"/>
                  </a:lnTo>
                  <a:cubicBezTo>
                    <a:pt x="0" y="369700"/>
                    <a:pt x="66040" y="434470"/>
                    <a:pt x="146050" y="43447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657640" cy="503050"/>
            </a:xfrm>
            <a:custGeom>
              <a:avLst/>
              <a:gdLst/>
              <a:ahLst/>
              <a:cxnLst/>
              <a:rect l="l" t="t" r="r" b="b"/>
              <a:pathLst>
                <a:path w="1657640" h="50305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01120"/>
                  </a:lnTo>
                  <a:cubicBezTo>
                    <a:pt x="0" y="353190"/>
                    <a:pt x="25400" y="398910"/>
                    <a:pt x="63500" y="428120"/>
                  </a:cubicBezTo>
                  <a:cubicBezTo>
                    <a:pt x="91440" y="472570"/>
                    <a:pt x="140970" y="503050"/>
                    <a:pt x="197991" y="503050"/>
                  </a:cubicBezTo>
                  <a:lnTo>
                    <a:pt x="1498890" y="503050"/>
                  </a:lnTo>
                  <a:cubicBezTo>
                    <a:pt x="1586521" y="503050"/>
                    <a:pt x="1657640" y="431930"/>
                    <a:pt x="1657640" y="34430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30112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301120"/>
                  </a:lnTo>
                  <a:cubicBezTo>
                    <a:pt x="1605571" y="381130"/>
                    <a:pt x="1539530" y="447170"/>
                    <a:pt x="1459521" y="447170"/>
                  </a:cubicBezTo>
                  <a:lnTo>
                    <a:pt x="158750" y="447170"/>
                  </a:lnTo>
                  <a:cubicBezTo>
                    <a:pt x="78740" y="447170"/>
                    <a:pt x="12700" y="382400"/>
                    <a:pt x="12700" y="301120"/>
                  </a:cubicBezTo>
                  <a:close/>
                  <a:moveTo>
                    <a:pt x="1646210" y="344300"/>
                  </a:moveTo>
                  <a:cubicBezTo>
                    <a:pt x="1646210" y="424310"/>
                    <a:pt x="1578900" y="490350"/>
                    <a:pt x="1498890" y="490350"/>
                  </a:cubicBezTo>
                  <a:lnTo>
                    <a:pt x="197991" y="490350"/>
                  </a:lnTo>
                  <a:cubicBezTo>
                    <a:pt x="157480" y="490350"/>
                    <a:pt x="120650" y="473840"/>
                    <a:pt x="93980" y="445900"/>
                  </a:cubicBezTo>
                  <a:cubicBezTo>
                    <a:pt x="114300" y="454790"/>
                    <a:pt x="135890" y="459870"/>
                    <a:pt x="160020" y="459870"/>
                  </a:cubicBezTo>
                  <a:lnTo>
                    <a:pt x="1460790" y="459870"/>
                  </a:lnTo>
                  <a:cubicBezTo>
                    <a:pt x="1548421" y="459870"/>
                    <a:pt x="1619540" y="388750"/>
                    <a:pt x="1619540" y="30112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344300"/>
                  </a:lnTo>
                  <a:cubicBezTo>
                    <a:pt x="1646210" y="344300"/>
                    <a:pt x="1646210" y="344300"/>
                    <a:pt x="1646210" y="34430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595497" y="4655188"/>
            <a:ext cx="2302744" cy="947638"/>
            <a:chOff x="0" y="0"/>
            <a:chExt cx="1657640" cy="682161"/>
          </a:xfrm>
        </p:grpSpPr>
        <p:sp>
          <p:nvSpPr>
            <p:cNvPr id="33" name="Freeform 33"/>
            <p:cNvSpPr/>
            <p:nvPr/>
          </p:nvSpPr>
          <p:spPr>
            <a:xfrm>
              <a:off x="92710" y="106680"/>
              <a:ext cx="1553500" cy="562781"/>
            </a:xfrm>
            <a:custGeom>
              <a:avLst/>
              <a:gdLst/>
              <a:ahLst/>
              <a:cxnLst/>
              <a:rect l="l" t="t" r="r" b="b"/>
              <a:pathLst>
                <a:path w="1553500" h="562781">
                  <a:moveTo>
                    <a:pt x="1526830" y="373551"/>
                  </a:moveTo>
                  <a:cubicBezTo>
                    <a:pt x="1526830" y="461181"/>
                    <a:pt x="1450630" y="532301"/>
                    <a:pt x="1369350" y="532301"/>
                  </a:cubicBezTo>
                  <a:lnTo>
                    <a:pt x="66040" y="532301"/>
                  </a:lnTo>
                  <a:cubicBezTo>
                    <a:pt x="43180" y="532301"/>
                    <a:pt x="20320" y="527221"/>
                    <a:pt x="0" y="518331"/>
                  </a:cubicBezTo>
                  <a:cubicBezTo>
                    <a:pt x="26670" y="546271"/>
                    <a:pt x="63500" y="562781"/>
                    <a:pt x="104028" y="562781"/>
                  </a:cubicBezTo>
                  <a:lnTo>
                    <a:pt x="1407450" y="562781"/>
                  </a:lnTo>
                  <a:cubicBezTo>
                    <a:pt x="1487460" y="562781"/>
                    <a:pt x="1553500" y="496741"/>
                    <a:pt x="1553500" y="416731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373551"/>
                  </a:lnTo>
                  <a:lnTo>
                    <a:pt x="1526830" y="373551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12700" y="12700"/>
              <a:ext cx="1592871" cy="613581"/>
            </a:xfrm>
            <a:custGeom>
              <a:avLst/>
              <a:gdLst/>
              <a:ahLst/>
              <a:cxnLst/>
              <a:rect l="l" t="t" r="r" b="b"/>
              <a:pathLst>
                <a:path w="1592871" h="613581">
                  <a:moveTo>
                    <a:pt x="146050" y="613581"/>
                  </a:moveTo>
                  <a:lnTo>
                    <a:pt x="1446821" y="613581"/>
                  </a:lnTo>
                  <a:cubicBezTo>
                    <a:pt x="1526830" y="613581"/>
                    <a:pt x="1592871" y="547541"/>
                    <a:pt x="1592871" y="467531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67531"/>
                  </a:lnTo>
                  <a:cubicBezTo>
                    <a:pt x="0" y="548811"/>
                    <a:pt x="66040" y="613581"/>
                    <a:pt x="146050" y="613581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657640" cy="682161"/>
            </a:xfrm>
            <a:custGeom>
              <a:avLst/>
              <a:gdLst/>
              <a:ahLst/>
              <a:cxnLst/>
              <a:rect l="l" t="t" r="r" b="b"/>
              <a:pathLst>
                <a:path w="1657640" h="682161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80231"/>
                  </a:lnTo>
                  <a:cubicBezTo>
                    <a:pt x="0" y="532301"/>
                    <a:pt x="25400" y="578021"/>
                    <a:pt x="63500" y="607231"/>
                  </a:cubicBezTo>
                  <a:cubicBezTo>
                    <a:pt x="91440" y="651681"/>
                    <a:pt x="140970" y="682161"/>
                    <a:pt x="197991" y="682161"/>
                  </a:cubicBezTo>
                  <a:lnTo>
                    <a:pt x="1498890" y="682161"/>
                  </a:lnTo>
                  <a:cubicBezTo>
                    <a:pt x="1586521" y="682161"/>
                    <a:pt x="1657640" y="611041"/>
                    <a:pt x="1657640" y="523411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48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480231"/>
                  </a:lnTo>
                  <a:cubicBezTo>
                    <a:pt x="1605571" y="560241"/>
                    <a:pt x="1539530" y="626281"/>
                    <a:pt x="1459521" y="626281"/>
                  </a:cubicBezTo>
                  <a:lnTo>
                    <a:pt x="158750" y="626281"/>
                  </a:lnTo>
                  <a:cubicBezTo>
                    <a:pt x="78740" y="626281"/>
                    <a:pt x="12700" y="561511"/>
                    <a:pt x="12700" y="480231"/>
                  </a:cubicBezTo>
                  <a:close/>
                  <a:moveTo>
                    <a:pt x="1646210" y="523411"/>
                  </a:moveTo>
                  <a:cubicBezTo>
                    <a:pt x="1646210" y="603421"/>
                    <a:pt x="1578900" y="669461"/>
                    <a:pt x="1498890" y="669461"/>
                  </a:cubicBezTo>
                  <a:lnTo>
                    <a:pt x="197991" y="669461"/>
                  </a:lnTo>
                  <a:cubicBezTo>
                    <a:pt x="157480" y="669461"/>
                    <a:pt x="120650" y="652951"/>
                    <a:pt x="93980" y="625011"/>
                  </a:cubicBezTo>
                  <a:cubicBezTo>
                    <a:pt x="114300" y="633901"/>
                    <a:pt x="135890" y="638981"/>
                    <a:pt x="160020" y="638981"/>
                  </a:cubicBezTo>
                  <a:lnTo>
                    <a:pt x="1460790" y="638981"/>
                  </a:lnTo>
                  <a:cubicBezTo>
                    <a:pt x="1548421" y="638981"/>
                    <a:pt x="1619540" y="567861"/>
                    <a:pt x="1619540" y="480231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523411"/>
                  </a:lnTo>
                  <a:cubicBezTo>
                    <a:pt x="1646210" y="523411"/>
                    <a:pt x="1646210" y="523411"/>
                    <a:pt x="1646210" y="523411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595497" y="5740616"/>
            <a:ext cx="2302744" cy="1196454"/>
            <a:chOff x="0" y="0"/>
            <a:chExt cx="1657640" cy="861273"/>
          </a:xfrm>
        </p:grpSpPr>
        <p:sp>
          <p:nvSpPr>
            <p:cNvPr id="37" name="Freeform 37"/>
            <p:cNvSpPr/>
            <p:nvPr/>
          </p:nvSpPr>
          <p:spPr>
            <a:xfrm>
              <a:off x="92710" y="106680"/>
              <a:ext cx="1553500" cy="741893"/>
            </a:xfrm>
            <a:custGeom>
              <a:avLst/>
              <a:gdLst/>
              <a:ahLst/>
              <a:cxnLst/>
              <a:rect l="l" t="t" r="r" b="b"/>
              <a:pathLst>
                <a:path w="1553500" h="741893">
                  <a:moveTo>
                    <a:pt x="1526830" y="552663"/>
                  </a:moveTo>
                  <a:cubicBezTo>
                    <a:pt x="1526830" y="640293"/>
                    <a:pt x="1450630" y="711413"/>
                    <a:pt x="1369350" y="711413"/>
                  </a:cubicBezTo>
                  <a:lnTo>
                    <a:pt x="66040" y="711413"/>
                  </a:lnTo>
                  <a:cubicBezTo>
                    <a:pt x="43180" y="711413"/>
                    <a:pt x="20320" y="706333"/>
                    <a:pt x="0" y="697443"/>
                  </a:cubicBezTo>
                  <a:cubicBezTo>
                    <a:pt x="26670" y="725383"/>
                    <a:pt x="63500" y="741893"/>
                    <a:pt x="104028" y="741893"/>
                  </a:cubicBezTo>
                  <a:lnTo>
                    <a:pt x="1407450" y="741893"/>
                  </a:lnTo>
                  <a:cubicBezTo>
                    <a:pt x="1487460" y="741893"/>
                    <a:pt x="1553500" y="675853"/>
                    <a:pt x="1553500" y="595843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552663"/>
                  </a:lnTo>
                  <a:lnTo>
                    <a:pt x="1526830" y="552663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12700" y="12700"/>
              <a:ext cx="1592871" cy="792693"/>
            </a:xfrm>
            <a:custGeom>
              <a:avLst/>
              <a:gdLst/>
              <a:ahLst/>
              <a:cxnLst/>
              <a:rect l="l" t="t" r="r" b="b"/>
              <a:pathLst>
                <a:path w="1592871" h="792693">
                  <a:moveTo>
                    <a:pt x="146050" y="792693"/>
                  </a:moveTo>
                  <a:lnTo>
                    <a:pt x="1446821" y="792693"/>
                  </a:lnTo>
                  <a:cubicBezTo>
                    <a:pt x="1526830" y="792693"/>
                    <a:pt x="1592871" y="726653"/>
                    <a:pt x="1592871" y="646643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46643"/>
                  </a:lnTo>
                  <a:cubicBezTo>
                    <a:pt x="0" y="727923"/>
                    <a:pt x="66040" y="792693"/>
                    <a:pt x="146050" y="792693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1657640" cy="861273"/>
            </a:xfrm>
            <a:custGeom>
              <a:avLst/>
              <a:gdLst/>
              <a:ahLst/>
              <a:cxnLst/>
              <a:rect l="l" t="t" r="r" b="b"/>
              <a:pathLst>
                <a:path w="1657640" h="861273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59343"/>
                  </a:lnTo>
                  <a:cubicBezTo>
                    <a:pt x="0" y="711413"/>
                    <a:pt x="25400" y="757133"/>
                    <a:pt x="63500" y="786343"/>
                  </a:cubicBezTo>
                  <a:cubicBezTo>
                    <a:pt x="91440" y="830793"/>
                    <a:pt x="140970" y="861273"/>
                    <a:pt x="197991" y="861273"/>
                  </a:cubicBezTo>
                  <a:lnTo>
                    <a:pt x="1498890" y="861273"/>
                  </a:lnTo>
                  <a:cubicBezTo>
                    <a:pt x="1586521" y="861273"/>
                    <a:pt x="1657640" y="790153"/>
                    <a:pt x="1657640" y="702523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65934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659343"/>
                  </a:lnTo>
                  <a:cubicBezTo>
                    <a:pt x="1605571" y="739353"/>
                    <a:pt x="1539530" y="805393"/>
                    <a:pt x="1459521" y="805393"/>
                  </a:cubicBezTo>
                  <a:lnTo>
                    <a:pt x="158750" y="805393"/>
                  </a:lnTo>
                  <a:cubicBezTo>
                    <a:pt x="78740" y="805393"/>
                    <a:pt x="12700" y="740623"/>
                    <a:pt x="12700" y="659343"/>
                  </a:cubicBezTo>
                  <a:close/>
                  <a:moveTo>
                    <a:pt x="1646210" y="702523"/>
                  </a:moveTo>
                  <a:cubicBezTo>
                    <a:pt x="1646210" y="782533"/>
                    <a:pt x="1578900" y="848573"/>
                    <a:pt x="1498890" y="848573"/>
                  </a:cubicBezTo>
                  <a:lnTo>
                    <a:pt x="197991" y="848573"/>
                  </a:lnTo>
                  <a:cubicBezTo>
                    <a:pt x="157480" y="848573"/>
                    <a:pt x="120650" y="832063"/>
                    <a:pt x="93980" y="804123"/>
                  </a:cubicBezTo>
                  <a:cubicBezTo>
                    <a:pt x="114300" y="813013"/>
                    <a:pt x="135890" y="818093"/>
                    <a:pt x="160020" y="818093"/>
                  </a:cubicBezTo>
                  <a:lnTo>
                    <a:pt x="1460790" y="818093"/>
                  </a:lnTo>
                  <a:cubicBezTo>
                    <a:pt x="1548421" y="818093"/>
                    <a:pt x="1619540" y="746973"/>
                    <a:pt x="1619540" y="659343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702523"/>
                  </a:lnTo>
                  <a:cubicBezTo>
                    <a:pt x="1646210" y="702523"/>
                    <a:pt x="1646210" y="702523"/>
                    <a:pt x="1646210" y="702523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6081288" y="2636917"/>
            <a:ext cx="2302744" cy="698821"/>
            <a:chOff x="0" y="0"/>
            <a:chExt cx="1657640" cy="503050"/>
          </a:xfrm>
        </p:grpSpPr>
        <p:sp>
          <p:nvSpPr>
            <p:cNvPr id="41" name="Freeform 41"/>
            <p:cNvSpPr/>
            <p:nvPr/>
          </p:nvSpPr>
          <p:spPr>
            <a:xfrm>
              <a:off x="92710" y="106680"/>
              <a:ext cx="1553500" cy="383670"/>
            </a:xfrm>
            <a:custGeom>
              <a:avLst/>
              <a:gdLst/>
              <a:ahLst/>
              <a:cxnLst/>
              <a:rect l="l" t="t" r="r" b="b"/>
              <a:pathLst>
                <a:path w="1553500" h="383670">
                  <a:moveTo>
                    <a:pt x="1526830" y="194440"/>
                  </a:moveTo>
                  <a:cubicBezTo>
                    <a:pt x="1526830" y="282070"/>
                    <a:pt x="1450630" y="353190"/>
                    <a:pt x="1369350" y="353190"/>
                  </a:cubicBezTo>
                  <a:lnTo>
                    <a:pt x="66040" y="353190"/>
                  </a:lnTo>
                  <a:cubicBezTo>
                    <a:pt x="43180" y="353190"/>
                    <a:pt x="20320" y="348110"/>
                    <a:pt x="0" y="339220"/>
                  </a:cubicBezTo>
                  <a:cubicBezTo>
                    <a:pt x="26670" y="367160"/>
                    <a:pt x="63500" y="383670"/>
                    <a:pt x="104028" y="383670"/>
                  </a:cubicBezTo>
                  <a:lnTo>
                    <a:pt x="1407450" y="383670"/>
                  </a:lnTo>
                  <a:cubicBezTo>
                    <a:pt x="1487460" y="383670"/>
                    <a:pt x="1553500" y="317630"/>
                    <a:pt x="1553500" y="23762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194440"/>
                  </a:lnTo>
                  <a:lnTo>
                    <a:pt x="1526830" y="19444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12700" y="12700"/>
              <a:ext cx="1592871" cy="434470"/>
            </a:xfrm>
            <a:custGeom>
              <a:avLst/>
              <a:gdLst/>
              <a:ahLst/>
              <a:cxnLst/>
              <a:rect l="l" t="t" r="r" b="b"/>
              <a:pathLst>
                <a:path w="1592871" h="434470">
                  <a:moveTo>
                    <a:pt x="146050" y="434470"/>
                  </a:moveTo>
                  <a:lnTo>
                    <a:pt x="1446821" y="434470"/>
                  </a:lnTo>
                  <a:cubicBezTo>
                    <a:pt x="1526830" y="434470"/>
                    <a:pt x="1592871" y="368430"/>
                    <a:pt x="1592871" y="28842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8420"/>
                  </a:lnTo>
                  <a:cubicBezTo>
                    <a:pt x="0" y="369700"/>
                    <a:pt x="66040" y="434470"/>
                    <a:pt x="146050" y="43447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657640" cy="503050"/>
            </a:xfrm>
            <a:custGeom>
              <a:avLst/>
              <a:gdLst/>
              <a:ahLst/>
              <a:cxnLst/>
              <a:rect l="l" t="t" r="r" b="b"/>
              <a:pathLst>
                <a:path w="1657640" h="50305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01120"/>
                  </a:lnTo>
                  <a:cubicBezTo>
                    <a:pt x="0" y="353190"/>
                    <a:pt x="25400" y="398910"/>
                    <a:pt x="63500" y="428120"/>
                  </a:cubicBezTo>
                  <a:cubicBezTo>
                    <a:pt x="91440" y="472570"/>
                    <a:pt x="140970" y="503050"/>
                    <a:pt x="197991" y="503050"/>
                  </a:cubicBezTo>
                  <a:lnTo>
                    <a:pt x="1498890" y="503050"/>
                  </a:lnTo>
                  <a:cubicBezTo>
                    <a:pt x="1586521" y="503050"/>
                    <a:pt x="1657640" y="431930"/>
                    <a:pt x="1657640" y="34430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30112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301120"/>
                  </a:lnTo>
                  <a:cubicBezTo>
                    <a:pt x="1605571" y="381130"/>
                    <a:pt x="1539530" y="447170"/>
                    <a:pt x="1459521" y="447170"/>
                  </a:cubicBezTo>
                  <a:lnTo>
                    <a:pt x="158750" y="447170"/>
                  </a:lnTo>
                  <a:cubicBezTo>
                    <a:pt x="78740" y="447170"/>
                    <a:pt x="12700" y="382400"/>
                    <a:pt x="12700" y="301120"/>
                  </a:cubicBezTo>
                  <a:close/>
                  <a:moveTo>
                    <a:pt x="1646210" y="344300"/>
                  </a:moveTo>
                  <a:cubicBezTo>
                    <a:pt x="1646210" y="424310"/>
                    <a:pt x="1578900" y="490350"/>
                    <a:pt x="1498890" y="490350"/>
                  </a:cubicBezTo>
                  <a:lnTo>
                    <a:pt x="197991" y="490350"/>
                  </a:lnTo>
                  <a:cubicBezTo>
                    <a:pt x="157480" y="490350"/>
                    <a:pt x="120650" y="473840"/>
                    <a:pt x="93980" y="445900"/>
                  </a:cubicBezTo>
                  <a:cubicBezTo>
                    <a:pt x="114300" y="454790"/>
                    <a:pt x="135890" y="459870"/>
                    <a:pt x="160020" y="459870"/>
                  </a:cubicBezTo>
                  <a:lnTo>
                    <a:pt x="1460790" y="459870"/>
                  </a:lnTo>
                  <a:cubicBezTo>
                    <a:pt x="1548421" y="459870"/>
                    <a:pt x="1619540" y="388750"/>
                    <a:pt x="1619540" y="30112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344300"/>
                  </a:lnTo>
                  <a:cubicBezTo>
                    <a:pt x="1646210" y="344300"/>
                    <a:pt x="1646210" y="344300"/>
                    <a:pt x="1646210" y="34430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44" name="AutoShape 44"/>
          <p:cNvSpPr/>
          <p:nvPr/>
        </p:nvSpPr>
        <p:spPr>
          <a:xfrm>
            <a:off x="5891543" y="2552700"/>
            <a:ext cx="5121516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-5400000">
            <a:off x="3657202" y="4728778"/>
            <a:ext cx="4507564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>
            <a:off x="5939411" y="6963119"/>
            <a:ext cx="5093088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rot="-5400000">
            <a:off x="8788438" y="4754051"/>
            <a:ext cx="4488123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3229952" y="2571209"/>
            <a:ext cx="2633488" cy="4431786"/>
            <a:chOff x="0" y="0"/>
            <a:chExt cx="1031477" cy="173582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31477" cy="1735829"/>
            </a:xfrm>
            <a:custGeom>
              <a:avLst/>
              <a:gdLst/>
              <a:ahLst/>
              <a:cxnLst/>
              <a:rect l="l" t="t" r="r" b="b"/>
              <a:pathLst>
                <a:path w="1031477" h="1735829">
                  <a:moveTo>
                    <a:pt x="0" y="0"/>
                  </a:moveTo>
                  <a:lnTo>
                    <a:pt x="1031477" y="0"/>
                  </a:lnTo>
                  <a:lnTo>
                    <a:pt x="1031477" y="1735829"/>
                  </a:lnTo>
                  <a:lnTo>
                    <a:pt x="0" y="1735829"/>
                  </a:lnTo>
                  <a:close/>
                </a:path>
              </a:pathLst>
            </a:custGeom>
            <a:solidFill>
              <a:srgbClr val="EFE8D2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3450061" y="3598759"/>
            <a:ext cx="2302744" cy="992346"/>
            <a:chOff x="0" y="0"/>
            <a:chExt cx="1657640" cy="714345"/>
          </a:xfrm>
        </p:grpSpPr>
        <p:sp>
          <p:nvSpPr>
            <p:cNvPr id="51" name="Freeform 51"/>
            <p:cNvSpPr/>
            <p:nvPr/>
          </p:nvSpPr>
          <p:spPr>
            <a:xfrm>
              <a:off x="92710" y="106680"/>
              <a:ext cx="1553500" cy="594965"/>
            </a:xfrm>
            <a:custGeom>
              <a:avLst/>
              <a:gdLst/>
              <a:ahLst/>
              <a:cxnLst/>
              <a:rect l="l" t="t" r="r" b="b"/>
              <a:pathLst>
                <a:path w="1553500" h="594965">
                  <a:moveTo>
                    <a:pt x="1526830" y="405735"/>
                  </a:moveTo>
                  <a:cubicBezTo>
                    <a:pt x="1526830" y="493365"/>
                    <a:pt x="1450630" y="564485"/>
                    <a:pt x="1369350" y="564485"/>
                  </a:cubicBezTo>
                  <a:lnTo>
                    <a:pt x="66040" y="564485"/>
                  </a:lnTo>
                  <a:cubicBezTo>
                    <a:pt x="43180" y="564485"/>
                    <a:pt x="20320" y="559405"/>
                    <a:pt x="0" y="550515"/>
                  </a:cubicBezTo>
                  <a:cubicBezTo>
                    <a:pt x="26670" y="578455"/>
                    <a:pt x="63500" y="594965"/>
                    <a:pt x="104028" y="594965"/>
                  </a:cubicBezTo>
                  <a:lnTo>
                    <a:pt x="1407450" y="594965"/>
                  </a:lnTo>
                  <a:cubicBezTo>
                    <a:pt x="1487460" y="594965"/>
                    <a:pt x="1553500" y="528925"/>
                    <a:pt x="1553500" y="448915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405735"/>
                  </a:lnTo>
                  <a:lnTo>
                    <a:pt x="1526830" y="405735"/>
                  </a:lnTo>
                  <a:close/>
                </a:path>
              </a:pathLst>
            </a:custGeom>
            <a:solidFill>
              <a:srgbClr val="00C2CB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12700" y="12700"/>
              <a:ext cx="1592871" cy="645765"/>
            </a:xfrm>
            <a:custGeom>
              <a:avLst/>
              <a:gdLst/>
              <a:ahLst/>
              <a:cxnLst/>
              <a:rect l="l" t="t" r="r" b="b"/>
              <a:pathLst>
                <a:path w="1592871" h="645765">
                  <a:moveTo>
                    <a:pt x="146050" y="645765"/>
                  </a:moveTo>
                  <a:lnTo>
                    <a:pt x="1446821" y="645765"/>
                  </a:lnTo>
                  <a:cubicBezTo>
                    <a:pt x="1526830" y="645765"/>
                    <a:pt x="1592871" y="579725"/>
                    <a:pt x="1592871" y="499715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99715"/>
                  </a:lnTo>
                  <a:cubicBezTo>
                    <a:pt x="0" y="580995"/>
                    <a:pt x="66040" y="645765"/>
                    <a:pt x="146050" y="645765"/>
                  </a:cubicBezTo>
                  <a:close/>
                </a:path>
              </a:pathLst>
            </a:custGeom>
            <a:solidFill>
              <a:srgbClr val="A1F4C4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0"/>
              <a:ext cx="1657640" cy="714345"/>
            </a:xfrm>
            <a:custGeom>
              <a:avLst/>
              <a:gdLst/>
              <a:ahLst/>
              <a:cxnLst/>
              <a:rect l="l" t="t" r="r" b="b"/>
              <a:pathLst>
                <a:path w="1657640" h="714345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12415"/>
                  </a:lnTo>
                  <a:cubicBezTo>
                    <a:pt x="0" y="564485"/>
                    <a:pt x="25400" y="610205"/>
                    <a:pt x="63500" y="639415"/>
                  </a:cubicBezTo>
                  <a:cubicBezTo>
                    <a:pt x="91440" y="683865"/>
                    <a:pt x="140970" y="714345"/>
                    <a:pt x="197991" y="714345"/>
                  </a:cubicBezTo>
                  <a:lnTo>
                    <a:pt x="1498890" y="714345"/>
                  </a:lnTo>
                  <a:cubicBezTo>
                    <a:pt x="1586521" y="714345"/>
                    <a:pt x="1657640" y="643225"/>
                    <a:pt x="1657640" y="555595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51241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512415"/>
                  </a:lnTo>
                  <a:cubicBezTo>
                    <a:pt x="1605571" y="592425"/>
                    <a:pt x="1539530" y="658465"/>
                    <a:pt x="1459521" y="658465"/>
                  </a:cubicBezTo>
                  <a:lnTo>
                    <a:pt x="158750" y="658465"/>
                  </a:lnTo>
                  <a:cubicBezTo>
                    <a:pt x="78740" y="658465"/>
                    <a:pt x="12700" y="593695"/>
                    <a:pt x="12700" y="512415"/>
                  </a:cubicBezTo>
                  <a:close/>
                  <a:moveTo>
                    <a:pt x="1646210" y="555595"/>
                  </a:moveTo>
                  <a:cubicBezTo>
                    <a:pt x="1646210" y="635605"/>
                    <a:pt x="1578900" y="701645"/>
                    <a:pt x="1498890" y="701645"/>
                  </a:cubicBezTo>
                  <a:lnTo>
                    <a:pt x="197991" y="701645"/>
                  </a:lnTo>
                  <a:cubicBezTo>
                    <a:pt x="157480" y="701645"/>
                    <a:pt x="120650" y="685135"/>
                    <a:pt x="93980" y="657195"/>
                  </a:cubicBezTo>
                  <a:cubicBezTo>
                    <a:pt x="114300" y="666085"/>
                    <a:pt x="135890" y="671165"/>
                    <a:pt x="160020" y="671165"/>
                  </a:cubicBezTo>
                  <a:lnTo>
                    <a:pt x="1460790" y="671165"/>
                  </a:lnTo>
                  <a:cubicBezTo>
                    <a:pt x="1548421" y="671165"/>
                    <a:pt x="1619540" y="600045"/>
                    <a:pt x="1619540" y="512415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555595"/>
                  </a:lnTo>
                  <a:cubicBezTo>
                    <a:pt x="1646210" y="555595"/>
                    <a:pt x="1646210" y="555595"/>
                    <a:pt x="1646210" y="555595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3450061" y="6102332"/>
            <a:ext cx="2302744" cy="698821"/>
            <a:chOff x="0" y="0"/>
            <a:chExt cx="1657640" cy="503050"/>
          </a:xfrm>
        </p:grpSpPr>
        <p:sp>
          <p:nvSpPr>
            <p:cNvPr id="55" name="Freeform 55"/>
            <p:cNvSpPr/>
            <p:nvPr/>
          </p:nvSpPr>
          <p:spPr>
            <a:xfrm>
              <a:off x="92710" y="106680"/>
              <a:ext cx="1553500" cy="383670"/>
            </a:xfrm>
            <a:custGeom>
              <a:avLst/>
              <a:gdLst/>
              <a:ahLst/>
              <a:cxnLst/>
              <a:rect l="l" t="t" r="r" b="b"/>
              <a:pathLst>
                <a:path w="1553500" h="383670">
                  <a:moveTo>
                    <a:pt x="1526830" y="194440"/>
                  </a:moveTo>
                  <a:cubicBezTo>
                    <a:pt x="1526830" y="282070"/>
                    <a:pt x="1450630" y="353190"/>
                    <a:pt x="1369350" y="353190"/>
                  </a:cubicBezTo>
                  <a:lnTo>
                    <a:pt x="66040" y="353190"/>
                  </a:lnTo>
                  <a:cubicBezTo>
                    <a:pt x="43180" y="353190"/>
                    <a:pt x="20320" y="348110"/>
                    <a:pt x="0" y="339220"/>
                  </a:cubicBezTo>
                  <a:cubicBezTo>
                    <a:pt x="26670" y="367160"/>
                    <a:pt x="63500" y="383670"/>
                    <a:pt x="104028" y="383670"/>
                  </a:cubicBezTo>
                  <a:lnTo>
                    <a:pt x="1407450" y="383670"/>
                  </a:lnTo>
                  <a:cubicBezTo>
                    <a:pt x="1487460" y="383670"/>
                    <a:pt x="1553500" y="317630"/>
                    <a:pt x="1553500" y="23762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194440"/>
                  </a:lnTo>
                  <a:lnTo>
                    <a:pt x="1526830" y="194440"/>
                  </a:lnTo>
                  <a:close/>
                </a:path>
              </a:pathLst>
            </a:custGeom>
            <a:solidFill>
              <a:srgbClr val="00C2CB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12700" y="12700"/>
              <a:ext cx="1592871" cy="434470"/>
            </a:xfrm>
            <a:custGeom>
              <a:avLst/>
              <a:gdLst/>
              <a:ahLst/>
              <a:cxnLst/>
              <a:rect l="l" t="t" r="r" b="b"/>
              <a:pathLst>
                <a:path w="1592871" h="434470">
                  <a:moveTo>
                    <a:pt x="146050" y="434470"/>
                  </a:moveTo>
                  <a:lnTo>
                    <a:pt x="1446821" y="434470"/>
                  </a:lnTo>
                  <a:cubicBezTo>
                    <a:pt x="1526830" y="434470"/>
                    <a:pt x="1592871" y="368430"/>
                    <a:pt x="1592871" y="28842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8420"/>
                  </a:lnTo>
                  <a:cubicBezTo>
                    <a:pt x="0" y="369700"/>
                    <a:pt x="66040" y="434470"/>
                    <a:pt x="146050" y="434470"/>
                  </a:cubicBezTo>
                  <a:close/>
                </a:path>
              </a:pathLst>
            </a:custGeom>
            <a:solidFill>
              <a:srgbClr val="A1F4C4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0"/>
              <a:ext cx="1657640" cy="503050"/>
            </a:xfrm>
            <a:custGeom>
              <a:avLst/>
              <a:gdLst/>
              <a:ahLst/>
              <a:cxnLst/>
              <a:rect l="l" t="t" r="r" b="b"/>
              <a:pathLst>
                <a:path w="1657640" h="50305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01120"/>
                  </a:lnTo>
                  <a:cubicBezTo>
                    <a:pt x="0" y="353190"/>
                    <a:pt x="25400" y="398910"/>
                    <a:pt x="63500" y="428120"/>
                  </a:cubicBezTo>
                  <a:cubicBezTo>
                    <a:pt x="91440" y="472570"/>
                    <a:pt x="140970" y="503050"/>
                    <a:pt x="197991" y="503050"/>
                  </a:cubicBezTo>
                  <a:lnTo>
                    <a:pt x="1498890" y="503050"/>
                  </a:lnTo>
                  <a:cubicBezTo>
                    <a:pt x="1586521" y="503050"/>
                    <a:pt x="1657640" y="431930"/>
                    <a:pt x="1657640" y="34430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30112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301120"/>
                  </a:lnTo>
                  <a:cubicBezTo>
                    <a:pt x="1605571" y="381130"/>
                    <a:pt x="1539530" y="447170"/>
                    <a:pt x="1459521" y="447170"/>
                  </a:cubicBezTo>
                  <a:lnTo>
                    <a:pt x="158750" y="447170"/>
                  </a:lnTo>
                  <a:cubicBezTo>
                    <a:pt x="78740" y="447170"/>
                    <a:pt x="12700" y="382400"/>
                    <a:pt x="12700" y="301120"/>
                  </a:cubicBezTo>
                  <a:close/>
                  <a:moveTo>
                    <a:pt x="1646210" y="344300"/>
                  </a:moveTo>
                  <a:cubicBezTo>
                    <a:pt x="1646210" y="424310"/>
                    <a:pt x="1578900" y="490350"/>
                    <a:pt x="1498890" y="490350"/>
                  </a:cubicBezTo>
                  <a:lnTo>
                    <a:pt x="197991" y="490350"/>
                  </a:lnTo>
                  <a:cubicBezTo>
                    <a:pt x="157480" y="490350"/>
                    <a:pt x="120650" y="473840"/>
                    <a:pt x="93980" y="445900"/>
                  </a:cubicBezTo>
                  <a:cubicBezTo>
                    <a:pt x="114300" y="454790"/>
                    <a:pt x="135890" y="459870"/>
                    <a:pt x="160020" y="459870"/>
                  </a:cubicBezTo>
                  <a:lnTo>
                    <a:pt x="1460790" y="459870"/>
                  </a:lnTo>
                  <a:cubicBezTo>
                    <a:pt x="1548421" y="459870"/>
                    <a:pt x="1619540" y="388750"/>
                    <a:pt x="1619540" y="30112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344300"/>
                  </a:lnTo>
                  <a:cubicBezTo>
                    <a:pt x="1646210" y="344300"/>
                    <a:pt x="1646210" y="344300"/>
                    <a:pt x="1646210" y="34430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3450061" y="4906548"/>
            <a:ext cx="2302744" cy="1023527"/>
            <a:chOff x="0" y="0"/>
            <a:chExt cx="1657640" cy="736790"/>
          </a:xfrm>
        </p:grpSpPr>
        <p:sp>
          <p:nvSpPr>
            <p:cNvPr id="59" name="Freeform 59"/>
            <p:cNvSpPr/>
            <p:nvPr/>
          </p:nvSpPr>
          <p:spPr>
            <a:xfrm>
              <a:off x="92710" y="106680"/>
              <a:ext cx="1553500" cy="617410"/>
            </a:xfrm>
            <a:custGeom>
              <a:avLst/>
              <a:gdLst/>
              <a:ahLst/>
              <a:cxnLst/>
              <a:rect l="l" t="t" r="r" b="b"/>
              <a:pathLst>
                <a:path w="1553500" h="617410">
                  <a:moveTo>
                    <a:pt x="1526830" y="428180"/>
                  </a:moveTo>
                  <a:cubicBezTo>
                    <a:pt x="1526830" y="515810"/>
                    <a:pt x="1450630" y="586930"/>
                    <a:pt x="1369350" y="586930"/>
                  </a:cubicBezTo>
                  <a:lnTo>
                    <a:pt x="66040" y="586930"/>
                  </a:lnTo>
                  <a:cubicBezTo>
                    <a:pt x="43180" y="586930"/>
                    <a:pt x="20320" y="581850"/>
                    <a:pt x="0" y="572960"/>
                  </a:cubicBezTo>
                  <a:cubicBezTo>
                    <a:pt x="26670" y="600900"/>
                    <a:pt x="63500" y="617410"/>
                    <a:pt x="104028" y="617410"/>
                  </a:cubicBezTo>
                  <a:lnTo>
                    <a:pt x="1407450" y="617410"/>
                  </a:lnTo>
                  <a:cubicBezTo>
                    <a:pt x="1487460" y="617410"/>
                    <a:pt x="1553500" y="551370"/>
                    <a:pt x="1553500" y="47136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428180"/>
                  </a:lnTo>
                  <a:lnTo>
                    <a:pt x="1526830" y="428180"/>
                  </a:lnTo>
                  <a:close/>
                </a:path>
              </a:pathLst>
            </a:custGeom>
            <a:solidFill>
              <a:srgbClr val="00C2CB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12700" y="12700"/>
              <a:ext cx="1592871" cy="668210"/>
            </a:xfrm>
            <a:custGeom>
              <a:avLst/>
              <a:gdLst/>
              <a:ahLst/>
              <a:cxnLst/>
              <a:rect l="l" t="t" r="r" b="b"/>
              <a:pathLst>
                <a:path w="1592871" h="668210">
                  <a:moveTo>
                    <a:pt x="146050" y="668210"/>
                  </a:moveTo>
                  <a:lnTo>
                    <a:pt x="1446821" y="668210"/>
                  </a:lnTo>
                  <a:cubicBezTo>
                    <a:pt x="1526830" y="668210"/>
                    <a:pt x="1592871" y="602170"/>
                    <a:pt x="1592871" y="52216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22160"/>
                  </a:lnTo>
                  <a:cubicBezTo>
                    <a:pt x="0" y="603440"/>
                    <a:pt x="66040" y="668210"/>
                    <a:pt x="146050" y="668210"/>
                  </a:cubicBezTo>
                  <a:close/>
                </a:path>
              </a:pathLst>
            </a:custGeom>
            <a:solidFill>
              <a:srgbClr val="A1F4C4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1657640" cy="736790"/>
            </a:xfrm>
            <a:custGeom>
              <a:avLst/>
              <a:gdLst/>
              <a:ahLst/>
              <a:cxnLst/>
              <a:rect l="l" t="t" r="r" b="b"/>
              <a:pathLst>
                <a:path w="1657640" h="73679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34860"/>
                  </a:lnTo>
                  <a:cubicBezTo>
                    <a:pt x="0" y="586930"/>
                    <a:pt x="25400" y="632650"/>
                    <a:pt x="63500" y="661860"/>
                  </a:cubicBezTo>
                  <a:cubicBezTo>
                    <a:pt x="91440" y="706310"/>
                    <a:pt x="140970" y="736790"/>
                    <a:pt x="197991" y="736790"/>
                  </a:cubicBezTo>
                  <a:lnTo>
                    <a:pt x="1498890" y="736790"/>
                  </a:lnTo>
                  <a:cubicBezTo>
                    <a:pt x="1586521" y="736790"/>
                    <a:pt x="1657640" y="665670"/>
                    <a:pt x="1657640" y="57804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53486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534860"/>
                  </a:lnTo>
                  <a:cubicBezTo>
                    <a:pt x="1605571" y="614870"/>
                    <a:pt x="1539530" y="680910"/>
                    <a:pt x="1459521" y="680910"/>
                  </a:cubicBezTo>
                  <a:lnTo>
                    <a:pt x="158750" y="680910"/>
                  </a:lnTo>
                  <a:cubicBezTo>
                    <a:pt x="78740" y="680910"/>
                    <a:pt x="12700" y="616140"/>
                    <a:pt x="12700" y="534860"/>
                  </a:cubicBezTo>
                  <a:close/>
                  <a:moveTo>
                    <a:pt x="1646210" y="578040"/>
                  </a:moveTo>
                  <a:cubicBezTo>
                    <a:pt x="1646210" y="658050"/>
                    <a:pt x="1578900" y="724090"/>
                    <a:pt x="1498890" y="724090"/>
                  </a:cubicBezTo>
                  <a:lnTo>
                    <a:pt x="197991" y="724090"/>
                  </a:lnTo>
                  <a:cubicBezTo>
                    <a:pt x="157480" y="724090"/>
                    <a:pt x="120650" y="707580"/>
                    <a:pt x="93980" y="679640"/>
                  </a:cubicBezTo>
                  <a:cubicBezTo>
                    <a:pt x="114300" y="688530"/>
                    <a:pt x="135890" y="693610"/>
                    <a:pt x="160020" y="693610"/>
                  </a:cubicBezTo>
                  <a:lnTo>
                    <a:pt x="1460790" y="693610"/>
                  </a:lnTo>
                  <a:cubicBezTo>
                    <a:pt x="1548421" y="693610"/>
                    <a:pt x="1619540" y="622490"/>
                    <a:pt x="1619540" y="53486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578040"/>
                  </a:lnTo>
                  <a:cubicBezTo>
                    <a:pt x="1646210" y="578040"/>
                    <a:pt x="1646210" y="578040"/>
                    <a:pt x="1646210" y="57804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3450061" y="2727699"/>
            <a:ext cx="2302744" cy="698821"/>
            <a:chOff x="0" y="0"/>
            <a:chExt cx="1657640" cy="503050"/>
          </a:xfrm>
        </p:grpSpPr>
        <p:sp>
          <p:nvSpPr>
            <p:cNvPr id="63" name="Freeform 63"/>
            <p:cNvSpPr/>
            <p:nvPr/>
          </p:nvSpPr>
          <p:spPr>
            <a:xfrm>
              <a:off x="92710" y="106680"/>
              <a:ext cx="1553500" cy="383670"/>
            </a:xfrm>
            <a:custGeom>
              <a:avLst/>
              <a:gdLst/>
              <a:ahLst/>
              <a:cxnLst/>
              <a:rect l="l" t="t" r="r" b="b"/>
              <a:pathLst>
                <a:path w="1553500" h="383670">
                  <a:moveTo>
                    <a:pt x="1526830" y="194440"/>
                  </a:moveTo>
                  <a:cubicBezTo>
                    <a:pt x="1526830" y="282070"/>
                    <a:pt x="1450630" y="353190"/>
                    <a:pt x="1369350" y="353190"/>
                  </a:cubicBezTo>
                  <a:lnTo>
                    <a:pt x="66040" y="353190"/>
                  </a:lnTo>
                  <a:cubicBezTo>
                    <a:pt x="43180" y="353190"/>
                    <a:pt x="20320" y="348110"/>
                    <a:pt x="0" y="339220"/>
                  </a:cubicBezTo>
                  <a:cubicBezTo>
                    <a:pt x="26670" y="367160"/>
                    <a:pt x="63500" y="383670"/>
                    <a:pt x="104028" y="383670"/>
                  </a:cubicBezTo>
                  <a:lnTo>
                    <a:pt x="1407450" y="383670"/>
                  </a:lnTo>
                  <a:cubicBezTo>
                    <a:pt x="1487460" y="383670"/>
                    <a:pt x="1553500" y="317630"/>
                    <a:pt x="1553500" y="237620"/>
                  </a:cubicBezTo>
                  <a:lnTo>
                    <a:pt x="1553500" y="95250"/>
                  </a:lnTo>
                  <a:cubicBezTo>
                    <a:pt x="1553500" y="58420"/>
                    <a:pt x="1539530" y="25400"/>
                    <a:pt x="1517940" y="0"/>
                  </a:cubicBezTo>
                  <a:cubicBezTo>
                    <a:pt x="1524290" y="16510"/>
                    <a:pt x="1526830" y="34290"/>
                    <a:pt x="1526830" y="52070"/>
                  </a:cubicBezTo>
                  <a:lnTo>
                    <a:pt x="1526830" y="194440"/>
                  </a:lnTo>
                  <a:lnTo>
                    <a:pt x="1526830" y="194440"/>
                  </a:lnTo>
                  <a:close/>
                </a:path>
              </a:pathLst>
            </a:custGeom>
            <a:solidFill>
              <a:srgbClr val="00C2CB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12700" y="12700"/>
              <a:ext cx="1592871" cy="434470"/>
            </a:xfrm>
            <a:custGeom>
              <a:avLst/>
              <a:gdLst/>
              <a:ahLst/>
              <a:cxnLst/>
              <a:rect l="l" t="t" r="r" b="b"/>
              <a:pathLst>
                <a:path w="1592871" h="434470">
                  <a:moveTo>
                    <a:pt x="146050" y="434470"/>
                  </a:moveTo>
                  <a:lnTo>
                    <a:pt x="1446821" y="434470"/>
                  </a:lnTo>
                  <a:cubicBezTo>
                    <a:pt x="1526830" y="434470"/>
                    <a:pt x="1592871" y="368430"/>
                    <a:pt x="1592871" y="288420"/>
                  </a:cubicBezTo>
                  <a:lnTo>
                    <a:pt x="1592871" y="146050"/>
                  </a:lnTo>
                  <a:cubicBezTo>
                    <a:pt x="1592871" y="66040"/>
                    <a:pt x="1526830" y="0"/>
                    <a:pt x="144682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88420"/>
                  </a:lnTo>
                  <a:cubicBezTo>
                    <a:pt x="0" y="369700"/>
                    <a:pt x="66040" y="434470"/>
                    <a:pt x="146050" y="434470"/>
                  </a:cubicBezTo>
                  <a:close/>
                </a:path>
              </a:pathLst>
            </a:custGeom>
            <a:solidFill>
              <a:srgbClr val="A1F4C4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0" y="0"/>
              <a:ext cx="1657640" cy="503050"/>
            </a:xfrm>
            <a:custGeom>
              <a:avLst/>
              <a:gdLst/>
              <a:ahLst/>
              <a:cxnLst/>
              <a:rect l="l" t="t" r="r" b="b"/>
              <a:pathLst>
                <a:path w="1657640" h="503050">
                  <a:moveTo>
                    <a:pt x="1594140" y="74930"/>
                  </a:moveTo>
                  <a:cubicBezTo>
                    <a:pt x="1566200" y="30480"/>
                    <a:pt x="1516670" y="0"/>
                    <a:pt x="145952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01120"/>
                  </a:lnTo>
                  <a:cubicBezTo>
                    <a:pt x="0" y="353190"/>
                    <a:pt x="25400" y="398910"/>
                    <a:pt x="63500" y="428120"/>
                  </a:cubicBezTo>
                  <a:cubicBezTo>
                    <a:pt x="91440" y="472570"/>
                    <a:pt x="140970" y="503050"/>
                    <a:pt x="197991" y="503050"/>
                  </a:cubicBezTo>
                  <a:lnTo>
                    <a:pt x="1498890" y="503050"/>
                  </a:lnTo>
                  <a:cubicBezTo>
                    <a:pt x="1586521" y="503050"/>
                    <a:pt x="1657640" y="431930"/>
                    <a:pt x="1657640" y="344300"/>
                  </a:cubicBezTo>
                  <a:lnTo>
                    <a:pt x="1657640" y="201930"/>
                  </a:lnTo>
                  <a:cubicBezTo>
                    <a:pt x="1657640" y="149860"/>
                    <a:pt x="1632240" y="104140"/>
                    <a:pt x="1594140" y="74930"/>
                  </a:cubicBezTo>
                  <a:close/>
                  <a:moveTo>
                    <a:pt x="12700" y="30112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59521" y="12700"/>
                  </a:lnTo>
                  <a:cubicBezTo>
                    <a:pt x="1539530" y="12700"/>
                    <a:pt x="1605571" y="78740"/>
                    <a:pt x="1605571" y="158750"/>
                  </a:cubicBezTo>
                  <a:lnTo>
                    <a:pt x="1605571" y="301120"/>
                  </a:lnTo>
                  <a:cubicBezTo>
                    <a:pt x="1605571" y="381130"/>
                    <a:pt x="1539530" y="447170"/>
                    <a:pt x="1459521" y="447170"/>
                  </a:cubicBezTo>
                  <a:lnTo>
                    <a:pt x="158750" y="447170"/>
                  </a:lnTo>
                  <a:cubicBezTo>
                    <a:pt x="78740" y="447170"/>
                    <a:pt x="12700" y="382400"/>
                    <a:pt x="12700" y="301120"/>
                  </a:cubicBezTo>
                  <a:close/>
                  <a:moveTo>
                    <a:pt x="1646210" y="344300"/>
                  </a:moveTo>
                  <a:cubicBezTo>
                    <a:pt x="1646210" y="424310"/>
                    <a:pt x="1578900" y="490350"/>
                    <a:pt x="1498890" y="490350"/>
                  </a:cubicBezTo>
                  <a:lnTo>
                    <a:pt x="197991" y="490350"/>
                  </a:lnTo>
                  <a:cubicBezTo>
                    <a:pt x="157480" y="490350"/>
                    <a:pt x="120650" y="473840"/>
                    <a:pt x="93980" y="445900"/>
                  </a:cubicBezTo>
                  <a:cubicBezTo>
                    <a:pt x="114300" y="454790"/>
                    <a:pt x="135890" y="459870"/>
                    <a:pt x="160020" y="459870"/>
                  </a:cubicBezTo>
                  <a:lnTo>
                    <a:pt x="1460790" y="459870"/>
                  </a:lnTo>
                  <a:cubicBezTo>
                    <a:pt x="1548421" y="459870"/>
                    <a:pt x="1619540" y="388750"/>
                    <a:pt x="1619540" y="301120"/>
                  </a:cubicBezTo>
                  <a:lnTo>
                    <a:pt x="1619540" y="158750"/>
                  </a:lnTo>
                  <a:cubicBezTo>
                    <a:pt x="1619540" y="140970"/>
                    <a:pt x="1615730" y="123190"/>
                    <a:pt x="1610650" y="106680"/>
                  </a:cubicBezTo>
                  <a:cubicBezTo>
                    <a:pt x="1632240" y="132080"/>
                    <a:pt x="1646211" y="165100"/>
                    <a:pt x="1646211" y="201930"/>
                  </a:cubicBezTo>
                  <a:lnTo>
                    <a:pt x="1646211" y="344300"/>
                  </a:lnTo>
                  <a:cubicBezTo>
                    <a:pt x="1646210" y="344300"/>
                    <a:pt x="1646210" y="344300"/>
                    <a:pt x="1646210" y="34430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66" name="AutoShape 66"/>
          <p:cNvSpPr/>
          <p:nvPr/>
        </p:nvSpPr>
        <p:spPr>
          <a:xfrm rot="27138">
            <a:off x="3286280" y="2505713"/>
            <a:ext cx="2605141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rot="27138">
            <a:off x="3267897" y="6966140"/>
            <a:ext cx="2605141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8" name="Group 68"/>
          <p:cNvGrpSpPr/>
          <p:nvPr/>
        </p:nvGrpSpPr>
        <p:grpSpPr>
          <a:xfrm>
            <a:off x="11749203" y="4166893"/>
            <a:ext cx="2110792" cy="1649431"/>
            <a:chOff x="0" y="0"/>
            <a:chExt cx="1959411" cy="1531138"/>
          </a:xfrm>
        </p:grpSpPr>
        <p:sp>
          <p:nvSpPr>
            <p:cNvPr id="69" name="Freeform 69"/>
            <p:cNvSpPr/>
            <p:nvPr/>
          </p:nvSpPr>
          <p:spPr>
            <a:xfrm>
              <a:off x="92710" y="106680"/>
              <a:ext cx="1855271" cy="1411758"/>
            </a:xfrm>
            <a:custGeom>
              <a:avLst/>
              <a:gdLst/>
              <a:ahLst/>
              <a:cxnLst/>
              <a:rect l="l" t="t" r="r" b="b"/>
              <a:pathLst>
                <a:path w="1855271" h="1411758">
                  <a:moveTo>
                    <a:pt x="1828601" y="1222528"/>
                  </a:moveTo>
                  <a:cubicBezTo>
                    <a:pt x="1828601" y="1310158"/>
                    <a:pt x="1752401" y="1381278"/>
                    <a:pt x="1671121" y="1381278"/>
                  </a:cubicBezTo>
                  <a:lnTo>
                    <a:pt x="66040" y="1381278"/>
                  </a:lnTo>
                  <a:cubicBezTo>
                    <a:pt x="43180" y="1381278"/>
                    <a:pt x="20320" y="1376198"/>
                    <a:pt x="0" y="1367308"/>
                  </a:cubicBezTo>
                  <a:cubicBezTo>
                    <a:pt x="26670" y="1395248"/>
                    <a:pt x="63500" y="1411758"/>
                    <a:pt x="105952" y="1411758"/>
                  </a:cubicBezTo>
                  <a:lnTo>
                    <a:pt x="1709221" y="1411758"/>
                  </a:lnTo>
                  <a:cubicBezTo>
                    <a:pt x="1789231" y="1411758"/>
                    <a:pt x="1855271" y="1345718"/>
                    <a:pt x="1855271" y="1265708"/>
                  </a:cubicBezTo>
                  <a:lnTo>
                    <a:pt x="1855271" y="95250"/>
                  </a:lnTo>
                  <a:cubicBezTo>
                    <a:pt x="1855271" y="58420"/>
                    <a:pt x="1841301" y="25400"/>
                    <a:pt x="1819711" y="0"/>
                  </a:cubicBezTo>
                  <a:cubicBezTo>
                    <a:pt x="1826061" y="16510"/>
                    <a:pt x="1828601" y="34290"/>
                    <a:pt x="1828601" y="52070"/>
                  </a:cubicBezTo>
                  <a:lnTo>
                    <a:pt x="1828601" y="1222528"/>
                  </a:lnTo>
                  <a:lnTo>
                    <a:pt x="1828601" y="1222528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12700" y="12700"/>
              <a:ext cx="1894641" cy="1462558"/>
            </a:xfrm>
            <a:custGeom>
              <a:avLst/>
              <a:gdLst/>
              <a:ahLst/>
              <a:cxnLst/>
              <a:rect l="l" t="t" r="r" b="b"/>
              <a:pathLst>
                <a:path w="1894641" h="1462558">
                  <a:moveTo>
                    <a:pt x="146050" y="1462558"/>
                  </a:moveTo>
                  <a:lnTo>
                    <a:pt x="1748591" y="1462558"/>
                  </a:lnTo>
                  <a:cubicBezTo>
                    <a:pt x="1828601" y="1462558"/>
                    <a:pt x="1894641" y="1396518"/>
                    <a:pt x="1894641" y="1316508"/>
                  </a:cubicBezTo>
                  <a:lnTo>
                    <a:pt x="1894641" y="146050"/>
                  </a:lnTo>
                  <a:cubicBezTo>
                    <a:pt x="1894641" y="66040"/>
                    <a:pt x="1828601" y="0"/>
                    <a:pt x="174859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16508"/>
                  </a:lnTo>
                  <a:cubicBezTo>
                    <a:pt x="0" y="1397787"/>
                    <a:pt x="66040" y="1462558"/>
                    <a:pt x="146050" y="1462558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0" y="0"/>
              <a:ext cx="1959411" cy="1531138"/>
            </a:xfrm>
            <a:custGeom>
              <a:avLst/>
              <a:gdLst/>
              <a:ahLst/>
              <a:cxnLst/>
              <a:rect l="l" t="t" r="r" b="b"/>
              <a:pathLst>
                <a:path w="1959411" h="1531138">
                  <a:moveTo>
                    <a:pt x="1895911" y="74930"/>
                  </a:moveTo>
                  <a:cubicBezTo>
                    <a:pt x="1867971" y="30480"/>
                    <a:pt x="1818441" y="0"/>
                    <a:pt x="176129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29208"/>
                  </a:lnTo>
                  <a:cubicBezTo>
                    <a:pt x="0" y="1381278"/>
                    <a:pt x="25400" y="1426998"/>
                    <a:pt x="63500" y="1456208"/>
                  </a:cubicBezTo>
                  <a:cubicBezTo>
                    <a:pt x="91440" y="1500658"/>
                    <a:pt x="140970" y="1531138"/>
                    <a:pt x="200215" y="1531138"/>
                  </a:cubicBezTo>
                  <a:lnTo>
                    <a:pt x="1800661" y="1531138"/>
                  </a:lnTo>
                  <a:cubicBezTo>
                    <a:pt x="1888291" y="1531138"/>
                    <a:pt x="1959411" y="1460018"/>
                    <a:pt x="1959411" y="1372388"/>
                  </a:cubicBezTo>
                  <a:lnTo>
                    <a:pt x="1959411" y="201930"/>
                  </a:lnTo>
                  <a:cubicBezTo>
                    <a:pt x="1959411" y="149860"/>
                    <a:pt x="1934011" y="104140"/>
                    <a:pt x="1895911" y="74930"/>
                  </a:cubicBezTo>
                  <a:close/>
                  <a:moveTo>
                    <a:pt x="12700" y="132920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61291" y="12700"/>
                  </a:lnTo>
                  <a:cubicBezTo>
                    <a:pt x="1841301" y="12700"/>
                    <a:pt x="1907341" y="78740"/>
                    <a:pt x="1907341" y="158750"/>
                  </a:cubicBezTo>
                  <a:lnTo>
                    <a:pt x="1907341" y="1329208"/>
                  </a:lnTo>
                  <a:cubicBezTo>
                    <a:pt x="1907341" y="1409218"/>
                    <a:pt x="1841301" y="1475258"/>
                    <a:pt x="1761291" y="1475258"/>
                  </a:cubicBezTo>
                  <a:lnTo>
                    <a:pt x="158750" y="1475258"/>
                  </a:lnTo>
                  <a:cubicBezTo>
                    <a:pt x="78740" y="1475258"/>
                    <a:pt x="12700" y="1410487"/>
                    <a:pt x="12700" y="1329208"/>
                  </a:cubicBezTo>
                  <a:close/>
                  <a:moveTo>
                    <a:pt x="1947981" y="1372387"/>
                  </a:moveTo>
                  <a:cubicBezTo>
                    <a:pt x="1947981" y="1452397"/>
                    <a:pt x="1880671" y="1518437"/>
                    <a:pt x="1800661" y="1518437"/>
                  </a:cubicBezTo>
                  <a:lnTo>
                    <a:pt x="200215" y="1518437"/>
                  </a:lnTo>
                  <a:cubicBezTo>
                    <a:pt x="157480" y="1518437"/>
                    <a:pt x="120650" y="1501928"/>
                    <a:pt x="93980" y="1473987"/>
                  </a:cubicBezTo>
                  <a:cubicBezTo>
                    <a:pt x="114300" y="1482878"/>
                    <a:pt x="135890" y="1487958"/>
                    <a:pt x="160020" y="1487958"/>
                  </a:cubicBezTo>
                  <a:lnTo>
                    <a:pt x="1762561" y="1487958"/>
                  </a:lnTo>
                  <a:cubicBezTo>
                    <a:pt x="1850191" y="1487958"/>
                    <a:pt x="1921311" y="1416837"/>
                    <a:pt x="1921311" y="1329208"/>
                  </a:cubicBezTo>
                  <a:lnTo>
                    <a:pt x="1921311" y="158750"/>
                  </a:lnTo>
                  <a:cubicBezTo>
                    <a:pt x="1921311" y="140970"/>
                    <a:pt x="1917501" y="123190"/>
                    <a:pt x="1912421" y="106680"/>
                  </a:cubicBezTo>
                  <a:cubicBezTo>
                    <a:pt x="1934011" y="132080"/>
                    <a:pt x="1947981" y="165100"/>
                    <a:pt x="1947981" y="201930"/>
                  </a:cubicBezTo>
                  <a:lnTo>
                    <a:pt x="1947981" y="1372387"/>
                  </a:lnTo>
                  <a:cubicBezTo>
                    <a:pt x="1947981" y="1372387"/>
                    <a:pt x="1947981" y="1372387"/>
                    <a:pt x="1947981" y="1372387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1749203" y="3448727"/>
            <a:ext cx="2110792" cy="662271"/>
            <a:chOff x="0" y="0"/>
            <a:chExt cx="1959411" cy="614775"/>
          </a:xfrm>
        </p:grpSpPr>
        <p:sp>
          <p:nvSpPr>
            <p:cNvPr id="73" name="Freeform 73"/>
            <p:cNvSpPr/>
            <p:nvPr/>
          </p:nvSpPr>
          <p:spPr>
            <a:xfrm>
              <a:off x="92710" y="106680"/>
              <a:ext cx="1855271" cy="495395"/>
            </a:xfrm>
            <a:custGeom>
              <a:avLst/>
              <a:gdLst/>
              <a:ahLst/>
              <a:cxnLst/>
              <a:rect l="l" t="t" r="r" b="b"/>
              <a:pathLst>
                <a:path w="1855271" h="495395">
                  <a:moveTo>
                    <a:pt x="1828601" y="306165"/>
                  </a:moveTo>
                  <a:cubicBezTo>
                    <a:pt x="1828601" y="393795"/>
                    <a:pt x="1752401" y="464915"/>
                    <a:pt x="1671121" y="464915"/>
                  </a:cubicBezTo>
                  <a:lnTo>
                    <a:pt x="66040" y="464915"/>
                  </a:lnTo>
                  <a:cubicBezTo>
                    <a:pt x="43180" y="464915"/>
                    <a:pt x="20320" y="459835"/>
                    <a:pt x="0" y="450945"/>
                  </a:cubicBezTo>
                  <a:cubicBezTo>
                    <a:pt x="26670" y="478885"/>
                    <a:pt x="63500" y="495395"/>
                    <a:pt x="105952" y="495395"/>
                  </a:cubicBezTo>
                  <a:lnTo>
                    <a:pt x="1709221" y="495395"/>
                  </a:lnTo>
                  <a:cubicBezTo>
                    <a:pt x="1789231" y="495395"/>
                    <a:pt x="1855271" y="429355"/>
                    <a:pt x="1855271" y="349345"/>
                  </a:cubicBezTo>
                  <a:lnTo>
                    <a:pt x="1855271" y="95250"/>
                  </a:lnTo>
                  <a:cubicBezTo>
                    <a:pt x="1855271" y="58420"/>
                    <a:pt x="1841301" y="25400"/>
                    <a:pt x="1819711" y="0"/>
                  </a:cubicBezTo>
                  <a:cubicBezTo>
                    <a:pt x="1826061" y="16510"/>
                    <a:pt x="1828601" y="34290"/>
                    <a:pt x="1828601" y="52070"/>
                  </a:cubicBezTo>
                  <a:lnTo>
                    <a:pt x="1828601" y="306165"/>
                  </a:lnTo>
                  <a:lnTo>
                    <a:pt x="1828601" y="306165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12700" y="12700"/>
              <a:ext cx="1894641" cy="546195"/>
            </a:xfrm>
            <a:custGeom>
              <a:avLst/>
              <a:gdLst/>
              <a:ahLst/>
              <a:cxnLst/>
              <a:rect l="l" t="t" r="r" b="b"/>
              <a:pathLst>
                <a:path w="1894641" h="546195">
                  <a:moveTo>
                    <a:pt x="146050" y="546195"/>
                  </a:moveTo>
                  <a:lnTo>
                    <a:pt x="1748591" y="546195"/>
                  </a:lnTo>
                  <a:cubicBezTo>
                    <a:pt x="1828601" y="546195"/>
                    <a:pt x="1894641" y="480155"/>
                    <a:pt x="1894641" y="400145"/>
                  </a:cubicBezTo>
                  <a:lnTo>
                    <a:pt x="1894641" y="146050"/>
                  </a:lnTo>
                  <a:cubicBezTo>
                    <a:pt x="1894641" y="66040"/>
                    <a:pt x="1828601" y="0"/>
                    <a:pt x="174859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00145"/>
                  </a:lnTo>
                  <a:cubicBezTo>
                    <a:pt x="0" y="481425"/>
                    <a:pt x="66040" y="546195"/>
                    <a:pt x="146050" y="546195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0" y="0"/>
              <a:ext cx="1959411" cy="614775"/>
            </a:xfrm>
            <a:custGeom>
              <a:avLst/>
              <a:gdLst/>
              <a:ahLst/>
              <a:cxnLst/>
              <a:rect l="l" t="t" r="r" b="b"/>
              <a:pathLst>
                <a:path w="1959411" h="614775">
                  <a:moveTo>
                    <a:pt x="1895911" y="74930"/>
                  </a:moveTo>
                  <a:cubicBezTo>
                    <a:pt x="1867971" y="30480"/>
                    <a:pt x="1818441" y="0"/>
                    <a:pt x="176129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12845"/>
                  </a:lnTo>
                  <a:cubicBezTo>
                    <a:pt x="0" y="464915"/>
                    <a:pt x="25400" y="510635"/>
                    <a:pt x="63500" y="539845"/>
                  </a:cubicBezTo>
                  <a:cubicBezTo>
                    <a:pt x="91440" y="584295"/>
                    <a:pt x="140970" y="614775"/>
                    <a:pt x="200215" y="614775"/>
                  </a:cubicBezTo>
                  <a:lnTo>
                    <a:pt x="1800661" y="614775"/>
                  </a:lnTo>
                  <a:cubicBezTo>
                    <a:pt x="1888291" y="614775"/>
                    <a:pt x="1959411" y="543655"/>
                    <a:pt x="1959411" y="456025"/>
                  </a:cubicBezTo>
                  <a:lnTo>
                    <a:pt x="1959411" y="201930"/>
                  </a:lnTo>
                  <a:cubicBezTo>
                    <a:pt x="1959411" y="149860"/>
                    <a:pt x="1934011" y="104140"/>
                    <a:pt x="1895911" y="74930"/>
                  </a:cubicBezTo>
                  <a:close/>
                  <a:moveTo>
                    <a:pt x="12700" y="4128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61291" y="12700"/>
                  </a:lnTo>
                  <a:cubicBezTo>
                    <a:pt x="1841301" y="12700"/>
                    <a:pt x="1907341" y="78740"/>
                    <a:pt x="1907341" y="158750"/>
                  </a:cubicBezTo>
                  <a:lnTo>
                    <a:pt x="1907341" y="412845"/>
                  </a:lnTo>
                  <a:cubicBezTo>
                    <a:pt x="1907341" y="492855"/>
                    <a:pt x="1841301" y="558895"/>
                    <a:pt x="1761291" y="558895"/>
                  </a:cubicBezTo>
                  <a:lnTo>
                    <a:pt x="158750" y="558895"/>
                  </a:lnTo>
                  <a:cubicBezTo>
                    <a:pt x="78740" y="558895"/>
                    <a:pt x="12700" y="494125"/>
                    <a:pt x="12700" y="412845"/>
                  </a:cubicBezTo>
                  <a:close/>
                  <a:moveTo>
                    <a:pt x="1947981" y="456025"/>
                  </a:moveTo>
                  <a:cubicBezTo>
                    <a:pt x="1947981" y="536035"/>
                    <a:pt x="1880671" y="602075"/>
                    <a:pt x="1800661" y="602075"/>
                  </a:cubicBezTo>
                  <a:lnTo>
                    <a:pt x="200215" y="602075"/>
                  </a:lnTo>
                  <a:cubicBezTo>
                    <a:pt x="157480" y="602075"/>
                    <a:pt x="120650" y="585565"/>
                    <a:pt x="93980" y="557625"/>
                  </a:cubicBezTo>
                  <a:cubicBezTo>
                    <a:pt x="114300" y="566515"/>
                    <a:pt x="135890" y="571595"/>
                    <a:pt x="160020" y="571595"/>
                  </a:cubicBezTo>
                  <a:lnTo>
                    <a:pt x="1762561" y="571595"/>
                  </a:lnTo>
                  <a:cubicBezTo>
                    <a:pt x="1850191" y="571595"/>
                    <a:pt x="1921311" y="500475"/>
                    <a:pt x="1921311" y="412845"/>
                  </a:cubicBezTo>
                  <a:lnTo>
                    <a:pt x="1921311" y="158750"/>
                  </a:lnTo>
                  <a:cubicBezTo>
                    <a:pt x="1921311" y="140970"/>
                    <a:pt x="1917501" y="123190"/>
                    <a:pt x="1912421" y="106680"/>
                  </a:cubicBezTo>
                  <a:cubicBezTo>
                    <a:pt x="1934011" y="132080"/>
                    <a:pt x="1947981" y="165100"/>
                    <a:pt x="1947981" y="201930"/>
                  </a:cubicBezTo>
                  <a:lnTo>
                    <a:pt x="1947981" y="456025"/>
                  </a:lnTo>
                  <a:cubicBezTo>
                    <a:pt x="1947981" y="456025"/>
                    <a:pt x="1947981" y="456025"/>
                    <a:pt x="1947981" y="456025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id="76" name="TextBox 76"/>
          <p:cNvSpPr txBox="1"/>
          <p:nvPr/>
        </p:nvSpPr>
        <p:spPr>
          <a:xfrm>
            <a:off x="11752041" y="3626722"/>
            <a:ext cx="1962040" cy="25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1407">
                <a:solidFill>
                  <a:srgbClr val="FFFFFF"/>
                </a:solidFill>
                <a:latin typeface="Arimo Bold"/>
              </a:rPr>
              <a:t>Внешние сервисы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11757429" y="5880717"/>
            <a:ext cx="2110792" cy="1155855"/>
            <a:chOff x="0" y="0"/>
            <a:chExt cx="1959411" cy="1072960"/>
          </a:xfrm>
        </p:grpSpPr>
        <p:sp>
          <p:nvSpPr>
            <p:cNvPr id="78" name="Freeform 78"/>
            <p:cNvSpPr/>
            <p:nvPr/>
          </p:nvSpPr>
          <p:spPr>
            <a:xfrm>
              <a:off x="92710" y="106680"/>
              <a:ext cx="1855271" cy="953580"/>
            </a:xfrm>
            <a:custGeom>
              <a:avLst/>
              <a:gdLst/>
              <a:ahLst/>
              <a:cxnLst/>
              <a:rect l="l" t="t" r="r" b="b"/>
              <a:pathLst>
                <a:path w="1855271" h="953580">
                  <a:moveTo>
                    <a:pt x="1828601" y="764350"/>
                  </a:moveTo>
                  <a:cubicBezTo>
                    <a:pt x="1828601" y="851980"/>
                    <a:pt x="1752401" y="923100"/>
                    <a:pt x="1671121" y="923100"/>
                  </a:cubicBezTo>
                  <a:lnTo>
                    <a:pt x="66040" y="923100"/>
                  </a:lnTo>
                  <a:cubicBezTo>
                    <a:pt x="43180" y="923100"/>
                    <a:pt x="20320" y="918020"/>
                    <a:pt x="0" y="909130"/>
                  </a:cubicBezTo>
                  <a:cubicBezTo>
                    <a:pt x="26670" y="937070"/>
                    <a:pt x="63500" y="953580"/>
                    <a:pt x="105952" y="953580"/>
                  </a:cubicBezTo>
                  <a:lnTo>
                    <a:pt x="1709221" y="953580"/>
                  </a:lnTo>
                  <a:cubicBezTo>
                    <a:pt x="1789231" y="953580"/>
                    <a:pt x="1855271" y="887540"/>
                    <a:pt x="1855271" y="807530"/>
                  </a:cubicBezTo>
                  <a:lnTo>
                    <a:pt x="1855271" y="95250"/>
                  </a:lnTo>
                  <a:cubicBezTo>
                    <a:pt x="1855271" y="58420"/>
                    <a:pt x="1841301" y="25400"/>
                    <a:pt x="1819711" y="0"/>
                  </a:cubicBezTo>
                  <a:cubicBezTo>
                    <a:pt x="1826061" y="16510"/>
                    <a:pt x="1828601" y="34290"/>
                    <a:pt x="1828601" y="52070"/>
                  </a:cubicBezTo>
                  <a:lnTo>
                    <a:pt x="1828601" y="764350"/>
                  </a:lnTo>
                  <a:lnTo>
                    <a:pt x="1828601" y="764350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79" name="Freeform 79"/>
            <p:cNvSpPr/>
            <p:nvPr/>
          </p:nvSpPr>
          <p:spPr>
            <a:xfrm>
              <a:off x="12700" y="12700"/>
              <a:ext cx="1894641" cy="1004380"/>
            </a:xfrm>
            <a:custGeom>
              <a:avLst/>
              <a:gdLst/>
              <a:ahLst/>
              <a:cxnLst/>
              <a:rect l="l" t="t" r="r" b="b"/>
              <a:pathLst>
                <a:path w="1894641" h="1004380">
                  <a:moveTo>
                    <a:pt x="146050" y="1004380"/>
                  </a:moveTo>
                  <a:lnTo>
                    <a:pt x="1748591" y="1004380"/>
                  </a:lnTo>
                  <a:cubicBezTo>
                    <a:pt x="1828601" y="1004380"/>
                    <a:pt x="1894641" y="938340"/>
                    <a:pt x="1894641" y="858330"/>
                  </a:cubicBezTo>
                  <a:lnTo>
                    <a:pt x="1894641" y="146050"/>
                  </a:lnTo>
                  <a:cubicBezTo>
                    <a:pt x="1894641" y="66040"/>
                    <a:pt x="1828601" y="0"/>
                    <a:pt x="174859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58330"/>
                  </a:lnTo>
                  <a:cubicBezTo>
                    <a:pt x="0" y="939610"/>
                    <a:pt x="66040" y="1004380"/>
                    <a:pt x="146050" y="1004380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80" name="Freeform 80"/>
            <p:cNvSpPr/>
            <p:nvPr/>
          </p:nvSpPr>
          <p:spPr>
            <a:xfrm>
              <a:off x="0" y="0"/>
              <a:ext cx="1959411" cy="1072960"/>
            </a:xfrm>
            <a:custGeom>
              <a:avLst/>
              <a:gdLst/>
              <a:ahLst/>
              <a:cxnLst/>
              <a:rect l="l" t="t" r="r" b="b"/>
              <a:pathLst>
                <a:path w="1959411" h="1072960">
                  <a:moveTo>
                    <a:pt x="1895911" y="74930"/>
                  </a:moveTo>
                  <a:cubicBezTo>
                    <a:pt x="1867971" y="30480"/>
                    <a:pt x="1818441" y="0"/>
                    <a:pt x="176129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871030"/>
                  </a:lnTo>
                  <a:cubicBezTo>
                    <a:pt x="0" y="923100"/>
                    <a:pt x="25400" y="968820"/>
                    <a:pt x="63500" y="998030"/>
                  </a:cubicBezTo>
                  <a:cubicBezTo>
                    <a:pt x="91440" y="1042480"/>
                    <a:pt x="140970" y="1072960"/>
                    <a:pt x="200215" y="1072960"/>
                  </a:cubicBezTo>
                  <a:lnTo>
                    <a:pt x="1800661" y="1072960"/>
                  </a:lnTo>
                  <a:cubicBezTo>
                    <a:pt x="1888291" y="1072960"/>
                    <a:pt x="1959411" y="1001840"/>
                    <a:pt x="1959411" y="914210"/>
                  </a:cubicBezTo>
                  <a:lnTo>
                    <a:pt x="1959411" y="201930"/>
                  </a:lnTo>
                  <a:cubicBezTo>
                    <a:pt x="1959411" y="149860"/>
                    <a:pt x="1934011" y="104140"/>
                    <a:pt x="1895911" y="74930"/>
                  </a:cubicBezTo>
                  <a:close/>
                  <a:moveTo>
                    <a:pt x="12700" y="87103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61291" y="12700"/>
                  </a:lnTo>
                  <a:cubicBezTo>
                    <a:pt x="1841301" y="12700"/>
                    <a:pt x="1907341" y="78740"/>
                    <a:pt x="1907341" y="158750"/>
                  </a:cubicBezTo>
                  <a:lnTo>
                    <a:pt x="1907341" y="871030"/>
                  </a:lnTo>
                  <a:cubicBezTo>
                    <a:pt x="1907341" y="951040"/>
                    <a:pt x="1841301" y="1017080"/>
                    <a:pt x="1761291" y="1017080"/>
                  </a:cubicBezTo>
                  <a:lnTo>
                    <a:pt x="158750" y="1017080"/>
                  </a:lnTo>
                  <a:cubicBezTo>
                    <a:pt x="78740" y="1017080"/>
                    <a:pt x="12700" y="952310"/>
                    <a:pt x="12700" y="871030"/>
                  </a:cubicBezTo>
                  <a:close/>
                  <a:moveTo>
                    <a:pt x="1947981" y="914210"/>
                  </a:moveTo>
                  <a:cubicBezTo>
                    <a:pt x="1947981" y="994220"/>
                    <a:pt x="1880671" y="1060260"/>
                    <a:pt x="1800661" y="1060260"/>
                  </a:cubicBezTo>
                  <a:lnTo>
                    <a:pt x="200215" y="1060260"/>
                  </a:lnTo>
                  <a:cubicBezTo>
                    <a:pt x="157480" y="1060260"/>
                    <a:pt x="120650" y="1043750"/>
                    <a:pt x="93980" y="1015810"/>
                  </a:cubicBezTo>
                  <a:cubicBezTo>
                    <a:pt x="114300" y="1024700"/>
                    <a:pt x="135890" y="1029780"/>
                    <a:pt x="160020" y="1029780"/>
                  </a:cubicBezTo>
                  <a:lnTo>
                    <a:pt x="1762561" y="1029780"/>
                  </a:lnTo>
                  <a:cubicBezTo>
                    <a:pt x="1850191" y="1029780"/>
                    <a:pt x="1921311" y="958660"/>
                    <a:pt x="1921311" y="871030"/>
                  </a:cubicBezTo>
                  <a:lnTo>
                    <a:pt x="1921311" y="158750"/>
                  </a:lnTo>
                  <a:cubicBezTo>
                    <a:pt x="1921311" y="140970"/>
                    <a:pt x="1917501" y="123190"/>
                    <a:pt x="1912421" y="106680"/>
                  </a:cubicBezTo>
                  <a:cubicBezTo>
                    <a:pt x="1934011" y="132080"/>
                    <a:pt x="1947981" y="165100"/>
                    <a:pt x="1947981" y="201930"/>
                  </a:cubicBezTo>
                  <a:lnTo>
                    <a:pt x="1947981" y="914210"/>
                  </a:lnTo>
                  <a:cubicBezTo>
                    <a:pt x="1947981" y="914210"/>
                    <a:pt x="1947981" y="914210"/>
                    <a:pt x="1947981" y="91421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id="81" name="TextBox 81"/>
          <p:cNvSpPr txBox="1"/>
          <p:nvPr/>
        </p:nvSpPr>
        <p:spPr>
          <a:xfrm>
            <a:off x="11760267" y="6058712"/>
            <a:ext cx="1962040" cy="75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1407">
                <a:solidFill>
                  <a:srgbClr val="FFFFFF"/>
                </a:solidFill>
                <a:latin typeface="Arimo Bold"/>
              </a:rPr>
              <a:t>Региональные информационные системы и ресурсы</a:t>
            </a: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13058" y="2793647"/>
            <a:ext cx="744371" cy="312636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32499" y="3598759"/>
            <a:ext cx="744371" cy="312636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04832" y="4986689"/>
            <a:ext cx="744371" cy="312636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1940" y="6228895"/>
            <a:ext cx="744371" cy="312636"/>
          </a:xfrm>
          <a:prstGeom prst="rect">
            <a:avLst/>
          </a:prstGeom>
        </p:spPr>
      </p:pic>
      <p:grpSp>
        <p:nvGrpSpPr>
          <p:cNvPr id="86" name="Group 86"/>
          <p:cNvGrpSpPr/>
          <p:nvPr/>
        </p:nvGrpSpPr>
        <p:grpSpPr>
          <a:xfrm>
            <a:off x="8634379" y="7452375"/>
            <a:ext cx="2417561" cy="909067"/>
            <a:chOff x="0" y="0"/>
            <a:chExt cx="2244179" cy="843871"/>
          </a:xfrm>
        </p:grpSpPr>
        <p:sp>
          <p:nvSpPr>
            <p:cNvPr id="87" name="Freeform 87"/>
            <p:cNvSpPr/>
            <p:nvPr/>
          </p:nvSpPr>
          <p:spPr>
            <a:xfrm>
              <a:off x="92710" y="106680"/>
              <a:ext cx="2140039" cy="724491"/>
            </a:xfrm>
            <a:custGeom>
              <a:avLst/>
              <a:gdLst/>
              <a:ahLst/>
              <a:cxnLst/>
              <a:rect l="l" t="t" r="r" b="b"/>
              <a:pathLst>
                <a:path w="2140039" h="724491">
                  <a:moveTo>
                    <a:pt x="2113369" y="535261"/>
                  </a:moveTo>
                  <a:cubicBezTo>
                    <a:pt x="2113369" y="622891"/>
                    <a:pt x="2037169" y="694011"/>
                    <a:pt x="1955889" y="694011"/>
                  </a:cubicBezTo>
                  <a:lnTo>
                    <a:pt x="66040" y="694011"/>
                  </a:lnTo>
                  <a:cubicBezTo>
                    <a:pt x="43180" y="694011"/>
                    <a:pt x="20320" y="688931"/>
                    <a:pt x="0" y="680041"/>
                  </a:cubicBezTo>
                  <a:cubicBezTo>
                    <a:pt x="26670" y="707981"/>
                    <a:pt x="63500" y="724491"/>
                    <a:pt x="107767" y="724491"/>
                  </a:cubicBezTo>
                  <a:lnTo>
                    <a:pt x="1993989" y="724491"/>
                  </a:lnTo>
                  <a:cubicBezTo>
                    <a:pt x="2073999" y="724491"/>
                    <a:pt x="2140039" y="658451"/>
                    <a:pt x="2140039" y="578441"/>
                  </a:cubicBezTo>
                  <a:lnTo>
                    <a:pt x="2140039" y="95250"/>
                  </a:lnTo>
                  <a:cubicBezTo>
                    <a:pt x="2140039" y="58420"/>
                    <a:pt x="2126069" y="25400"/>
                    <a:pt x="2104479" y="0"/>
                  </a:cubicBezTo>
                  <a:cubicBezTo>
                    <a:pt x="2110829" y="16510"/>
                    <a:pt x="2113369" y="34290"/>
                    <a:pt x="2113369" y="52070"/>
                  </a:cubicBezTo>
                  <a:lnTo>
                    <a:pt x="2113369" y="535261"/>
                  </a:lnTo>
                  <a:lnTo>
                    <a:pt x="2113369" y="535261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12700" y="12700"/>
              <a:ext cx="2179409" cy="775291"/>
            </a:xfrm>
            <a:custGeom>
              <a:avLst/>
              <a:gdLst/>
              <a:ahLst/>
              <a:cxnLst/>
              <a:rect l="l" t="t" r="r" b="b"/>
              <a:pathLst>
                <a:path w="2179409" h="775291">
                  <a:moveTo>
                    <a:pt x="146050" y="775291"/>
                  </a:moveTo>
                  <a:lnTo>
                    <a:pt x="2033359" y="775291"/>
                  </a:lnTo>
                  <a:cubicBezTo>
                    <a:pt x="2113369" y="775291"/>
                    <a:pt x="2179409" y="709251"/>
                    <a:pt x="2179409" y="629241"/>
                  </a:cubicBezTo>
                  <a:lnTo>
                    <a:pt x="2179409" y="146050"/>
                  </a:lnTo>
                  <a:cubicBezTo>
                    <a:pt x="2179409" y="66040"/>
                    <a:pt x="2113369" y="0"/>
                    <a:pt x="2033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29241"/>
                  </a:lnTo>
                  <a:cubicBezTo>
                    <a:pt x="0" y="710521"/>
                    <a:pt x="66040" y="775291"/>
                    <a:pt x="146050" y="775291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0" y="0"/>
              <a:ext cx="2244179" cy="843871"/>
            </a:xfrm>
            <a:custGeom>
              <a:avLst/>
              <a:gdLst/>
              <a:ahLst/>
              <a:cxnLst/>
              <a:rect l="l" t="t" r="r" b="b"/>
              <a:pathLst>
                <a:path w="2244179" h="843871">
                  <a:moveTo>
                    <a:pt x="2180679" y="74930"/>
                  </a:moveTo>
                  <a:cubicBezTo>
                    <a:pt x="2152739" y="30480"/>
                    <a:pt x="2103209" y="0"/>
                    <a:pt x="2046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41941"/>
                  </a:lnTo>
                  <a:cubicBezTo>
                    <a:pt x="0" y="694011"/>
                    <a:pt x="25400" y="739731"/>
                    <a:pt x="63500" y="768941"/>
                  </a:cubicBezTo>
                  <a:cubicBezTo>
                    <a:pt x="91440" y="813391"/>
                    <a:pt x="140970" y="843871"/>
                    <a:pt x="202313" y="843871"/>
                  </a:cubicBezTo>
                  <a:lnTo>
                    <a:pt x="2085429" y="843871"/>
                  </a:lnTo>
                  <a:cubicBezTo>
                    <a:pt x="2173059" y="843871"/>
                    <a:pt x="2244179" y="772751"/>
                    <a:pt x="2244179" y="685121"/>
                  </a:cubicBezTo>
                  <a:lnTo>
                    <a:pt x="2244179" y="201930"/>
                  </a:lnTo>
                  <a:cubicBezTo>
                    <a:pt x="2244179" y="149860"/>
                    <a:pt x="2218779" y="104140"/>
                    <a:pt x="2180679" y="74930"/>
                  </a:cubicBezTo>
                  <a:close/>
                  <a:moveTo>
                    <a:pt x="12700" y="64194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046059" y="12700"/>
                  </a:lnTo>
                  <a:cubicBezTo>
                    <a:pt x="2126069" y="12700"/>
                    <a:pt x="2192109" y="78740"/>
                    <a:pt x="2192109" y="158750"/>
                  </a:cubicBezTo>
                  <a:lnTo>
                    <a:pt x="2192109" y="641941"/>
                  </a:lnTo>
                  <a:cubicBezTo>
                    <a:pt x="2192109" y="721951"/>
                    <a:pt x="2126069" y="787991"/>
                    <a:pt x="2046059" y="787991"/>
                  </a:cubicBezTo>
                  <a:lnTo>
                    <a:pt x="158750" y="787991"/>
                  </a:lnTo>
                  <a:cubicBezTo>
                    <a:pt x="78740" y="787991"/>
                    <a:pt x="12700" y="723221"/>
                    <a:pt x="12700" y="641941"/>
                  </a:cubicBezTo>
                  <a:close/>
                  <a:moveTo>
                    <a:pt x="2232749" y="685121"/>
                  </a:moveTo>
                  <a:cubicBezTo>
                    <a:pt x="2232749" y="765131"/>
                    <a:pt x="2165439" y="831171"/>
                    <a:pt x="2085429" y="831171"/>
                  </a:cubicBezTo>
                  <a:lnTo>
                    <a:pt x="202313" y="831171"/>
                  </a:lnTo>
                  <a:cubicBezTo>
                    <a:pt x="157480" y="831171"/>
                    <a:pt x="120650" y="814661"/>
                    <a:pt x="93980" y="786721"/>
                  </a:cubicBezTo>
                  <a:cubicBezTo>
                    <a:pt x="114300" y="795611"/>
                    <a:pt x="135890" y="800691"/>
                    <a:pt x="160020" y="800691"/>
                  </a:cubicBezTo>
                  <a:lnTo>
                    <a:pt x="2047329" y="800691"/>
                  </a:lnTo>
                  <a:cubicBezTo>
                    <a:pt x="2134959" y="800691"/>
                    <a:pt x="2206079" y="729571"/>
                    <a:pt x="2206079" y="641941"/>
                  </a:cubicBezTo>
                  <a:lnTo>
                    <a:pt x="2206079" y="158750"/>
                  </a:lnTo>
                  <a:cubicBezTo>
                    <a:pt x="2206079" y="140970"/>
                    <a:pt x="2202269" y="123190"/>
                    <a:pt x="2197189" y="106680"/>
                  </a:cubicBezTo>
                  <a:cubicBezTo>
                    <a:pt x="2218779" y="132080"/>
                    <a:pt x="2232749" y="165100"/>
                    <a:pt x="2232749" y="201930"/>
                  </a:cubicBezTo>
                  <a:lnTo>
                    <a:pt x="2232749" y="685121"/>
                  </a:lnTo>
                  <a:cubicBezTo>
                    <a:pt x="2232749" y="685121"/>
                    <a:pt x="2232749" y="685121"/>
                    <a:pt x="2232749" y="685121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6019895" y="7464814"/>
            <a:ext cx="2229310" cy="909067"/>
            <a:chOff x="0" y="0"/>
            <a:chExt cx="2069429" cy="843871"/>
          </a:xfrm>
        </p:grpSpPr>
        <p:sp>
          <p:nvSpPr>
            <p:cNvPr id="91" name="Freeform 91"/>
            <p:cNvSpPr/>
            <p:nvPr/>
          </p:nvSpPr>
          <p:spPr>
            <a:xfrm>
              <a:off x="92710" y="106680"/>
              <a:ext cx="1965289" cy="724491"/>
            </a:xfrm>
            <a:custGeom>
              <a:avLst/>
              <a:gdLst/>
              <a:ahLst/>
              <a:cxnLst/>
              <a:rect l="l" t="t" r="r" b="b"/>
              <a:pathLst>
                <a:path w="1965289" h="724491">
                  <a:moveTo>
                    <a:pt x="1938619" y="535261"/>
                  </a:moveTo>
                  <a:cubicBezTo>
                    <a:pt x="1938619" y="622891"/>
                    <a:pt x="1862419" y="694011"/>
                    <a:pt x="1781139" y="694011"/>
                  </a:cubicBezTo>
                  <a:lnTo>
                    <a:pt x="66040" y="694011"/>
                  </a:lnTo>
                  <a:cubicBezTo>
                    <a:pt x="43180" y="694011"/>
                    <a:pt x="20320" y="688931"/>
                    <a:pt x="0" y="680041"/>
                  </a:cubicBezTo>
                  <a:cubicBezTo>
                    <a:pt x="26670" y="707981"/>
                    <a:pt x="63500" y="724491"/>
                    <a:pt x="106653" y="724491"/>
                  </a:cubicBezTo>
                  <a:lnTo>
                    <a:pt x="1819239" y="724491"/>
                  </a:lnTo>
                  <a:cubicBezTo>
                    <a:pt x="1899249" y="724491"/>
                    <a:pt x="1965289" y="658451"/>
                    <a:pt x="1965289" y="578441"/>
                  </a:cubicBezTo>
                  <a:lnTo>
                    <a:pt x="1965289" y="95250"/>
                  </a:lnTo>
                  <a:cubicBezTo>
                    <a:pt x="1965289" y="58420"/>
                    <a:pt x="1951319" y="25400"/>
                    <a:pt x="1929729" y="0"/>
                  </a:cubicBezTo>
                  <a:cubicBezTo>
                    <a:pt x="1936079" y="16510"/>
                    <a:pt x="1938619" y="34290"/>
                    <a:pt x="1938619" y="52070"/>
                  </a:cubicBezTo>
                  <a:lnTo>
                    <a:pt x="1938619" y="535261"/>
                  </a:lnTo>
                  <a:lnTo>
                    <a:pt x="1938619" y="535261"/>
                  </a:lnTo>
                  <a:close/>
                </a:path>
              </a:pathLst>
            </a:custGeom>
            <a:solidFill>
              <a:srgbClr val="9AA7B2"/>
            </a:solidFill>
          </p:spPr>
        </p:sp>
        <p:sp>
          <p:nvSpPr>
            <p:cNvPr id="92" name="Freeform 92"/>
            <p:cNvSpPr/>
            <p:nvPr/>
          </p:nvSpPr>
          <p:spPr>
            <a:xfrm>
              <a:off x="12700" y="12700"/>
              <a:ext cx="2004659" cy="775291"/>
            </a:xfrm>
            <a:custGeom>
              <a:avLst/>
              <a:gdLst/>
              <a:ahLst/>
              <a:cxnLst/>
              <a:rect l="l" t="t" r="r" b="b"/>
              <a:pathLst>
                <a:path w="2004659" h="775291">
                  <a:moveTo>
                    <a:pt x="146050" y="775291"/>
                  </a:moveTo>
                  <a:lnTo>
                    <a:pt x="1858609" y="775291"/>
                  </a:lnTo>
                  <a:cubicBezTo>
                    <a:pt x="1938619" y="775291"/>
                    <a:pt x="2004659" y="709251"/>
                    <a:pt x="2004659" y="629241"/>
                  </a:cubicBezTo>
                  <a:lnTo>
                    <a:pt x="2004659" y="146050"/>
                  </a:lnTo>
                  <a:cubicBezTo>
                    <a:pt x="2004659" y="66040"/>
                    <a:pt x="1938619" y="0"/>
                    <a:pt x="185860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629241"/>
                  </a:lnTo>
                  <a:cubicBezTo>
                    <a:pt x="0" y="710521"/>
                    <a:pt x="66040" y="775291"/>
                    <a:pt x="146050" y="775291"/>
                  </a:cubicBez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93" name="Freeform 93"/>
            <p:cNvSpPr/>
            <p:nvPr/>
          </p:nvSpPr>
          <p:spPr>
            <a:xfrm>
              <a:off x="0" y="0"/>
              <a:ext cx="2069429" cy="843871"/>
            </a:xfrm>
            <a:custGeom>
              <a:avLst/>
              <a:gdLst/>
              <a:ahLst/>
              <a:cxnLst/>
              <a:rect l="l" t="t" r="r" b="b"/>
              <a:pathLst>
                <a:path w="2069429" h="843871">
                  <a:moveTo>
                    <a:pt x="2005929" y="74930"/>
                  </a:moveTo>
                  <a:cubicBezTo>
                    <a:pt x="1977989" y="30480"/>
                    <a:pt x="1928459" y="0"/>
                    <a:pt x="187130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641941"/>
                  </a:lnTo>
                  <a:cubicBezTo>
                    <a:pt x="0" y="694011"/>
                    <a:pt x="25400" y="739731"/>
                    <a:pt x="63500" y="768941"/>
                  </a:cubicBezTo>
                  <a:cubicBezTo>
                    <a:pt x="91440" y="813391"/>
                    <a:pt x="140970" y="843871"/>
                    <a:pt x="201025" y="843871"/>
                  </a:cubicBezTo>
                  <a:lnTo>
                    <a:pt x="1910679" y="843871"/>
                  </a:lnTo>
                  <a:cubicBezTo>
                    <a:pt x="1998309" y="843871"/>
                    <a:pt x="2069429" y="772751"/>
                    <a:pt x="2069429" y="685121"/>
                  </a:cubicBezTo>
                  <a:lnTo>
                    <a:pt x="2069429" y="201930"/>
                  </a:lnTo>
                  <a:cubicBezTo>
                    <a:pt x="2069429" y="149860"/>
                    <a:pt x="2044029" y="104140"/>
                    <a:pt x="2005929" y="74930"/>
                  </a:cubicBezTo>
                  <a:close/>
                  <a:moveTo>
                    <a:pt x="12700" y="64194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71309" y="12700"/>
                  </a:lnTo>
                  <a:cubicBezTo>
                    <a:pt x="1951319" y="12700"/>
                    <a:pt x="2017359" y="78740"/>
                    <a:pt x="2017359" y="158750"/>
                  </a:cubicBezTo>
                  <a:lnTo>
                    <a:pt x="2017359" y="641941"/>
                  </a:lnTo>
                  <a:cubicBezTo>
                    <a:pt x="2017359" y="721951"/>
                    <a:pt x="1951319" y="787991"/>
                    <a:pt x="1871309" y="787991"/>
                  </a:cubicBezTo>
                  <a:lnTo>
                    <a:pt x="158750" y="787991"/>
                  </a:lnTo>
                  <a:cubicBezTo>
                    <a:pt x="78740" y="787991"/>
                    <a:pt x="12700" y="723221"/>
                    <a:pt x="12700" y="641941"/>
                  </a:cubicBezTo>
                  <a:close/>
                  <a:moveTo>
                    <a:pt x="2057999" y="685121"/>
                  </a:moveTo>
                  <a:cubicBezTo>
                    <a:pt x="2057999" y="765131"/>
                    <a:pt x="1990689" y="831171"/>
                    <a:pt x="1910679" y="831171"/>
                  </a:cubicBezTo>
                  <a:lnTo>
                    <a:pt x="201025" y="831171"/>
                  </a:lnTo>
                  <a:cubicBezTo>
                    <a:pt x="157480" y="831171"/>
                    <a:pt x="120650" y="814661"/>
                    <a:pt x="93980" y="786721"/>
                  </a:cubicBezTo>
                  <a:cubicBezTo>
                    <a:pt x="114300" y="795611"/>
                    <a:pt x="135890" y="800691"/>
                    <a:pt x="160020" y="800691"/>
                  </a:cubicBezTo>
                  <a:lnTo>
                    <a:pt x="1872579" y="800691"/>
                  </a:lnTo>
                  <a:cubicBezTo>
                    <a:pt x="1960209" y="800691"/>
                    <a:pt x="2031329" y="729571"/>
                    <a:pt x="2031329" y="641941"/>
                  </a:cubicBezTo>
                  <a:lnTo>
                    <a:pt x="2031329" y="158750"/>
                  </a:lnTo>
                  <a:cubicBezTo>
                    <a:pt x="2031329" y="140970"/>
                    <a:pt x="2027519" y="123190"/>
                    <a:pt x="2022439" y="106680"/>
                  </a:cubicBezTo>
                  <a:cubicBezTo>
                    <a:pt x="2044029" y="132080"/>
                    <a:pt x="2057999" y="165100"/>
                    <a:pt x="2057999" y="201930"/>
                  </a:cubicBezTo>
                  <a:lnTo>
                    <a:pt x="2057999" y="685121"/>
                  </a:lnTo>
                  <a:cubicBezTo>
                    <a:pt x="2057999" y="685121"/>
                    <a:pt x="2057999" y="685121"/>
                    <a:pt x="2057999" y="685121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312565">
            <a:off x="9501156" y="7113355"/>
            <a:ext cx="491428" cy="206400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312565">
            <a:off x="6888836" y="7140923"/>
            <a:ext cx="491428" cy="206400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312565">
            <a:off x="9561670" y="7113355"/>
            <a:ext cx="491428" cy="206400"/>
          </a:xfrm>
          <a:prstGeom prst="rect">
            <a:avLst/>
          </a:prstGeom>
        </p:spPr>
      </p:pic>
      <p:sp>
        <p:nvSpPr>
          <p:cNvPr id="97" name="AutoShape 97"/>
          <p:cNvSpPr/>
          <p:nvPr/>
        </p:nvSpPr>
        <p:spPr>
          <a:xfrm rot="6644">
            <a:off x="3229982" y="1933453"/>
            <a:ext cx="10639945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8" name="AutoShape 98"/>
          <p:cNvSpPr/>
          <p:nvPr/>
        </p:nvSpPr>
        <p:spPr>
          <a:xfrm rot="6644">
            <a:off x="3220059" y="1189759"/>
            <a:ext cx="10639945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9" name="AutoShape 99"/>
          <p:cNvSpPr/>
          <p:nvPr/>
        </p:nvSpPr>
        <p:spPr>
          <a:xfrm rot="-5400000">
            <a:off x="13424405" y="1561606"/>
            <a:ext cx="805391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0" name="AutoShape 100"/>
          <p:cNvSpPr/>
          <p:nvPr/>
        </p:nvSpPr>
        <p:spPr>
          <a:xfrm rot="-5400000">
            <a:off x="2827257" y="1530757"/>
            <a:ext cx="805391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01" name="Group 101"/>
          <p:cNvGrpSpPr/>
          <p:nvPr/>
        </p:nvGrpSpPr>
        <p:grpSpPr>
          <a:xfrm>
            <a:off x="3239510" y="1229332"/>
            <a:ext cx="10567025" cy="705678"/>
            <a:chOff x="0" y="0"/>
            <a:chExt cx="4138861" cy="276398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4138861" cy="276398"/>
            </a:xfrm>
            <a:custGeom>
              <a:avLst/>
              <a:gdLst/>
              <a:ahLst/>
              <a:cxnLst/>
              <a:rect l="l" t="t" r="r" b="b"/>
              <a:pathLst>
                <a:path w="4138861" h="276398">
                  <a:moveTo>
                    <a:pt x="0" y="0"/>
                  </a:moveTo>
                  <a:lnTo>
                    <a:pt x="4138861" y="0"/>
                  </a:lnTo>
                  <a:lnTo>
                    <a:pt x="4138861" y="276398"/>
                  </a:lnTo>
                  <a:lnTo>
                    <a:pt x="0" y="276398"/>
                  </a:lnTo>
                  <a:close/>
                </a:path>
              </a:pathLst>
            </a:custGeom>
            <a:solidFill>
              <a:srgbClr val="C9F1D3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3603529" y="1261473"/>
            <a:ext cx="2149276" cy="641396"/>
            <a:chOff x="0" y="0"/>
            <a:chExt cx="1424743" cy="425178"/>
          </a:xfrm>
        </p:grpSpPr>
        <p:sp>
          <p:nvSpPr>
            <p:cNvPr id="104" name="Freeform 104"/>
            <p:cNvSpPr/>
            <p:nvPr/>
          </p:nvSpPr>
          <p:spPr>
            <a:xfrm>
              <a:off x="92710" y="106680"/>
              <a:ext cx="1320603" cy="305798"/>
            </a:xfrm>
            <a:custGeom>
              <a:avLst/>
              <a:gdLst/>
              <a:ahLst/>
              <a:cxnLst/>
              <a:rect l="l" t="t" r="r" b="b"/>
              <a:pathLst>
                <a:path w="1320603" h="305798">
                  <a:moveTo>
                    <a:pt x="1293933" y="116568"/>
                  </a:moveTo>
                  <a:cubicBezTo>
                    <a:pt x="1293933" y="204198"/>
                    <a:pt x="1217733" y="275318"/>
                    <a:pt x="113645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02544" y="305798"/>
                  </a:cubicBezTo>
                  <a:lnTo>
                    <a:pt x="1174553" y="305798"/>
                  </a:lnTo>
                  <a:cubicBezTo>
                    <a:pt x="1254563" y="305798"/>
                    <a:pt x="1320603" y="239758"/>
                    <a:pt x="1320603" y="159748"/>
                  </a:cubicBezTo>
                  <a:lnTo>
                    <a:pt x="1320603" y="95250"/>
                  </a:lnTo>
                  <a:cubicBezTo>
                    <a:pt x="1320603" y="58420"/>
                    <a:pt x="1306633" y="25400"/>
                    <a:pt x="1285043" y="0"/>
                  </a:cubicBezTo>
                  <a:cubicBezTo>
                    <a:pt x="1291393" y="16510"/>
                    <a:pt x="1293933" y="34290"/>
                    <a:pt x="1293933" y="52070"/>
                  </a:cubicBezTo>
                  <a:lnTo>
                    <a:pt x="1293933" y="116568"/>
                  </a:lnTo>
                  <a:lnTo>
                    <a:pt x="1293933" y="116568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5" name="Freeform 105"/>
            <p:cNvSpPr/>
            <p:nvPr/>
          </p:nvSpPr>
          <p:spPr>
            <a:xfrm>
              <a:off x="12700" y="12700"/>
              <a:ext cx="1359973" cy="356598"/>
            </a:xfrm>
            <a:custGeom>
              <a:avLst/>
              <a:gdLst/>
              <a:ahLst/>
              <a:cxnLst/>
              <a:rect l="l" t="t" r="r" b="b"/>
              <a:pathLst>
                <a:path w="1359973" h="356598">
                  <a:moveTo>
                    <a:pt x="146050" y="356598"/>
                  </a:moveTo>
                  <a:lnTo>
                    <a:pt x="1213923" y="356598"/>
                  </a:lnTo>
                  <a:cubicBezTo>
                    <a:pt x="1293933" y="356598"/>
                    <a:pt x="1359973" y="290558"/>
                    <a:pt x="1359973" y="210548"/>
                  </a:cubicBezTo>
                  <a:lnTo>
                    <a:pt x="1359973" y="146050"/>
                  </a:lnTo>
                  <a:cubicBezTo>
                    <a:pt x="1359973" y="66040"/>
                    <a:pt x="1293933" y="0"/>
                    <a:pt x="121392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E1FFE8"/>
            </a:solidFill>
          </p:spPr>
        </p:sp>
        <p:sp>
          <p:nvSpPr>
            <p:cNvPr id="106" name="Freeform 106"/>
            <p:cNvSpPr/>
            <p:nvPr/>
          </p:nvSpPr>
          <p:spPr>
            <a:xfrm>
              <a:off x="0" y="0"/>
              <a:ext cx="1424743" cy="425178"/>
            </a:xfrm>
            <a:custGeom>
              <a:avLst/>
              <a:gdLst/>
              <a:ahLst/>
              <a:cxnLst/>
              <a:rect l="l" t="t" r="r" b="b"/>
              <a:pathLst>
                <a:path w="1424743" h="425178">
                  <a:moveTo>
                    <a:pt x="1361243" y="74930"/>
                  </a:moveTo>
                  <a:cubicBezTo>
                    <a:pt x="1333303" y="30480"/>
                    <a:pt x="1283773" y="0"/>
                    <a:pt x="122662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196275" y="425178"/>
                  </a:cubicBezTo>
                  <a:lnTo>
                    <a:pt x="1265993" y="425178"/>
                  </a:lnTo>
                  <a:cubicBezTo>
                    <a:pt x="1353623" y="425178"/>
                    <a:pt x="1424743" y="354058"/>
                    <a:pt x="1424743" y="266428"/>
                  </a:cubicBezTo>
                  <a:lnTo>
                    <a:pt x="1424743" y="201930"/>
                  </a:lnTo>
                  <a:cubicBezTo>
                    <a:pt x="1424743" y="149860"/>
                    <a:pt x="1399343" y="104140"/>
                    <a:pt x="136124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26623" y="12700"/>
                  </a:lnTo>
                  <a:cubicBezTo>
                    <a:pt x="1306633" y="12700"/>
                    <a:pt x="1372673" y="78740"/>
                    <a:pt x="1372673" y="158750"/>
                  </a:cubicBezTo>
                  <a:lnTo>
                    <a:pt x="1372673" y="223248"/>
                  </a:lnTo>
                  <a:cubicBezTo>
                    <a:pt x="1372673" y="303258"/>
                    <a:pt x="1306633" y="369298"/>
                    <a:pt x="122662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1413313" y="266428"/>
                  </a:moveTo>
                  <a:cubicBezTo>
                    <a:pt x="1413313" y="346438"/>
                    <a:pt x="1346003" y="412478"/>
                    <a:pt x="1265993" y="412478"/>
                  </a:cubicBezTo>
                  <a:lnTo>
                    <a:pt x="196275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1227893" y="381998"/>
                  </a:lnTo>
                  <a:cubicBezTo>
                    <a:pt x="1315523" y="381998"/>
                    <a:pt x="1386643" y="310878"/>
                    <a:pt x="1386643" y="223248"/>
                  </a:cubicBezTo>
                  <a:lnTo>
                    <a:pt x="1386643" y="158750"/>
                  </a:lnTo>
                  <a:cubicBezTo>
                    <a:pt x="1386643" y="140970"/>
                    <a:pt x="1382833" y="123190"/>
                    <a:pt x="1377753" y="106680"/>
                  </a:cubicBezTo>
                  <a:cubicBezTo>
                    <a:pt x="1399343" y="132080"/>
                    <a:pt x="1413313" y="165100"/>
                    <a:pt x="1413313" y="201930"/>
                  </a:cubicBezTo>
                  <a:lnTo>
                    <a:pt x="1413313" y="266428"/>
                  </a:lnTo>
                  <a:cubicBezTo>
                    <a:pt x="1413313" y="266428"/>
                    <a:pt x="1413313" y="266428"/>
                    <a:pt x="1413313" y="266428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7575052" y="1261473"/>
            <a:ext cx="2149276" cy="641396"/>
            <a:chOff x="0" y="0"/>
            <a:chExt cx="1424743" cy="425178"/>
          </a:xfrm>
        </p:grpSpPr>
        <p:sp>
          <p:nvSpPr>
            <p:cNvPr id="108" name="Freeform 108"/>
            <p:cNvSpPr/>
            <p:nvPr/>
          </p:nvSpPr>
          <p:spPr>
            <a:xfrm>
              <a:off x="92710" y="106680"/>
              <a:ext cx="1320603" cy="305798"/>
            </a:xfrm>
            <a:custGeom>
              <a:avLst/>
              <a:gdLst/>
              <a:ahLst/>
              <a:cxnLst/>
              <a:rect l="l" t="t" r="r" b="b"/>
              <a:pathLst>
                <a:path w="1320603" h="305798">
                  <a:moveTo>
                    <a:pt x="1293933" y="116568"/>
                  </a:moveTo>
                  <a:cubicBezTo>
                    <a:pt x="1293933" y="204198"/>
                    <a:pt x="1217733" y="275318"/>
                    <a:pt x="113645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02544" y="305798"/>
                  </a:cubicBezTo>
                  <a:lnTo>
                    <a:pt x="1174553" y="305798"/>
                  </a:lnTo>
                  <a:cubicBezTo>
                    <a:pt x="1254563" y="305798"/>
                    <a:pt x="1320603" y="239758"/>
                    <a:pt x="1320603" y="159748"/>
                  </a:cubicBezTo>
                  <a:lnTo>
                    <a:pt x="1320603" y="95250"/>
                  </a:lnTo>
                  <a:cubicBezTo>
                    <a:pt x="1320603" y="58420"/>
                    <a:pt x="1306633" y="25400"/>
                    <a:pt x="1285043" y="0"/>
                  </a:cubicBezTo>
                  <a:cubicBezTo>
                    <a:pt x="1291393" y="16510"/>
                    <a:pt x="1293933" y="34290"/>
                    <a:pt x="1293933" y="52070"/>
                  </a:cubicBezTo>
                  <a:lnTo>
                    <a:pt x="1293933" y="116568"/>
                  </a:lnTo>
                  <a:lnTo>
                    <a:pt x="1293933" y="116568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12700" y="12700"/>
              <a:ext cx="1359973" cy="356598"/>
            </a:xfrm>
            <a:custGeom>
              <a:avLst/>
              <a:gdLst/>
              <a:ahLst/>
              <a:cxnLst/>
              <a:rect l="l" t="t" r="r" b="b"/>
              <a:pathLst>
                <a:path w="1359973" h="356598">
                  <a:moveTo>
                    <a:pt x="146050" y="356598"/>
                  </a:moveTo>
                  <a:lnTo>
                    <a:pt x="1213923" y="356598"/>
                  </a:lnTo>
                  <a:cubicBezTo>
                    <a:pt x="1293933" y="356598"/>
                    <a:pt x="1359973" y="290558"/>
                    <a:pt x="1359973" y="210548"/>
                  </a:cubicBezTo>
                  <a:lnTo>
                    <a:pt x="1359973" y="146050"/>
                  </a:lnTo>
                  <a:cubicBezTo>
                    <a:pt x="1359973" y="66040"/>
                    <a:pt x="1293933" y="0"/>
                    <a:pt x="121392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E1FFE8"/>
            </a:solidFill>
          </p:spPr>
        </p:sp>
        <p:sp>
          <p:nvSpPr>
            <p:cNvPr id="110" name="Freeform 110"/>
            <p:cNvSpPr/>
            <p:nvPr/>
          </p:nvSpPr>
          <p:spPr>
            <a:xfrm>
              <a:off x="0" y="0"/>
              <a:ext cx="1424743" cy="425178"/>
            </a:xfrm>
            <a:custGeom>
              <a:avLst/>
              <a:gdLst/>
              <a:ahLst/>
              <a:cxnLst/>
              <a:rect l="l" t="t" r="r" b="b"/>
              <a:pathLst>
                <a:path w="1424743" h="425178">
                  <a:moveTo>
                    <a:pt x="1361243" y="74930"/>
                  </a:moveTo>
                  <a:cubicBezTo>
                    <a:pt x="1333303" y="30480"/>
                    <a:pt x="1283773" y="0"/>
                    <a:pt x="122662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196275" y="425178"/>
                  </a:cubicBezTo>
                  <a:lnTo>
                    <a:pt x="1265993" y="425178"/>
                  </a:lnTo>
                  <a:cubicBezTo>
                    <a:pt x="1353623" y="425178"/>
                    <a:pt x="1424743" y="354058"/>
                    <a:pt x="1424743" y="266428"/>
                  </a:cubicBezTo>
                  <a:lnTo>
                    <a:pt x="1424743" y="201930"/>
                  </a:lnTo>
                  <a:cubicBezTo>
                    <a:pt x="1424743" y="149860"/>
                    <a:pt x="1399343" y="104140"/>
                    <a:pt x="136124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26623" y="12700"/>
                  </a:lnTo>
                  <a:cubicBezTo>
                    <a:pt x="1306633" y="12700"/>
                    <a:pt x="1372673" y="78740"/>
                    <a:pt x="1372673" y="158750"/>
                  </a:cubicBezTo>
                  <a:lnTo>
                    <a:pt x="1372673" y="223248"/>
                  </a:lnTo>
                  <a:cubicBezTo>
                    <a:pt x="1372673" y="303258"/>
                    <a:pt x="1306633" y="369298"/>
                    <a:pt x="122662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1413313" y="266428"/>
                  </a:moveTo>
                  <a:cubicBezTo>
                    <a:pt x="1413313" y="346438"/>
                    <a:pt x="1346003" y="412478"/>
                    <a:pt x="1265993" y="412478"/>
                  </a:cubicBezTo>
                  <a:lnTo>
                    <a:pt x="196275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1227893" y="381998"/>
                  </a:lnTo>
                  <a:cubicBezTo>
                    <a:pt x="1315523" y="381998"/>
                    <a:pt x="1386643" y="310878"/>
                    <a:pt x="1386643" y="223248"/>
                  </a:cubicBezTo>
                  <a:lnTo>
                    <a:pt x="1386643" y="158750"/>
                  </a:lnTo>
                  <a:cubicBezTo>
                    <a:pt x="1386643" y="140970"/>
                    <a:pt x="1382833" y="123190"/>
                    <a:pt x="1377753" y="106680"/>
                  </a:cubicBezTo>
                  <a:cubicBezTo>
                    <a:pt x="1399343" y="132080"/>
                    <a:pt x="1413313" y="165100"/>
                    <a:pt x="1413313" y="201930"/>
                  </a:cubicBezTo>
                  <a:lnTo>
                    <a:pt x="1413313" y="266428"/>
                  </a:lnTo>
                  <a:cubicBezTo>
                    <a:pt x="1413313" y="266428"/>
                    <a:pt x="1413313" y="266428"/>
                    <a:pt x="1413313" y="266428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111" name="Group 111"/>
          <p:cNvGrpSpPr/>
          <p:nvPr/>
        </p:nvGrpSpPr>
        <p:grpSpPr>
          <a:xfrm>
            <a:off x="10898242" y="1261473"/>
            <a:ext cx="2149276" cy="641396"/>
            <a:chOff x="0" y="0"/>
            <a:chExt cx="1424743" cy="425178"/>
          </a:xfrm>
        </p:grpSpPr>
        <p:sp>
          <p:nvSpPr>
            <p:cNvPr id="112" name="Freeform 112"/>
            <p:cNvSpPr/>
            <p:nvPr/>
          </p:nvSpPr>
          <p:spPr>
            <a:xfrm>
              <a:off x="92710" y="106680"/>
              <a:ext cx="1320603" cy="305798"/>
            </a:xfrm>
            <a:custGeom>
              <a:avLst/>
              <a:gdLst/>
              <a:ahLst/>
              <a:cxnLst/>
              <a:rect l="l" t="t" r="r" b="b"/>
              <a:pathLst>
                <a:path w="1320603" h="305798">
                  <a:moveTo>
                    <a:pt x="1293933" y="116568"/>
                  </a:moveTo>
                  <a:cubicBezTo>
                    <a:pt x="1293933" y="204198"/>
                    <a:pt x="1217733" y="275318"/>
                    <a:pt x="1136453" y="275318"/>
                  </a:cubicBezTo>
                  <a:lnTo>
                    <a:pt x="66040" y="275318"/>
                  </a:lnTo>
                  <a:cubicBezTo>
                    <a:pt x="43180" y="275318"/>
                    <a:pt x="20320" y="270238"/>
                    <a:pt x="0" y="261348"/>
                  </a:cubicBezTo>
                  <a:cubicBezTo>
                    <a:pt x="26670" y="289288"/>
                    <a:pt x="63500" y="305798"/>
                    <a:pt x="102544" y="305798"/>
                  </a:cubicBezTo>
                  <a:lnTo>
                    <a:pt x="1174553" y="305798"/>
                  </a:lnTo>
                  <a:cubicBezTo>
                    <a:pt x="1254563" y="305798"/>
                    <a:pt x="1320603" y="239758"/>
                    <a:pt x="1320603" y="159748"/>
                  </a:cubicBezTo>
                  <a:lnTo>
                    <a:pt x="1320603" y="95250"/>
                  </a:lnTo>
                  <a:cubicBezTo>
                    <a:pt x="1320603" y="58420"/>
                    <a:pt x="1306633" y="25400"/>
                    <a:pt x="1285043" y="0"/>
                  </a:cubicBezTo>
                  <a:cubicBezTo>
                    <a:pt x="1291393" y="16510"/>
                    <a:pt x="1293933" y="34290"/>
                    <a:pt x="1293933" y="52070"/>
                  </a:cubicBezTo>
                  <a:lnTo>
                    <a:pt x="1293933" y="116568"/>
                  </a:lnTo>
                  <a:lnTo>
                    <a:pt x="1293933" y="116568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13" name="Freeform 113"/>
            <p:cNvSpPr/>
            <p:nvPr/>
          </p:nvSpPr>
          <p:spPr>
            <a:xfrm>
              <a:off x="12700" y="12700"/>
              <a:ext cx="1359973" cy="356598"/>
            </a:xfrm>
            <a:custGeom>
              <a:avLst/>
              <a:gdLst/>
              <a:ahLst/>
              <a:cxnLst/>
              <a:rect l="l" t="t" r="r" b="b"/>
              <a:pathLst>
                <a:path w="1359973" h="356598">
                  <a:moveTo>
                    <a:pt x="146050" y="356598"/>
                  </a:moveTo>
                  <a:lnTo>
                    <a:pt x="1213923" y="356598"/>
                  </a:lnTo>
                  <a:cubicBezTo>
                    <a:pt x="1293933" y="356598"/>
                    <a:pt x="1359973" y="290558"/>
                    <a:pt x="1359973" y="210548"/>
                  </a:cubicBezTo>
                  <a:lnTo>
                    <a:pt x="1359973" y="146050"/>
                  </a:lnTo>
                  <a:cubicBezTo>
                    <a:pt x="1359973" y="66040"/>
                    <a:pt x="1293933" y="0"/>
                    <a:pt x="121392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0548"/>
                  </a:lnTo>
                  <a:cubicBezTo>
                    <a:pt x="0" y="291828"/>
                    <a:pt x="66040" y="356598"/>
                    <a:pt x="146050" y="356598"/>
                  </a:cubicBezTo>
                  <a:close/>
                </a:path>
              </a:pathLst>
            </a:custGeom>
            <a:solidFill>
              <a:srgbClr val="E1FFE8"/>
            </a:solidFill>
          </p:spPr>
        </p:sp>
        <p:sp>
          <p:nvSpPr>
            <p:cNvPr id="114" name="Freeform 114"/>
            <p:cNvSpPr/>
            <p:nvPr/>
          </p:nvSpPr>
          <p:spPr>
            <a:xfrm>
              <a:off x="0" y="0"/>
              <a:ext cx="1424743" cy="425178"/>
            </a:xfrm>
            <a:custGeom>
              <a:avLst/>
              <a:gdLst/>
              <a:ahLst/>
              <a:cxnLst/>
              <a:rect l="l" t="t" r="r" b="b"/>
              <a:pathLst>
                <a:path w="1424743" h="425178">
                  <a:moveTo>
                    <a:pt x="1361243" y="74930"/>
                  </a:moveTo>
                  <a:cubicBezTo>
                    <a:pt x="1333303" y="30480"/>
                    <a:pt x="1283773" y="0"/>
                    <a:pt x="122662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3248"/>
                  </a:lnTo>
                  <a:cubicBezTo>
                    <a:pt x="0" y="275318"/>
                    <a:pt x="25400" y="321038"/>
                    <a:pt x="63500" y="350248"/>
                  </a:cubicBezTo>
                  <a:cubicBezTo>
                    <a:pt x="91440" y="394698"/>
                    <a:pt x="140970" y="425178"/>
                    <a:pt x="196275" y="425178"/>
                  </a:cubicBezTo>
                  <a:lnTo>
                    <a:pt x="1265993" y="425178"/>
                  </a:lnTo>
                  <a:cubicBezTo>
                    <a:pt x="1353623" y="425178"/>
                    <a:pt x="1424743" y="354058"/>
                    <a:pt x="1424743" y="266428"/>
                  </a:cubicBezTo>
                  <a:lnTo>
                    <a:pt x="1424743" y="201930"/>
                  </a:lnTo>
                  <a:cubicBezTo>
                    <a:pt x="1424743" y="149860"/>
                    <a:pt x="1399343" y="104140"/>
                    <a:pt x="1361243" y="74930"/>
                  </a:cubicBezTo>
                  <a:close/>
                  <a:moveTo>
                    <a:pt x="12700" y="22324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226623" y="12700"/>
                  </a:lnTo>
                  <a:cubicBezTo>
                    <a:pt x="1306633" y="12700"/>
                    <a:pt x="1372673" y="78740"/>
                    <a:pt x="1372673" y="158750"/>
                  </a:cubicBezTo>
                  <a:lnTo>
                    <a:pt x="1372673" y="223248"/>
                  </a:lnTo>
                  <a:cubicBezTo>
                    <a:pt x="1372673" y="303258"/>
                    <a:pt x="1306633" y="369298"/>
                    <a:pt x="1226623" y="369298"/>
                  </a:cubicBezTo>
                  <a:lnTo>
                    <a:pt x="158750" y="369298"/>
                  </a:lnTo>
                  <a:cubicBezTo>
                    <a:pt x="78740" y="369298"/>
                    <a:pt x="12700" y="304528"/>
                    <a:pt x="12700" y="223248"/>
                  </a:cubicBezTo>
                  <a:close/>
                  <a:moveTo>
                    <a:pt x="1413313" y="266428"/>
                  </a:moveTo>
                  <a:cubicBezTo>
                    <a:pt x="1413313" y="346438"/>
                    <a:pt x="1346003" y="412478"/>
                    <a:pt x="1265993" y="412478"/>
                  </a:cubicBezTo>
                  <a:lnTo>
                    <a:pt x="196275" y="412478"/>
                  </a:lnTo>
                  <a:cubicBezTo>
                    <a:pt x="157480" y="412478"/>
                    <a:pt x="120650" y="395968"/>
                    <a:pt x="93980" y="368028"/>
                  </a:cubicBezTo>
                  <a:cubicBezTo>
                    <a:pt x="114300" y="376918"/>
                    <a:pt x="135890" y="381998"/>
                    <a:pt x="160020" y="381998"/>
                  </a:cubicBezTo>
                  <a:lnTo>
                    <a:pt x="1227893" y="381998"/>
                  </a:lnTo>
                  <a:cubicBezTo>
                    <a:pt x="1315523" y="381998"/>
                    <a:pt x="1386643" y="310878"/>
                    <a:pt x="1386643" y="223248"/>
                  </a:cubicBezTo>
                  <a:lnTo>
                    <a:pt x="1386643" y="158750"/>
                  </a:lnTo>
                  <a:cubicBezTo>
                    <a:pt x="1386643" y="140970"/>
                    <a:pt x="1382833" y="123190"/>
                    <a:pt x="1377753" y="106680"/>
                  </a:cubicBezTo>
                  <a:cubicBezTo>
                    <a:pt x="1399343" y="132080"/>
                    <a:pt x="1413313" y="165100"/>
                    <a:pt x="1413313" y="201930"/>
                  </a:cubicBezTo>
                  <a:lnTo>
                    <a:pt x="1413313" y="266428"/>
                  </a:lnTo>
                  <a:cubicBezTo>
                    <a:pt x="1413313" y="266428"/>
                    <a:pt x="1413313" y="266428"/>
                    <a:pt x="1413313" y="266428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pic>
        <p:nvPicPr>
          <p:cNvPr id="115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1686">
            <a:off x="8414152" y="2045367"/>
            <a:ext cx="538327" cy="410474"/>
          </a:xfrm>
          <a:prstGeom prst="rect">
            <a:avLst/>
          </a:prstGeom>
        </p:spPr>
      </p:pic>
      <p:sp>
        <p:nvSpPr>
          <p:cNvPr id="116" name="AutoShape 116"/>
          <p:cNvSpPr/>
          <p:nvPr/>
        </p:nvSpPr>
        <p:spPr>
          <a:xfrm rot="-5400000">
            <a:off x="985728" y="4722640"/>
            <a:ext cx="4507564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7" name="AutoShape 117"/>
          <p:cNvSpPr/>
          <p:nvPr/>
        </p:nvSpPr>
        <p:spPr>
          <a:xfrm rot="5740">
            <a:off x="2865481" y="8562976"/>
            <a:ext cx="11407315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8" name="AutoShape 118"/>
          <p:cNvSpPr/>
          <p:nvPr/>
        </p:nvSpPr>
        <p:spPr>
          <a:xfrm rot="-5400000">
            <a:off x="10499915" y="4768067"/>
            <a:ext cx="7570769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19" name="AutoShape 119"/>
          <p:cNvSpPr/>
          <p:nvPr/>
        </p:nvSpPr>
        <p:spPr>
          <a:xfrm rot="-5408662">
            <a:off x="-892446" y="4729473"/>
            <a:ext cx="7559941" cy="0"/>
          </a:xfrm>
          <a:prstGeom prst="line">
            <a:avLst/>
          </a:prstGeom>
          <a:ln w="38100" cap="rnd">
            <a:solidFill>
              <a:srgbClr val="03989E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0" name="TextBox 120"/>
          <p:cNvSpPr txBox="1"/>
          <p:nvPr/>
        </p:nvSpPr>
        <p:spPr>
          <a:xfrm>
            <a:off x="2646923" y="-66675"/>
            <a:ext cx="11831352" cy="1012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6"/>
              </a:lnSpc>
            </a:pPr>
            <a:r>
              <a:rPr lang="en-US" sz="2983" spc="316" dirty="0" err="1">
                <a:solidFill>
                  <a:srgbClr val="03989E"/>
                </a:solidFill>
                <a:latin typeface="Arimo Bold"/>
              </a:rPr>
              <a:t>Нормативно-правовые</a:t>
            </a:r>
            <a:r>
              <a:rPr lang="en-US" sz="2983" spc="316" dirty="0">
                <a:solidFill>
                  <a:srgbClr val="03989E"/>
                </a:solidFill>
                <a:latin typeface="Arimo Bold"/>
              </a:rPr>
              <a:t> </a:t>
            </a:r>
            <a:r>
              <a:rPr lang="en-US" sz="2983" spc="316" dirty="0" err="1">
                <a:solidFill>
                  <a:srgbClr val="03989E"/>
                </a:solidFill>
                <a:latin typeface="Arimo Bold"/>
              </a:rPr>
              <a:t>документы</a:t>
            </a:r>
            <a:r>
              <a:rPr lang="en-US" sz="2983" spc="316" dirty="0">
                <a:solidFill>
                  <a:srgbClr val="03989E"/>
                </a:solidFill>
                <a:latin typeface="Arimo Bold"/>
              </a:rPr>
              <a:t>. Цифровая </a:t>
            </a:r>
            <a:r>
              <a:rPr lang="en-US" sz="2983" spc="316" dirty="0" err="1">
                <a:solidFill>
                  <a:srgbClr val="03989E"/>
                </a:solidFill>
                <a:latin typeface="Arimo Bold"/>
              </a:rPr>
              <a:t>школа</a:t>
            </a:r>
            <a:endParaRPr lang="en-US" sz="2983" spc="316" dirty="0">
              <a:solidFill>
                <a:srgbClr val="03989E"/>
              </a:solidFill>
              <a:latin typeface="Arimo Bold"/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2915953" y="8637509"/>
            <a:ext cx="11336007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endParaRPr lang="ru-RU" sz="3683" spc="504" dirty="0" smtClean="0">
              <a:solidFill>
                <a:srgbClr val="03989E"/>
              </a:solidFill>
              <a:latin typeface="Arimo Bold"/>
            </a:endParaRPr>
          </a:p>
          <a:p>
            <a:pPr algn="ctr">
              <a:lnSpc>
                <a:spcPts val="5082"/>
              </a:lnSpc>
            </a:pPr>
            <a:r>
              <a:rPr lang="en-US" sz="3683" spc="504" dirty="0" smtClean="0">
                <a:solidFill>
                  <a:srgbClr val="03989E"/>
                </a:solidFill>
                <a:latin typeface="Arimo Bold"/>
              </a:rPr>
              <a:t>Обучающиеся</a:t>
            </a:r>
            <a:r>
              <a:rPr lang="en-US" sz="3683" spc="504" dirty="0">
                <a:solidFill>
                  <a:srgbClr val="03989E"/>
                </a:solidFill>
                <a:latin typeface="Arimo Bold"/>
              </a:rPr>
              <a:t>, родители обучающихся</a:t>
            </a:r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1686">
            <a:off x="8206953" y="8717427"/>
            <a:ext cx="538327" cy="410474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1686">
            <a:off x="8322011" y="549499"/>
            <a:ext cx="538327" cy="410474"/>
          </a:xfrm>
          <a:prstGeom prst="rect">
            <a:avLst/>
          </a:prstGeom>
        </p:spPr>
      </p:pic>
      <p:sp>
        <p:nvSpPr>
          <p:cNvPr id="125" name="TextBox 125"/>
          <p:cNvSpPr txBox="1"/>
          <p:nvPr/>
        </p:nvSpPr>
        <p:spPr>
          <a:xfrm>
            <a:off x="11752041" y="4344888"/>
            <a:ext cx="1962040" cy="124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1407">
                <a:solidFill>
                  <a:srgbClr val="FFFFFF"/>
                </a:solidFill>
                <a:latin typeface="Arimo Bold"/>
              </a:rPr>
              <a:t>Государственный информационные системы и ресурсы. Российская электронная школа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8637630" y="7630371"/>
            <a:ext cx="2247190" cy="50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1407">
                <a:solidFill>
                  <a:srgbClr val="FFFFFF"/>
                </a:solidFill>
                <a:latin typeface="Arimo Bold"/>
              </a:rPr>
              <a:t>ИС “Сетевой город. Образование”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6022893" y="7642809"/>
            <a:ext cx="2072206" cy="50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0"/>
              </a:lnSpc>
            </a:pPr>
            <a:r>
              <a:rPr lang="en-US" sz="1407">
                <a:solidFill>
                  <a:srgbClr val="FFFFFF"/>
                </a:solidFill>
                <a:latin typeface="Arimo Bold"/>
              </a:rPr>
              <a:t>Олимпийский портал (Олимп74)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3603529" y="1305578"/>
            <a:ext cx="2149276" cy="50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  <a:spcBef>
                <a:spcPct val="0"/>
              </a:spcBef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Методическое сопровождение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575052" y="1297352"/>
            <a:ext cx="2149276" cy="50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  <a:spcBef>
                <a:spcPct val="0"/>
              </a:spcBef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Кадровое </a:t>
            </a:r>
          </a:p>
          <a:p>
            <a:pPr algn="ctr">
              <a:lnSpc>
                <a:spcPts val="1964"/>
              </a:lnSpc>
              <a:spcBef>
                <a:spcPct val="0"/>
              </a:spcBef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обеспечение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0898242" y="1315045"/>
            <a:ext cx="2149276" cy="505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  <a:spcBef>
                <a:spcPct val="0"/>
              </a:spcBef>
            </a:pP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Техническое</a:t>
            </a:r>
            <a:r>
              <a:rPr lang="en-US" sz="1403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обеспечение</a:t>
            </a:r>
            <a:endParaRPr lang="en-US" sz="1403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31" name="TextBox 131"/>
          <p:cNvSpPr txBox="1"/>
          <p:nvPr/>
        </p:nvSpPr>
        <p:spPr>
          <a:xfrm>
            <a:off x="6118539" y="3509467"/>
            <a:ext cx="2060374" cy="5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Система видеоконференцсвязи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6118539" y="5825405"/>
            <a:ext cx="2060374" cy="100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Электронный</a:t>
            </a:r>
            <a:r>
              <a:rPr lang="en-US" sz="1403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каталог</a:t>
            </a:r>
            <a:r>
              <a:rPr lang="en-US" sz="1403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исследовательских</a:t>
            </a:r>
            <a:r>
              <a:rPr lang="en-US" sz="1403" dirty="0">
                <a:solidFill>
                  <a:srgbClr val="000000"/>
                </a:solidFill>
                <a:latin typeface="Arimo Bold"/>
              </a:rPr>
              <a:t> и </a:t>
            </a: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проектных</a:t>
            </a:r>
            <a:r>
              <a:rPr lang="en-US" sz="1403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403" dirty="0" err="1">
                <a:solidFill>
                  <a:srgbClr val="000000"/>
                </a:solidFill>
                <a:latin typeface="Arimo Bold"/>
              </a:rPr>
              <a:t>работ</a:t>
            </a:r>
            <a:r>
              <a:rPr lang="en-US" sz="1403" dirty="0">
                <a:solidFill>
                  <a:srgbClr val="000000"/>
                </a:solidFill>
                <a:latin typeface="Arimo Bold"/>
              </a:rPr>
              <a:t> обучающихся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6118539" y="4739977"/>
            <a:ext cx="2060374" cy="75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Управленческие кейсы (система шаблонов таблиц и документов)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8667782" y="2721706"/>
            <a:ext cx="2060374" cy="5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Виртуальная учительская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8667782" y="3523467"/>
            <a:ext cx="2060374" cy="5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Электронные классы (Classroom)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8694141" y="4739977"/>
            <a:ext cx="2060374" cy="75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Электронный каталог методического контента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694141" y="5825405"/>
            <a:ext cx="2060374" cy="100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Облачное хранилище в закрытом домене </a:t>
            </a:r>
          </a:p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с возможностью совместного доступа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6179931" y="2721706"/>
            <a:ext cx="2060374" cy="75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Корпоративная</a:t>
            </a:r>
          </a:p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Arimo Bold"/>
              </a:rPr>
              <a:t> почта</a:t>
            </a:r>
          </a:p>
          <a:p>
            <a:pPr algn="ctr">
              <a:lnSpc>
                <a:spcPts val="1964"/>
              </a:lnSpc>
            </a:pPr>
            <a:endParaRPr lang="en-US" sz="1403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39" name="TextBox 139"/>
          <p:cNvSpPr txBox="1"/>
          <p:nvPr/>
        </p:nvSpPr>
        <p:spPr>
          <a:xfrm>
            <a:off x="5914044" y="4162996"/>
            <a:ext cx="5134956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530" dirty="0" err="1">
                <a:solidFill>
                  <a:srgbClr val="03989E"/>
                </a:solidFill>
                <a:latin typeface="IBM Plex Sans Bold"/>
              </a:rPr>
              <a:t>Корпоративная</a:t>
            </a:r>
            <a:r>
              <a:rPr lang="en-US" sz="2530" dirty="0">
                <a:solidFill>
                  <a:srgbClr val="03989E"/>
                </a:solidFill>
                <a:latin typeface="IBM Plex Sans Bold"/>
              </a:rPr>
              <a:t> </a:t>
            </a:r>
            <a:r>
              <a:rPr lang="en-US" sz="2530" dirty="0" err="1">
                <a:solidFill>
                  <a:srgbClr val="03989E"/>
                </a:solidFill>
                <a:latin typeface="IBM Plex Sans Bold"/>
              </a:rPr>
              <a:t>среда</a:t>
            </a:r>
            <a:r>
              <a:rPr lang="en-US" sz="2530" dirty="0">
                <a:solidFill>
                  <a:srgbClr val="03989E"/>
                </a:solidFill>
                <a:latin typeface="IBM Plex Sans Bold"/>
              </a:rPr>
              <a:t> (G Suite)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548705" y="3669547"/>
            <a:ext cx="2060374" cy="84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Официальная страница </a:t>
            </a:r>
          </a:p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в среде “Сферум”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3571247" y="6234283"/>
            <a:ext cx="2060374" cy="56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Групповые чаты</a:t>
            </a:r>
          </a:p>
          <a:p>
            <a:pPr algn="ctr">
              <a:lnSpc>
                <a:spcPts val="2206"/>
              </a:lnSpc>
            </a:pPr>
            <a:endParaRPr lang="en-US" sz="1575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42" name="TextBox 142"/>
          <p:cNvSpPr txBox="1"/>
          <p:nvPr/>
        </p:nvSpPr>
        <p:spPr>
          <a:xfrm>
            <a:off x="3548705" y="4991338"/>
            <a:ext cx="2060374" cy="846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Официальные страницы </a:t>
            </a:r>
          </a:p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в социальных сетях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3544612" y="2729932"/>
            <a:ext cx="2060374" cy="56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Сайт </a:t>
            </a:r>
          </a:p>
          <a:p>
            <a:pPr algn="ctr">
              <a:lnSpc>
                <a:spcPts val="2206"/>
              </a:lnSpc>
            </a:pPr>
            <a:r>
              <a:rPr lang="en-US" sz="1575">
                <a:solidFill>
                  <a:srgbClr val="000000"/>
                </a:solidFill>
                <a:latin typeface="Arimo Bold"/>
              </a:rPr>
              <a:t>гимназии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4637258" y="7225072"/>
            <a:ext cx="3375729" cy="212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493857"/>
                </a:solidFill>
                <a:latin typeface="IBM Plex Sans Bold"/>
              </a:rPr>
              <a:t>с 2014 г. закрытый домен </a:t>
            </a:r>
          </a:p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493857"/>
                </a:solidFill>
                <a:latin typeface="IBM Plex Sans Bold"/>
              </a:rPr>
              <a:t>@gymnasia23.ru в</a:t>
            </a:r>
          </a:p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493857"/>
                </a:solidFill>
                <a:latin typeface="IBM Plex Sans Bold"/>
              </a:rPr>
              <a:t> G Suite</a:t>
            </a:r>
          </a:p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493857"/>
                </a:solidFill>
                <a:latin typeface="IBM Plex Sans Bold"/>
              </a:rPr>
              <a:t> </a:t>
            </a:r>
          </a:p>
        </p:txBody>
      </p:sp>
      <p:sp>
        <p:nvSpPr>
          <p:cNvPr id="145" name="TextBox 145"/>
          <p:cNvSpPr txBox="1"/>
          <p:nvPr/>
        </p:nvSpPr>
        <p:spPr>
          <a:xfrm rot="-5400000">
            <a:off x="494080" y="5658930"/>
            <a:ext cx="3763396" cy="54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2600" spc="520">
                <a:solidFill>
                  <a:srgbClr val="000000"/>
                </a:solidFill>
                <a:latin typeface="Arimo Bold"/>
              </a:rPr>
              <a:t>Обратная связь</a:t>
            </a:r>
          </a:p>
        </p:txBody>
      </p:sp>
      <p:sp>
        <p:nvSpPr>
          <p:cNvPr id="146" name="Выгнутая вверх стрелка 145"/>
          <p:cNvSpPr/>
          <p:nvPr/>
        </p:nvSpPr>
        <p:spPr>
          <a:xfrm rot="16200000">
            <a:off x="-1988043" y="4825645"/>
            <a:ext cx="8434869" cy="1344839"/>
          </a:xfrm>
          <a:prstGeom prst="curvedDownArrow">
            <a:avLst/>
          </a:prstGeom>
          <a:solidFill>
            <a:srgbClr val="AAF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20545" y="0"/>
            <a:ext cx="10628346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9" name="TextBox 49"/>
          <p:cNvSpPr txBox="1"/>
          <p:nvPr/>
        </p:nvSpPr>
        <p:spPr>
          <a:xfrm>
            <a:off x="9027077" y="360812"/>
            <a:ext cx="9870523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09"/>
              </a:lnSpc>
            </a:pP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Цифровые</a:t>
            </a:r>
            <a:r>
              <a:rPr lang="en-US" sz="3600" b="1" dirty="0">
                <a:solidFill>
                  <a:srgbClr val="25384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сервисы</a:t>
            </a:r>
            <a:r>
              <a:rPr lang="en-US" sz="3600" b="1" dirty="0">
                <a:solidFill>
                  <a:srgbClr val="25384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единой</a:t>
            </a:r>
            <a:r>
              <a:rPr lang="en-US" sz="3600" b="1" dirty="0">
                <a:solidFill>
                  <a:srgbClr val="25384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онлайн-платформы</a:t>
            </a:r>
            <a:r>
              <a:rPr lang="en-US" sz="3600" b="1" dirty="0">
                <a:solidFill>
                  <a:srgbClr val="25384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для</a:t>
            </a:r>
            <a:r>
              <a:rPr lang="en-US" sz="3600" b="1" dirty="0">
                <a:solidFill>
                  <a:srgbClr val="25384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сопровождения</a:t>
            </a:r>
            <a:r>
              <a:rPr lang="en-US" sz="3600" b="1" dirty="0">
                <a:solidFill>
                  <a:srgbClr val="25384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25384F"/>
                </a:solidFill>
                <a:latin typeface="Clear Sans Bold Bold"/>
              </a:rPr>
              <a:t>проекта</a:t>
            </a:r>
            <a:endParaRPr lang="en-US" sz="3600" b="1" dirty="0">
              <a:solidFill>
                <a:srgbClr val="25384F"/>
              </a:solidFill>
              <a:latin typeface="Clear Sans Bold Bold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-1078345" y="747616"/>
            <a:ext cx="10715084" cy="10715084"/>
            <a:chOff x="0" y="0"/>
            <a:chExt cx="14286779" cy="14286779"/>
          </a:xfrm>
        </p:grpSpPr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 rot="-2700000">
              <a:off x="2092250" y="2092250"/>
              <a:ext cx="10102278" cy="10102278"/>
            </a:xfrm>
            <a:prstGeom prst="rect">
              <a:avLst/>
            </a:prstGeom>
          </p:spPr>
        </p:pic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 rot="2700000">
              <a:off x="4033719" y="4126141"/>
              <a:ext cx="1184049" cy="1025875"/>
              <a:chOff x="0" y="0"/>
              <a:chExt cx="6350000" cy="54991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A0ACB0"/>
              </a:solidFill>
            </p:spPr>
          </p:sp>
        </p:grpSp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 rot="8100000">
              <a:off x="8757751" y="4222794"/>
              <a:ext cx="1385979" cy="1200829"/>
              <a:chOff x="0" y="0"/>
              <a:chExt cx="6350000" cy="54991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2B28A"/>
              </a:solidFill>
            </p:spPr>
          </p:sp>
        </p:grp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 rot="-8100000">
              <a:off x="8591550" y="9138365"/>
              <a:ext cx="1142351" cy="989747"/>
              <a:chOff x="0" y="0"/>
              <a:chExt cx="6350000" cy="54991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8DAAB8"/>
              </a:solidFill>
            </p:spPr>
          </p:sp>
        </p:grp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 rot="-2700000">
              <a:off x="4219072" y="8727633"/>
              <a:ext cx="1223150" cy="1059752"/>
              <a:chOff x="0" y="0"/>
              <a:chExt cx="6350000" cy="54991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ADC5C4"/>
              </a:solidFill>
            </p:spPr>
          </p:sp>
        </p:grpSp>
        <p:pic>
          <p:nvPicPr>
            <p:cNvPr id="60" name="Picture 60">
              <a:hlinkClick r:id="rId49"/>
            </p:cNvPr>
            <p:cNvPicPr>
              <a:picLocks noChangeAspect="1"/>
            </p:cNvPicPr>
            <p:nvPr/>
          </p:nvPicPr>
          <p:blipFill>
            <a:blip r:embed="rId50"/>
            <a:srcRect r="9857"/>
            <a:stretch>
              <a:fillRect/>
            </a:stretch>
          </p:blipFill>
          <p:spPr>
            <a:xfrm>
              <a:off x="6039067" y="2390819"/>
              <a:ext cx="1997697" cy="1662114"/>
            </a:xfrm>
            <a:prstGeom prst="rect">
              <a:avLst/>
            </a:prstGeom>
          </p:spPr>
        </p:pic>
        <p:pic>
          <p:nvPicPr>
            <p:cNvPr id="61" name="Picture 61">
              <a:hlinkClick r:id="rId51"/>
            </p:cNvPr>
            <p:cNvPicPr>
              <a:picLocks noChangeAspect="1"/>
            </p:cNvPicPr>
            <p:nvPr/>
          </p:nvPicPr>
          <p:blipFill>
            <a:blip r:embed="rId52"/>
            <a:srcRect t="2573" b="2573"/>
            <a:stretch>
              <a:fillRect/>
            </a:stretch>
          </p:blipFill>
          <p:spPr>
            <a:xfrm>
              <a:off x="7991051" y="3749212"/>
              <a:ext cx="954642" cy="905503"/>
            </a:xfrm>
            <a:prstGeom prst="rect">
              <a:avLst/>
            </a:prstGeom>
          </p:spPr>
        </p:pic>
        <p:pic>
          <p:nvPicPr>
            <p:cNvPr id="62" name="Picture 62">
              <a:hlinkClick r:id="rId53"/>
            </p:cNvPr>
            <p:cNvPicPr>
              <a:picLocks noChangeAspect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>
            <a:xfrm>
              <a:off x="5439113" y="3749212"/>
              <a:ext cx="875500" cy="875500"/>
            </a:xfrm>
            <a:prstGeom prst="rect">
              <a:avLst/>
            </a:prstGeom>
          </p:spPr>
        </p:pic>
        <p:pic>
          <p:nvPicPr>
            <p:cNvPr id="63" name="Picture 63">
              <a:hlinkClick r:id="rId55"/>
            </p:cNvPr>
            <p:cNvPicPr>
              <a:picLocks noChangeAspect="1"/>
            </p:cNvPicPr>
            <p:nvPr/>
          </p:nvPicPr>
          <p:blipFill>
            <a:blip r:embed="rId56"/>
            <a:srcRect l="18347" r="16643"/>
            <a:stretch>
              <a:fillRect/>
            </a:stretch>
          </p:blipFill>
          <p:spPr>
            <a:xfrm>
              <a:off x="3613855" y="6258030"/>
              <a:ext cx="1318836" cy="1217227"/>
            </a:xfrm>
            <a:prstGeom prst="rect">
              <a:avLst/>
            </a:prstGeom>
          </p:spPr>
        </p:pic>
        <p:pic>
          <p:nvPicPr>
            <p:cNvPr id="64" name="Picture 64">
              <a:hlinkClick r:id="rId57"/>
            </p:cNvPr>
            <p:cNvPicPr>
              <a:picLocks noChangeAspect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>
            <a:xfrm>
              <a:off x="3844417" y="5232539"/>
              <a:ext cx="1010490" cy="1010490"/>
            </a:xfrm>
            <a:prstGeom prst="rect">
              <a:avLst/>
            </a:prstGeom>
          </p:spPr>
        </p:pic>
        <p:pic>
          <p:nvPicPr>
            <p:cNvPr id="65" name="Picture 65">
              <a:hlinkClick r:id="rId59"/>
            </p:cNvPr>
            <p:cNvPicPr>
              <a:picLocks noChangeAspect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>
            <a:xfrm>
              <a:off x="3088176" y="5763130"/>
              <a:ext cx="629583" cy="629583"/>
            </a:xfrm>
            <a:prstGeom prst="rect">
              <a:avLst/>
            </a:prstGeom>
          </p:spPr>
        </p:pic>
        <p:pic>
          <p:nvPicPr>
            <p:cNvPr id="66" name="Picture 66">
              <a:hlinkClick r:id="rId51"/>
            </p:cNvPr>
            <p:cNvPicPr>
              <a:picLocks noChangeAspect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>
            <a:xfrm>
              <a:off x="4453633" y="10306846"/>
              <a:ext cx="880006" cy="880006"/>
            </a:xfrm>
            <a:prstGeom prst="rect">
              <a:avLst/>
            </a:prstGeom>
          </p:spPr>
        </p:pic>
        <p:pic>
          <p:nvPicPr>
            <p:cNvPr id="67" name="Picture 67">
              <a:hlinkClick r:id="rId53"/>
            </p:cNvPr>
            <p:cNvPicPr>
              <a:picLocks noChangeAspect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>
            <a:xfrm>
              <a:off x="5509911" y="10844775"/>
              <a:ext cx="875500" cy="875500"/>
            </a:xfrm>
            <a:prstGeom prst="rect">
              <a:avLst/>
            </a:prstGeom>
          </p:spPr>
        </p:pic>
        <p:pic>
          <p:nvPicPr>
            <p:cNvPr id="68" name="Picture 68">
              <a:hlinkClick r:id="rId51"/>
            </p:cNvPr>
            <p:cNvPicPr>
              <a:picLocks noChangeAspect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>
            <a:xfrm>
              <a:off x="9916536" y="4963222"/>
              <a:ext cx="914366" cy="914366"/>
            </a:xfrm>
            <a:prstGeom prst="rect">
              <a:avLst/>
            </a:prstGeom>
          </p:spPr>
        </p:pic>
        <p:pic>
          <p:nvPicPr>
            <p:cNvPr id="69" name="Picture 69">
              <a:hlinkClick r:id="rId49"/>
            </p:cNvPr>
            <p:cNvPicPr>
              <a:picLocks noChangeAspect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>
            <a:xfrm>
              <a:off x="9277910" y="6022981"/>
              <a:ext cx="985119" cy="985119"/>
            </a:xfrm>
            <a:prstGeom prst="rect">
              <a:avLst/>
            </a:prstGeom>
          </p:spPr>
        </p:pic>
        <p:pic>
          <p:nvPicPr>
            <p:cNvPr id="70" name="Picture 70">
              <a:hlinkClick r:id="rId62"/>
            </p:cNvPr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>
              <a:off x="10192277" y="7264298"/>
              <a:ext cx="1163267" cy="871328"/>
            </a:xfrm>
            <a:prstGeom prst="rect">
              <a:avLst/>
            </a:prstGeom>
          </p:spPr>
        </p:pic>
        <p:pic>
          <p:nvPicPr>
            <p:cNvPr id="71" name="Picture 71">
              <a:hlinkClick r:id="rId62"/>
            </p:cNvPr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>
              <a:off x="6590876" y="11024816"/>
              <a:ext cx="1163267" cy="871328"/>
            </a:xfrm>
            <a:prstGeom prst="rect">
              <a:avLst/>
            </a:prstGeom>
          </p:spPr>
        </p:pic>
        <p:pic>
          <p:nvPicPr>
            <p:cNvPr id="72" name="Picture 72">
              <a:hlinkClick r:id="rId62"/>
            </p:cNvPr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>
              <a:off x="3691639" y="7579053"/>
              <a:ext cx="1163267" cy="871328"/>
            </a:xfrm>
            <a:prstGeom prst="rect">
              <a:avLst/>
            </a:prstGeom>
          </p:spPr>
        </p:pic>
        <p:pic>
          <p:nvPicPr>
            <p:cNvPr id="73" name="Picture 73">
              <a:hlinkClick r:id="rId64"/>
            </p:cNvPr>
            <p:cNvPicPr>
              <a:picLocks noChangeAspect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>
            <a:xfrm>
              <a:off x="10329782" y="8760814"/>
              <a:ext cx="913286" cy="913286"/>
            </a:xfrm>
            <a:prstGeom prst="rect">
              <a:avLst/>
            </a:prstGeom>
          </p:spPr>
        </p:pic>
        <p:pic>
          <p:nvPicPr>
            <p:cNvPr id="74" name="Picture 74">
              <a:hlinkClick r:id="rId64"/>
            </p:cNvPr>
            <p:cNvPicPr>
              <a:picLocks noChangeAspect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>
            <a:xfrm>
              <a:off x="7936222" y="10884434"/>
              <a:ext cx="835841" cy="835841"/>
            </a:xfrm>
            <a:prstGeom prst="rect">
              <a:avLst/>
            </a:prstGeom>
          </p:spPr>
        </p:pic>
        <p:pic>
          <p:nvPicPr>
            <p:cNvPr id="75" name="Picture 75">
              <a:hlinkClick r:id="rId66"/>
            </p:cNvPr>
            <p:cNvPicPr>
              <a:picLocks noChangeAspect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>
            <a:xfrm>
              <a:off x="8997624" y="10758310"/>
              <a:ext cx="702171" cy="702171"/>
            </a:xfrm>
            <a:prstGeom prst="rect">
              <a:avLst/>
            </a:prstGeom>
          </p:spPr>
        </p:pic>
        <p:pic>
          <p:nvPicPr>
            <p:cNvPr id="76" name="Picture 76">
              <a:hlinkClick r:id="rId64"/>
            </p:cNvPr>
            <p:cNvPicPr>
              <a:picLocks noChangeAspect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>
            <a:xfrm>
              <a:off x="2964959" y="6977653"/>
              <a:ext cx="722310" cy="722310"/>
            </a:xfrm>
            <a:prstGeom prst="rect">
              <a:avLst/>
            </a:prstGeom>
          </p:spPr>
        </p:pic>
        <p:pic>
          <p:nvPicPr>
            <p:cNvPr id="77" name="Picture 77">
              <a:hlinkClick r:id="rId68"/>
            </p:cNvPr>
            <p:cNvPicPr>
              <a:picLocks noChangeAspect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>
            <a:xfrm>
              <a:off x="9277910" y="8237328"/>
              <a:ext cx="914366" cy="914366"/>
            </a:xfrm>
            <a:prstGeom prst="rect">
              <a:avLst/>
            </a:prstGeom>
          </p:spPr>
        </p:pic>
        <p:pic>
          <p:nvPicPr>
            <p:cNvPr id="78" name="Picture 78">
              <a:hlinkClick r:id="rId70"/>
            </p:cNvPr>
            <p:cNvPicPr>
              <a:picLocks noChangeAspect="1"/>
            </p:cNvPicPr>
            <p:nvPr/>
          </p:nvPicPr>
          <p:blipFill>
            <a:blip r:embed="rId71"/>
            <a:srcRect l="19673" r="26226"/>
            <a:stretch>
              <a:fillRect/>
            </a:stretch>
          </p:blipFill>
          <p:spPr>
            <a:xfrm>
              <a:off x="5461430" y="9413517"/>
              <a:ext cx="853183" cy="771339"/>
            </a:xfrm>
            <a:prstGeom prst="rect">
              <a:avLst/>
            </a:prstGeom>
          </p:spPr>
        </p:pic>
        <p:pic>
          <p:nvPicPr>
            <p:cNvPr id="79" name="Picture 79">
              <a:hlinkClick r:id="rId70"/>
            </p:cNvPr>
            <p:cNvPicPr>
              <a:picLocks noChangeAspect="1"/>
            </p:cNvPicPr>
            <p:nvPr/>
          </p:nvPicPr>
          <p:blipFill>
            <a:blip r:embed="rId71"/>
            <a:srcRect l="19673" r="26226"/>
            <a:stretch>
              <a:fillRect/>
            </a:stretch>
          </p:blipFill>
          <p:spPr>
            <a:xfrm>
              <a:off x="3279849" y="8575061"/>
              <a:ext cx="821552" cy="742742"/>
            </a:xfrm>
            <a:prstGeom prst="rect">
              <a:avLst/>
            </a:prstGeom>
          </p:spPr>
        </p:pic>
        <p:pic>
          <p:nvPicPr>
            <p:cNvPr id="80" name="Picture 80">
              <a:hlinkClick r:id="rId72"/>
            </p:cNvPr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>
            <a:xfrm>
              <a:off x="6717537" y="9723755"/>
              <a:ext cx="1036607" cy="583091"/>
            </a:xfrm>
            <a:prstGeom prst="rect">
              <a:avLst/>
            </a:prstGeom>
          </p:spPr>
        </p:pic>
        <p:pic>
          <p:nvPicPr>
            <p:cNvPr id="81" name="Picture 81">
              <a:hlinkClick r:id="rId72"/>
            </p:cNvPr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>
            <a:xfrm>
              <a:off x="2807810" y="4837314"/>
              <a:ext cx="1036607" cy="583091"/>
            </a:xfrm>
            <a:prstGeom prst="rect">
              <a:avLst/>
            </a:prstGeom>
          </p:spPr>
        </p:pic>
        <p:pic>
          <p:nvPicPr>
            <p:cNvPr id="82" name="Picture 82">
              <a:hlinkClick r:id="rId74"/>
            </p:cNvPr>
            <p:cNvPicPr>
              <a:picLocks noChangeAspect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>
            <a:xfrm>
              <a:off x="7942790" y="9413517"/>
              <a:ext cx="830404" cy="887825"/>
            </a:xfrm>
            <a:prstGeom prst="rect">
              <a:avLst/>
            </a:prstGeom>
          </p:spPr>
        </p:pic>
        <p:pic>
          <p:nvPicPr>
            <p:cNvPr id="83" name="Picture 83">
              <a:hlinkClick r:id="rId49"/>
            </p:cNvPr>
            <p:cNvPicPr>
              <a:picLocks noChangeAspect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>
            <a:xfrm>
              <a:off x="2339990" y="6022981"/>
              <a:ext cx="748186" cy="748186"/>
            </a:xfrm>
            <a:prstGeom prst="rect">
              <a:avLst/>
            </a:prstGeom>
          </p:spPr>
        </p:pic>
        <p:pic>
          <p:nvPicPr>
            <p:cNvPr id="84" name="Picture 84">
              <a:hlinkClick r:id="rId76"/>
            </p:cNvPr>
            <p:cNvPicPr>
              <a:picLocks noChangeAspect="1"/>
            </p:cNvPicPr>
            <p:nvPr/>
          </p:nvPicPr>
          <p:blipFill>
            <a:blip r:embed="rId77"/>
            <a:srcRect l="9691" t="16301" r="56104" b="20260"/>
            <a:stretch>
              <a:fillRect/>
            </a:stretch>
          </p:blipFill>
          <p:spPr>
            <a:xfrm>
              <a:off x="2236735" y="7806227"/>
              <a:ext cx="851441" cy="888285"/>
            </a:xfrm>
            <a:prstGeom prst="rect">
              <a:avLst/>
            </a:prstGeom>
          </p:spPr>
        </p:pic>
        <p:pic>
          <p:nvPicPr>
            <p:cNvPr id="85" name="Picture 85">
              <a:hlinkClick r:id="rId51"/>
            </p:cNvPr>
            <p:cNvPicPr>
              <a:picLocks noChangeAspect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>
            <a:xfrm>
              <a:off x="3188872" y="9565884"/>
              <a:ext cx="655546" cy="655546"/>
            </a:xfrm>
            <a:prstGeom prst="rect">
              <a:avLst/>
            </a:prstGeom>
          </p:spPr>
        </p:pic>
        <p:pic>
          <p:nvPicPr>
            <p:cNvPr id="86" name="Picture 86">
              <a:hlinkClick r:id="rId49"/>
            </p:cNvPr>
            <p:cNvPicPr>
              <a:picLocks noChangeAspect="1"/>
            </p:cNvPicPr>
            <p:nvPr/>
          </p:nvPicPr>
          <p:blipFill>
            <a:blip r:embed="rId50"/>
            <a:srcRect r="9857"/>
            <a:stretch>
              <a:fillRect/>
            </a:stretch>
          </p:blipFill>
          <p:spPr>
            <a:xfrm>
              <a:off x="1824378" y="6771168"/>
              <a:ext cx="1364494" cy="1135279"/>
            </a:xfrm>
            <a:prstGeom prst="rect">
              <a:avLst/>
            </a:prstGeom>
          </p:spPr>
        </p:pic>
        <p:pic>
          <p:nvPicPr>
            <p:cNvPr id="87" name="Picture 87">
              <a:hlinkClick r:id="rId78"/>
            </p:cNvPr>
            <p:cNvPicPr>
              <a:picLocks noChangeAspect="1"/>
            </p:cNvPicPr>
            <p:nvPr/>
          </p:nvPicPr>
          <p:blipFill>
            <a:blip r:embed="rId79"/>
            <a:srcRect/>
            <a:stretch>
              <a:fillRect/>
            </a:stretch>
          </p:blipFill>
          <p:spPr>
            <a:xfrm>
              <a:off x="11044885" y="6258030"/>
              <a:ext cx="750070" cy="750070"/>
            </a:xfrm>
            <a:prstGeom prst="rect">
              <a:avLst/>
            </a:prstGeom>
          </p:spPr>
        </p:pic>
        <p:pic>
          <p:nvPicPr>
            <p:cNvPr id="88" name="Picture 88">
              <a:hlinkClick r:id="rId80"/>
            </p:cNvPr>
            <p:cNvPicPr>
              <a:picLocks noChangeAspect="1"/>
            </p:cNvPicPr>
            <p:nvPr/>
          </p:nvPicPr>
          <p:blipFill>
            <a:blip r:embed="rId81"/>
            <a:srcRect/>
            <a:stretch>
              <a:fillRect/>
            </a:stretch>
          </p:blipFill>
          <p:spPr>
            <a:xfrm>
              <a:off x="5888021" y="6977653"/>
              <a:ext cx="1364092" cy="1636911"/>
            </a:xfrm>
            <a:prstGeom prst="rect">
              <a:avLst/>
            </a:prstGeom>
          </p:spPr>
        </p:pic>
        <p:sp>
          <p:nvSpPr>
            <p:cNvPr id="89" name="TextBox 89"/>
            <p:cNvSpPr txBox="1"/>
            <p:nvPr/>
          </p:nvSpPr>
          <p:spPr>
            <a:xfrm>
              <a:off x="5333639" y="4982937"/>
              <a:ext cx="3408553" cy="370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5"/>
                </a:lnSpc>
              </a:pPr>
              <a:r>
                <a:rPr lang="en-US" sz="1672" dirty="0">
                  <a:solidFill>
                    <a:srgbClr val="FFFFFF"/>
                  </a:solidFill>
                  <a:latin typeface="Sifonn Bold"/>
                </a:rPr>
                <a:t>АНАЛИЗИРУЙ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 rot="-5400000">
              <a:off x="7388475" y="7096152"/>
              <a:ext cx="3408553" cy="370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5"/>
                </a:lnSpc>
              </a:pPr>
              <a:r>
                <a:rPr lang="en-US" sz="1672">
                  <a:solidFill>
                    <a:srgbClr val="FFFFFF"/>
                  </a:solidFill>
                  <a:latin typeface="Sifonn Bold"/>
                </a:rPr>
                <a:t>ПЛАНИРУЙ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5439113" y="8947486"/>
              <a:ext cx="3408553" cy="370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5"/>
                </a:lnSpc>
              </a:pPr>
              <a:r>
                <a:rPr lang="en-US" sz="1672">
                  <a:solidFill>
                    <a:srgbClr val="FFFFFF"/>
                  </a:solidFill>
                  <a:latin typeface="Sifonn Bold"/>
                </a:rPr>
                <a:t>ДЕЛАЙ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3482304" y="7096152"/>
              <a:ext cx="3408553" cy="370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5"/>
                </a:lnSpc>
              </a:pPr>
              <a:r>
                <a:rPr lang="en-US" sz="1672">
                  <a:solidFill>
                    <a:srgbClr val="FFFFFF"/>
                  </a:solidFill>
                  <a:latin typeface="Sifonn Bold"/>
                </a:rPr>
                <a:t>ЭКСПЕРТИРУЙ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6717537" y="7338684"/>
              <a:ext cx="1818629" cy="418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lang="en-US" sz="892">
                  <a:solidFill>
                    <a:srgbClr val="493857"/>
                  </a:solidFill>
                  <a:latin typeface="Sifonn Bold"/>
                </a:rPr>
                <a:t>ВИРТУАЛЬНАЯ УЧИТЕЛЬСКАЯ 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5984295" y="6363127"/>
              <a:ext cx="2369848" cy="529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8"/>
                </a:lnSpc>
              </a:pPr>
              <a:r>
                <a:rPr lang="en-US" sz="2337">
                  <a:solidFill>
                    <a:srgbClr val="FFFFFF"/>
                  </a:solidFill>
                  <a:latin typeface="Sifonn Bold"/>
                </a:rPr>
                <a:t>УПРАВЛЯЙ</a:t>
              </a:r>
            </a:p>
          </p:txBody>
        </p:sp>
      </p:grpSp>
      <p:sp>
        <p:nvSpPr>
          <p:cNvPr id="95" name="TextBox 95"/>
          <p:cNvSpPr txBox="1"/>
          <p:nvPr/>
        </p:nvSpPr>
        <p:spPr>
          <a:xfrm>
            <a:off x="118345" y="360812"/>
            <a:ext cx="880744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9"/>
              </a:lnSpc>
            </a:pPr>
            <a:r>
              <a:rPr lang="en-US" sz="3600" b="1" dirty="0" err="1">
                <a:solidFill>
                  <a:srgbClr val="FFFFFF"/>
                </a:solidFill>
                <a:latin typeface="Clear Sans Bold Bold"/>
              </a:rPr>
              <a:t>Облачные</a:t>
            </a:r>
            <a:r>
              <a:rPr lang="en-US" sz="3600" b="1" dirty="0">
                <a:solidFill>
                  <a:srgbClr val="FFFFF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lear Sans Bold Bold"/>
              </a:rPr>
              <a:t>сервисы</a:t>
            </a:r>
            <a:r>
              <a:rPr lang="en-US" sz="3600" b="1" dirty="0">
                <a:solidFill>
                  <a:srgbClr val="FFFFF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lear Sans Bold Bold"/>
              </a:rPr>
              <a:t>для</a:t>
            </a:r>
            <a:r>
              <a:rPr lang="en-US" sz="3600" b="1" dirty="0">
                <a:solidFill>
                  <a:srgbClr val="FFFFF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lear Sans Bold Bold"/>
              </a:rPr>
              <a:t>управления</a:t>
            </a:r>
            <a:r>
              <a:rPr lang="en-US" sz="3600" b="1" dirty="0">
                <a:solidFill>
                  <a:srgbClr val="FFFFF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lear Sans Bold Bold"/>
              </a:rPr>
              <a:t>учебно-воспитательным</a:t>
            </a:r>
            <a:r>
              <a:rPr lang="en-US" sz="3600" b="1" dirty="0">
                <a:solidFill>
                  <a:srgbClr val="FFFFFF"/>
                </a:solidFill>
                <a:latin typeface="Clear Sans Bold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lear Sans Bold Bold"/>
              </a:rPr>
              <a:t>процессом</a:t>
            </a:r>
            <a:endParaRPr lang="en-US" sz="3600" b="1" dirty="0">
              <a:solidFill>
                <a:srgbClr val="FFFFFF"/>
              </a:solidFill>
              <a:latin typeface="Clear Sans Bold Bold"/>
            </a:endParaRPr>
          </a:p>
        </p:txBody>
      </p:sp>
      <p:pic>
        <p:nvPicPr>
          <p:cNvPr id="1028" name="Picture 4" descr="C:\Users\добрынинана\Downloads\Шесть П.jpg"/>
          <p:cNvPicPr>
            <a:picLocks noChangeAspect="1"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16020" r="12747" b="1309"/>
          <a:stretch/>
        </p:blipFill>
        <p:spPr bwMode="auto">
          <a:xfrm>
            <a:off x="8807098" y="2128807"/>
            <a:ext cx="9515691" cy="79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7801" y="2123512"/>
            <a:ext cx="8598693" cy="5379824"/>
            <a:chOff x="-340504" y="-28575"/>
            <a:chExt cx="11464923" cy="7173099"/>
          </a:xfrm>
        </p:grpSpPr>
        <p:sp>
          <p:nvSpPr>
            <p:cNvPr id="3" name="TextBox 3"/>
            <p:cNvSpPr txBox="1"/>
            <p:nvPr/>
          </p:nvSpPr>
          <p:spPr>
            <a:xfrm>
              <a:off x="-340504" y="5442115"/>
              <a:ext cx="1676368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64"/>
                </a:lnSpc>
              </a:pPr>
              <a:r>
                <a:rPr lang="en-US" sz="1974" b="1" dirty="0" err="1">
                  <a:solidFill>
                    <a:srgbClr val="1B1B1B"/>
                  </a:solidFill>
                  <a:latin typeface="IBM Plex Sans"/>
                </a:rPr>
                <a:t>Ученики</a:t>
              </a:r>
              <a:endParaRPr lang="en-US" sz="1974" b="1" dirty="0">
                <a:solidFill>
                  <a:srgbClr val="1B1B1B"/>
                </a:solidFill>
                <a:latin typeface="IBM Plex Sans"/>
              </a:endParaRPr>
            </a:p>
            <a:p>
              <a:pPr algn="ctr">
                <a:lnSpc>
                  <a:spcPts val="2764"/>
                </a:lnSpc>
              </a:pPr>
              <a:r>
                <a:rPr lang="en-US" sz="1974" b="1" dirty="0">
                  <a:solidFill>
                    <a:srgbClr val="1B1B1B"/>
                  </a:solidFill>
                  <a:latin typeface="IBM Plex Sans"/>
                </a:rPr>
                <a:t>70%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161556" y="-28575"/>
              <a:ext cx="1743539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64"/>
                </a:lnSpc>
              </a:pPr>
              <a:r>
                <a:rPr lang="en-US" sz="1974" b="1" dirty="0" err="1">
                  <a:solidFill>
                    <a:srgbClr val="1B1B1B"/>
                  </a:solidFill>
                  <a:latin typeface="IBM Plex Sans"/>
                </a:rPr>
                <a:t>Учителя</a:t>
              </a:r>
              <a:endParaRPr lang="en-US" sz="1974" b="1" dirty="0">
                <a:solidFill>
                  <a:srgbClr val="1B1B1B"/>
                </a:solidFill>
                <a:latin typeface="IBM Plex Sans"/>
              </a:endParaRPr>
            </a:p>
            <a:p>
              <a:pPr algn="ctr">
                <a:lnSpc>
                  <a:spcPts val="2764"/>
                </a:lnSpc>
              </a:pPr>
              <a:r>
                <a:rPr lang="en-US" sz="1974" b="1" dirty="0">
                  <a:solidFill>
                    <a:srgbClr val="1B1B1B"/>
                  </a:solidFill>
                  <a:latin typeface="IBM Plex Sans"/>
                </a:rPr>
                <a:t>22%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295494" y="3327644"/>
              <a:ext cx="2828925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64"/>
                </a:lnSpc>
              </a:pPr>
              <a:r>
                <a:rPr lang="en-US" sz="1974" b="1" dirty="0" err="1">
                  <a:solidFill>
                    <a:srgbClr val="1B1B1B"/>
                  </a:solidFill>
                  <a:latin typeface="IBM Plex Sans"/>
                </a:rPr>
                <a:t>Администрация</a:t>
              </a:r>
              <a:endParaRPr lang="en-US" sz="1974" b="1" dirty="0">
                <a:solidFill>
                  <a:srgbClr val="1B1B1B"/>
                </a:solidFill>
                <a:latin typeface="IBM Plex Sans"/>
              </a:endParaRPr>
            </a:p>
            <a:p>
              <a:pPr algn="ctr">
                <a:lnSpc>
                  <a:spcPts val="2764"/>
                </a:lnSpc>
              </a:pPr>
              <a:r>
                <a:rPr lang="en-US" sz="1974" b="1" dirty="0">
                  <a:solidFill>
                    <a:srgbClr val="1B1B1B"/>
                  </a:solidFill>
                  <a:latin typeface="IBM Plex Sans"/>
                </a:rPr>
                <a:t>8%</a:t>
              </a: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109192" y="212417"/>
              <a:ext cx="6867169" cy="6932107"/>
              <a:chOff x="-60951" y="0"/>
              <a:chExt cx="2622576" cy="26473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70000" y="0"/>
                <a:ext cx="125784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57840" h="1270000">
                    <a:moveTo>
                      <a:pt x="0" y="0"/>
                    </a:moveTo>
                    <a:cubicBezTo>
                      <a:pt x="633657" y="0"/>
                      <a:pt x="1170361" y="467083"/>
                      <a:pt x="1257840" y="1094672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8FF78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00" y="1032026"/>
                <a:ext cx="1291625" cy="690302"/>
              </a:xfrm>
              <a:custGeom>
                <a:avLst/>
                <a:gdLst/>
                <a:ahLst/>
                <a:cxnLst/>
                <a:rect l="l" t="t" r="r" b="b"/>
                <a:pathLst>
                  <a:path w="1291625" h="690302">
                    <a:moveTo>
                      <a:pt x="1247505" y="0"/>
                    </a:moveTo>
                    <a:cubicBezTo>
                      <a:pt x="1291625" y="231287"/>
                      <a:pt x="1270579" y="470285"/>
                      <a:pt x="1186718" y="690302"/>
                    </a:cubicBezTo>
                    <a:lnTo>
                      <a:pt x="0" y="237974"/>
                    </a:lnTo>
                    <a:close/>
                  </a:path>
                </a:pathLst>
              </a:custGeom>
              <a:solidFill>
                <a:srgbClr val="A3E179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60951" y="0"/>
                <a:ext cx="2538793" cy="2647376"/>
              </a:xfrm>
              <a:custGeom>
                <a:avLst/>
                <a:gdLst/>
                <a:ahLst/>
                <a:cxnLst/>
                <a:rect l="l" t="t" r="r" b="b"/>
                <a:pathLst>
                  <a:path w="2538793" h="2647376">
                    <a:moveTo>
                      <a:pt x="2538793" y="1662452"/>
                    </a:moveTo>
                    <a:cubicBezTo>
                      <a:pt x="2337934" y="2280632"/>
                      <a:pt x="1702739" y="2647376"/>
                      <a:pt x="1066945" y="2512256"/>
                    </a:cubicBezTo>
                    <a:cubicBezTo>
                      <a:pt x="431150" y="2377136"/>
                      <a:pt x="0" y="1783770"/>
                      <a:pt x="67899" y="1137333"/>
                    </a:cubicBezTo>
                    <a:cubicBezTo>
                      <a:pt x="135799" y="490896"/>
                      <a:pt x="680830" y="65"/>
                      <a:pt x="1330824" y="0"/>
                    </a:cubicBezTo>
                    <a:lnTo>
                      <a:pt x="1330951" y="1270000"/>
                    </a:lnTo>
                    <a:close/>
                  </a:path>
                </a:pathLst>
              </a:custGeom>
              <a:solidFill>
                <a:srgbClr val="5BBD7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21967E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9853226" y="7877807"/>
            <a:ext cx="6520179" cy="2108040"/>
            <a:chOff x="0" y="0"/>
            <a:chExt cx="8693572" cy="281072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8693572" cy="1110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4"/>
                </a:lnSpc>
              </a:pPr>
              <a:r>
                <a:rPr lang="en-US" sz="5420">
                  <a:solidFill>
                    <a:srgbClr val="1B1B1B"/>
                  </a:solidFill>
                  <a:latin typeface="IBM Plex Sans Bold"/>
                </a:rPr>
                <a:t>3,53 Тб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33182"/>
              <a:ext cx="8693572" cy="600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64"/>
                </a:lnSpc>
                <a:spcBef>
                  <a:spcPct val="0"/>
                </a:spcBef>
              </a:pPr>
              <a:r>
                <a:rPr lang="en-US" sz="2818" u="sng">
                  <a:solidFill>
                    <a:srgbClr val="1B1B1B"/>
                  </a:solidFill>
                  <a:latin typeface="IBM Plex Sans"/>
                </a:rPr>
                <a:t>Объем информации  на 20.12.2021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340220"/>
              <a:ext cx="8693572" cy="476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43362" y="189980"/>
            <a:ext cx="17644638" cy="1228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1B1B1B"/>
                </a:solidFill>
                <a:latin typeface="Clear Sans Bold"/>
              </a:rPr>
              <a:t>Облачные сервисы гимназии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41040" y="4830328"/>
            <a:ext cx="1589197" cy="49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290">
                <a:solidFill>
                  <a:srgbClr val="1B1B1B"/>
                </a:solidFill>
                <a:latin typeface="IBM Plex Sans Bold"/>
              </a:rPr>
              <a:t>2563 Гб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78294" y="3407475"/>
            <a:ext cx="1311092" cy="49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sz="3289">
                <a:solidFill>
                  <a:srgbClr val="1B1B1B"/>
                </a:solidFill>
                <a:latin typeface="IBM Plex Sans Bold"/>
              </a:rPr>
              <a:t>808 Гб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62208" y="4555026"/>
            <a:ext cx="1476202" cy="499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sz="3286">
                <a:solidFill>
                  <a:srgbClr val="1B1B1B"/>
                </a:solidFill>
                <a:latin typeface="IBM Plex Sans Bold"/>
              </a:rPr>
              <a:t>287 Гб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6313" y="3146108"/>
            <a:ext cx="5144140" cy="65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2"/>
              </a:lnSpc>
            </a:pPr>
            <a:r>
              <a:rPr lang="en-US" sz="4268">
                <a:solidFill>
                  <a:srgbClr val="1B1B1B"/>
                </a:solidFill>
                <a:latin typeface="IBM Plex Sans Bold"/>
              </a:rPr>
              <a:t>хранение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6313" y="5868032"/>
            <a:ext cx="5707406" cy="65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2"/>
              </a:lnSpc>
            </a:pPr>
            <a:r>
              <a:rPr lang="en-US" sz="4268">
                <a:solidFill>
                  <a:srgbClr val="1B1B1B"/>
                </a:solidFill>
                <a:latin typeface="IBM Plex Sans Bold"/>
              </a:rPr>
              <a:t>взаимодействие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6313" y="4494464"/>
            <a:ext cx="6518510" cy="65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2"/>
              </a:lnSpc>
            </a:pPr>
            <a:r>
              <a:rPr lang="en-US" sz="4268">
                <a:solidFill>
                  <a:srgbClr val="1B1B1B"/>
                </a:solidFill>
                <a:latin typeface="IBM Plex Sans Bold"/>
              </a:rPr>
              <a:t>разноуровневый доступ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6313" y="7297087"/>
            <a:ext cx="7170446" cy="65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2"/>
              </a:lnSpc>
            </a:pPr>
            <a:r>
              <a:rPr lang="en-US" sz="4268">
                <a:solidFill>
                  <a:srgbClr val="1B1B1B"/>
                </a:solidFill>
                <a:latin typeface="IBM Plex Sans Bold"/>
              </a:rPr>
              <a:t>совместная деятельность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3362" y="4592371"/>
            <a:ext cx="477042" cy="4718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3362" y="3244015"/>
            <a:ext cx="477042" cy="47183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3362" y="7374380"/>
            <a:ext cx="477042" cy="47183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3362" y="5925963"/>
            <a:ext cx="477042" cy="47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891" y="136976"/>
            <a:ext cx="17644638" cy="1782680"/>
            <a:chOff x="0" y="0"/>
            <a:chExt cx="23526184" cy="237690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23526184" cy="1634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6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1B1B1B"/>
                  </a:solidFill>
                  <a:latin typeface="Clear Sans Bold"/>
                </a:rPr>
                <a:t>Востребованность облачной среды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31230"/>
              <a:ext cx="23526184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380"/>
                </a:lnSpc>
                <a:spcBef>
                  <a:spcPct val="0"/>
                </a:spcBef>
              </a:pPr>
              <a:r>
                <a:rPr lang="en-US" sz="2600" u="sng">
                  <a:solidFill>
                    <a:srgbClr val="1B1B1B"/>
                  </a:solidFill>
                  <a:latin typeface="IBM Plex Sans"/>
                </a:rPr>
                <a:t>По состоянию на 20 декабря 2021 г.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82165" y="2313242"/>
            <a:ext cx="3616423" cy="361642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38795" y="2982662"/>
            <a:ext cx="250316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57"/>
              </a:lnSpc>
            </a:pPr>
            <a:r>
              <a:rPr lang="en-US" sz="7964" dirty="0" smtClean="0">
                <a:solidFill>
                  <a:srgbClr val="1B1B1B"/>
                </a:solidFill>
                <a:latin typeface="IBM Plex Sans Bold"/>
              </a:rPr>
              <a:t>100</a:t>
            </a:r>
            <a:r>
              <a:rPr lang="ru-RU" sz="7964" dirty="0" smtClean="0">
                <a:solidFill>
                  <a:srgbClr val="1B1B1B"/>
                </a:solidFill>
                <a:latin typeface="IBM Plex Sans Bold"/>
              </a:rPr>
              <a:t>3</a:t>
            </a:r>
            <a:endParaRPr lang="en-US" sz="7964" dirty="0">
              <a:solidFill>
                <a:srgbClr val="1B1B1B"/>
              </a:solidFill>
              <a:latin typeface="IBM Plex Sans Bold"/>
            </a:endParaRPr>
          </a:p>
          <a:p>
            <a:pPr algn="ctr">
              <a:lnSpc>
                <a:spcPts val="7448"/>
              </a:lnSpc>
            </a:pPr>
            <a:r>
              <a:rPr lang="en-US" sz="6207" dirty="0" err="1">
                <a:solidFill>
                  <a:srgbClr val="1B1B1B"/>
                </a:solidFill>
                <a:latin typeface="IBM Plex Sans Bold"/>
              </a:rPr>
              <a:t>чел</a:t>
            </a:r>
            <a:r>
              <a:rPr lang="en-US" sz="6207" dirty="0">
                <a:solidFill>
                  <a:srgbClr val="1B1B1B"/>
                </a:solidFill>
                <a:latin typeface="IBM Plex Sans Bold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9287" y="5592481"/>
            <a:ext cx="3613968" cy="8312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9287" y="5661694"/>
            <a:ext cx="3473231" cy="65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0"/>
              </a:lnSpc>
            </a:pPr>
            <a:r>
              <a:rPr lang="en-US" sz="4325">
                <a:solidFill>
                  <a:srgbClr val="1B1B1B"/>
                </a:solidFill>
                <a:latin typeface="IBM Plex Sans Bold"/>
              </a:rPr>
              <a:t>95%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6271" y="7005537"/>
            <a:ext cx="3042925" cy="255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Зарегистрировано пользователей облачной корпоративной средой</a:t>
            </a:r>
          </a:p>
          <a:p>
            <a:pPr marL="0" lvl="0" indent="0" algn="just">
              <a:lnSpc>
                <a:spcPts val="3380"/>
              </a:lnSpc>
              <a:spcBef>
                <a:spcPct val="0"/>
              </a:spcBef>
            </a:pPr>
            <a:endParaRPr lang="en-US" sz="2600">
              <a:solidFill>
                <a:srgbClr val="1B1B1B"/>
              </a:solidFill>
              <a:latin typeface="IBM Plex Sans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0250" y="7360118"/>
            <a:ext cx="731916" cy="97235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017227" y="2313242"/>
            <a:ext cx="3616423" cy="3616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573857" y="2982662"/>
            <a:ext cx="2503164" cy="227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7"/>
              </a:lnSpc>
            </a:pPr>
            <a:r>
              <a:rPr lang="en-US" sz="8864">
                <a:solidFill>
                  <a:srgbClr val="1B1B1B"/>
                </a:solidFill>
                <a:latin typeface="IBM Plex Sans Bold"/>
              </a:rPr>
              <a:t>823</a:t>
            </a:r>
          </a:p>
          <a:p>
            <a:pPr algn="ctr">
              <a:lnSpc>
                <a:spcPts val="7448"/>
              </a:lnSpc>
            </a:pPr>
            <a:r>
              <a:rPr lang="en-US" sz="6207">
                <a:solidFill>
                  <a:srgbClr val="1B1B1B"/>
                </a:solidFill>
                <a:latin typeface="IBM Plex Sans Bold"/>
              </a:rPr>
              <a:t>чел.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4349" y="5592481"/>
            <a:ext cx="3613968" cy="83121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654349" y="5661694"/>
            <a:ext cx="3473231" cy="65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0"/>
              </a:lnSpc>
            </a:pPr>
            <a:r>
              <a:rPr lang="en-US" sz="4325">
                <a:solidFill>
                  <a:srgbClr val="1B1B1B"/>
                </a:solidFill>
                <a:latin typeface="IBM Plex Sans Bold"/>
              </a:rPr>
              <a:t>75%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80721" y="7005537"/>
            <a:ext cx="3042925" cy="255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0"/>
              </a:lnSpc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Активных пользователей облачной корпоративной средой </a:t>
            </a:r>
          </a:p>
          <a:p>
            <a:pPr marL="0" lvl="0" indent="0" algn="just">
              <a:lnSpc>
                <a:spcPts val="3380"/>
              </a:lnSpc>
              <a:spcBef>
                <a:spcPct val="0"/>
              </a:spcBef>
            </a:pPr>
            <a:endParaRPr lang="en-US" sz="2600">
              <a:solidFill>
                <a:srgbClr val="1B1B1B"/>
              </a:solidFill>
              <a:latin typeface="IBM Plex Sa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714754" y="2313242"/>
            <a:ext cx="3616423" cy="3616423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F78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4271384" y="2982662"/>
            <a:ext cx="2503164" cy="227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7"/>
              </a:lnSpc>
            </a:pPr>
            <a:r>
              <a:rPr lang="en-US" sz="8864">
                <a:solidFill>
                  <a:srgbClr val="1B1B1B"/>
                </a:solidFill>
                <a:latin typeface="IBM Plex Sans Bold"/>
              </a:rPr>
              <a:t>254</a:t>
            </a:r>
          </a:p>
          <a:p>
            <a:pPr algn="ctr">
              <a:lnSpc>
                <a:spcPts val="7448"/>
              </a:lnSpc>
            </a:pPr>
            <a:r>
              <a:rPr lang="en-US" sz="6207">
                <a:solidFill>
                  <a:srgbClr val="1B1B1B"/>
                </a:solidFill>
                <a:latin typeface="IBM Plex Sans Bold"/>
              </a:rPr>
              <a:t>курса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51876" y="5592481"/>
            <a:ext cx="3613968" cy="831213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2351876" y="5661694"/>
            <a:ext cx="3473231" cy="65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0"/>
              </a:lnSpc>
            </a:pPr>
            <a:r>
              <a:rPr lang="en-US" sz="4325">
                <a:solidFill>
                  <a:srgbClr val="1B1B1B"/>
                </a:solidFill>
                <a:latin typeface="IBM Plex Sans Bold"/>
              </a:rPr>
              <a:t>92%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12872" y="7341068"/>
            <a:ext cx="3042925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Активные онлайн-курсы в Classroom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1814" y="7360118"/>
            <a:ext cx="854610" cy="116924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11951" y="7373723"/>
            <a:ext cx="838875" cy="114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7697" y="1642978"/>
            <a:ext cx="8664486" cy="8451798"/>
            <a:chOff x="0" y="-47625"/>
            <a:chExt cx="11552649" cy="11269064"/>
          </a:xfrm>
        </p:grpSpPr>
        <p:sp>
          <p:nvSpPr>
            <p:cNvPr id="3" name="TextBox 3"/>
            <p:cNvSpPr txBox="1"/>
            <p:nvPr/>
          </p:nvSpPr>
          <p:spPr>
            <a:xfrm>
              <a:off x="1867075" y="10681291"/>
              <a:ext cx="1624101" cy="5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Ученики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399360" y="10681291"/>
              <a:ext cx="1784615" cy="540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 err="1" smtClean="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Педагог</a:t>
              </a:r>
              <a:endParaRPr lang="en-US" sz="2400" dirty="0">
                <a:solidFill>
                  <a:srgbClr val="1B1B1B">
                    <a:alpha val="90980"/>
                  </a:srgbClr>
                </a:solidFill>
                <a:latin typeface="IBM Plex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378114" y="10681291"/>
              <a:ext cx="3052190" cy="540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 err="1" smtClean="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Администраци</a:t>
              </a:r>
              <a:endParaRPr lang="en-US" sz="2400" dirty="0">
                <a:solidFill>
                  <a:srgbClr val="1B1B1B">
                    <a:alpha val="90980"/>
                  </a:srgbClr>
                </a:solidFill>
                <a:latin typeface="IBM Plex Sans"/>
              </a:endParaRPr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030684" y="238716"/>
              <a:ext cx="10521965" cy="10287000"/>
              <a:chOff x="0" y="0"/>
              <a:chExt cx="10521965" cy="10287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6350"/>
                <a:ext cx="1052196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521966" h="12700">
                    <a:moveTo>
                      <a:pt x="0" y="0"/>
                    </a:moveTo>
                    <a:lnTo>
                      <a:pt x="10521966" y="0"/>
                    </a:lnTo>
                    <a:lnTo>
                      <a:pt x="1052196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>
                  <a:alpha val="90980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2565400"/>
                <a:ext cx="1052196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521966" h="12700">
                    <a:moveTo>
                      <a:pt x="0" y="0"/>
                    </a:moveTo>
                    <a:lnTo>
                      <a:pt x="10521966" y="0"/>
                    </a:lnTo>
                    <a:lnTo>
                      <a:pt x="1052196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>
                  <a:alpha val="90980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5137150"/>
                <a:ext cx="1052196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521966" h="12700">
                    <a:moveTo>
                      <a:pt x="0" y="0"/>
                    </a:moveTo>
                    <a:lnTo>
                      <a:pt x="10521966" y="0"/>
                    </a:lnTo>
                    <a:lnTo>
                      <a:pt x="1052196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>
                  <a:alpha val="90980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7708900"/>
                <a:ext cx="1052196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521966" h="12700">
                    <a:moveTo>
                      <a:pt x="0" y="0"/>
                    </a:moveTo>
                    <a:lnTo>
                      <a:pt x="10521966" y="0"/>
                    </a:lnTo>
                    <a:lnTo>
                      <a:pt x="1052196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>
                  <a:alpha val="90980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10280650"/>
                <a:ext cx="10521966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521966" h="12700">
                    <a:moveTo>
                      <a:pt x="0" y="0"/>
                    </a:moveTo>
                    <a:lnTo>
                      <a:pt x="10521966" y="0"/>
                    </a:lnTo>
                    <a:lnTo>
                      <a:pt x="1052196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B1B1B">
                  <a:alpha val="90980"/>
                </a:srgbClr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-47625"/>
              <a:ext cx="827484" cy="5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100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43858" y="2524125"/>
              <a:ext cx="583627" cy="5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75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3858" y="5095875"/>
              <a:ext cx="583627" cy="5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50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3858" y="7667625"/>
              <a:ext cx="583627" cy="5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25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7715" y="10239375"/>
              <a:ext cx="339769" cy="525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1B1B1B">
                      <a:alpha val="90980"/>
                    </a:srgbClr>
                  </a:solidFill>
                  <a:latin typeface="IBM Plex Sans"/>
                </a:rPr>
                <a:t>0 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030684" y="238716"/>
              <a:ext cx="10521965" cy="10287000"/>
              <a:chOff x="0" y="0"/>
              <a:chExt cx="10521965" cy="10287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6165850"/>
                <a:ext cx="3296882" cy="4121150"/>
              </a:xfrm>
              <a:custGeom>
                <a:avLst/>
                <a:gdLst/>
                <a:ahLst/>
                <a:cxnLst/>
                <a:rect l="l" t="t" r="r" b="b"/>
                <a:pathLst>
                  <a:path w="3296882" h="4121150">
                    <a:moveTo>
                      <a:pt x="0" y="4121150"/>
                    </a:moveTo>
                    <a:lnTo>
                      <a:pt x="0" y="230782"/>
                    </a:lnTo>
                    <a:cubicBezTo>
                      <a:pt x="0" y="103324"/>
                      <a:pt x="103325" y="0"/>
                      <a:pt x="230782" y="0"/>
                    </a:cubicBezTo>
                    <a:lnTo>
                      <a:pt x="3066101" y="0"/>
                    </a:lnTo>
                    <a:cubicBezTo>
                      <a:pt x="3193558" y="0"/>
                      <a:pt x="3296882" y="103324"/>
                      <a:pt x="3296882" y="230782"/>
                    </a:cubicBezTo>
                    <a:lnTo>
                      <a:pt x="3296882" y="4121150"/>
                    </a:lnTo>
                    <a:close/>
                  </a:path>
                </a:pathLst>
              </a:custGeom>
              <a:solidFill>
                <a:srgbClr val="5CDFE6">
                  <a:alpha val="90588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612542" y="3799840"/>
                <a:ext cx="3296882" cy="6487160"/>
              </a:xfrm>
              <a:custGeom>
                <a:avLst/>
                <a:gdLst/>
                <a:ahLst/>
                <a:cxnLst/>
                <a:rect l="l" t="t" r="r" b="b"/>
                <a:pathLst>
                  <a:path w="3296882" h="6487160">
                    <a:moveTo>
                      <a:pt x="0" y="6487160"/>
                    </a:moveTo>
                    <a:lnTo>
                      <a:pt x="0" y="230782"/>
                    </a:lnTo>
                    <a:cubicBezTo>
                      <a:pt x="0" y="103324"/>
                      <a:pt x="103324" y="0"/>
                      <a:pt x="230781" y="0"/>
                    </a:cubicBezTo>
                    <a:lnTo>
                      <a:pt x="3066100" y="0"/>
                    </a:lnTo>
                    <a:cubicBezTo>
                      <a:pt x="3127307" y="0"/>
                      <a:pt x="3186007" y="24315"/>
                      <a:pt x="3229288" y="67594"/>
                    </a:cubicBezTo>
                    <a:cubicBezTo>
                      <a:pt x="3272567" y="110874"/>
                      <a:pt x="3296882" y="169575"/>
                      <a:pt x="3296882" y="230782"/>
                    </a:cubicBezTo>
                    <a:lnTo>
                      <a:pt x="3296882" y="6487160"/>
                    </a:lnTo>
                    <a:close/>
                  </a:path>
                </a:pathLst>
              </a:custGeom>
              <a:solidFill>
                <a:srgbClr val="1FBFC7">
                  <a:alpha val="90588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7225083" y="1639570"/>
                <a:ext cx="3296882" cy="8647430"/>
              </a:xfrm>
              <a:custGeom>
                <a:avLst/>
                <a:gdLst/>
                <a:ahLst/>
                <a:cxnLst/>
                <a:rect l="l" t="t" r="r" b="b"/>
                <a:pathLst>
                  <a:path w="3296882" h="8647430">
                    <a:moveTo>
                      <a:pt x="0" y="8647430"/>
                    </a:moveTo>
                    <a:lnTo>
                      <a:pt x="0" y="230782"/>
                    </a:lnTo>
                    <a:cubicBezTo>
                      <a:pt x="0" y="103325"/>
                      <a:pt x="103324" y="0"/>
                      <a:pt x="230781" y="0"/>
                    </a:cubicBezTo>
                    <a:lnTo>
                      <a:pt x="3066100" y="0"/>
                    </a:lnTo>
                    <a:cubicBezTo>
                      <a:pt x="3127308" y="0"/>
                      <a:pt x="3186008" y="24314"/>
                      <a:pt x="3229288" y="67594"/>
                    </a:cubicBezTo>
                    <a:cubicBezTo>
                      <a:pt x="3272568" y="110874"/>
                      <a:pt x="3296883" y="169575"/>
                      <a:pt x="3296883" y="230782"/>
                    </a:cubicBezTo>
                    <a:lnTo>
                      <a:pt x="3296883" y="8647430"/>
                    </a:lnTo>
                    <a:close/>
                  </a:path>
                </a:pathLst>
              </a:custGeom>
              <a:solidFill>
                <a:srgbClr val="18969B">
                  <a:alpha val="90980"/>
                </a:srgbClr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1028700" y="4093704"/>
            <a:ext cx="5143500" cy="2571750"/>
            <a:chOff x="0" y="0"/>
            <a:chExt cx="6858000" cy="3429000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0"/>
              <a:ext cx="6858000" cy="3429000"/>
              <a:chOff x="0" y="0"/>
              <a:chExt cx="2540000" cy="127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8FF78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134728" y="978546"/>
                <a:ext cx="1248037" cy="296383"/>
              </a:xfrm>
              <a:custGeom>
                <a:avLst/>
                <a:gdLst/>
                <a:ahLst/>
                <a:cxnLst/>
                <a:rect l="l" t="t" r="r" b="b"/>
                <a:pathLst>
                  <a:path w="1248037" h="296383">
                    <a:moveTo>
                      <a:pt x="151293" y="290439"/>
                    </a:moveTo>
                    <a:cubicBezTo>
                      <a:pt x="106175" y="296382"/>
                      <a:pt x="61325" y="277730"/>
                      <a:pt x="33726" y="241545"/>
                    </a:cubicBezTo>
                    <a:cubicBezTo>
                      <a:pt x="6128" y="205360"/>
                      <a:pt x="0" y="157174"/>
                      <a:pt x="17664" y="115233"/>
                    </a:cubicBezTo>
                    <a:cubicBezTo>
                      <a:pt x="35327" y="73292"/>
                      <a:pt x="74080" y="44008"/>
                      <a:pt x="119251" y="38469"/>
                    </a:cubicBezTo>
                    <a:lnTo>
                      <a:pt x="1217779" y="1188"/>
                    </a:lnTo>
                    <a:cubicBezTo>
                      <a:pt x="1226802" y="0"/>
                      <a:pt x="1235772" y="3730"/>
                      <a:pt x="1241292" y="10967"/>
                    </a:cubicBezTo>
                    <a:cubicBezTo>
                      <a:pt x="1246812" y="18204"/>
                      <a:pt x="1248037" y="27841"/>
                      <a:pt x="1244505" y="36230"/>
                    </a:cubicBezTo>
                    <a:cubicBezTo>
                      <a:pt x="1240972" y="44618"/>
                      <a:pt x="1233221" y="50475"/>
                      <a:pt x="1224187" y="51582"/>
                    </a:cubicBezTo>
                    <a:lnTo>
                      <a:pt x="151293" y="290439"/>
                    </a:lnTo>
                    <a:close/>
                  </a:path>
                </a:pathLst>
              </a:custGeom>
              <a:solidFill>
                <a:srgbClr val="18969B"/>
              </a:solidFill>
            </p:spPr>
          </p:sp>
        </p:grp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76022" y="9646619"/>
            <a:ext cx="7966161" cy="64038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896517" y="6831434"/>
            <a:ext cx="4922923" cy="22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917"/>
              </a:lnSpc>
              <a:spcBef>
                <a:spcPct val="0"/>
              </a:spcBef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028700" y="7582608"/>
            <a:ext cx="5741369" cy="206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1"/>
              </a:lnSpc>
            </a:pPr>
            <a:r>
              <a:rPr lang="en-US" sz="3147">
                <a:solidFill>
                  <a:srgbClr val="1B1B1B"/>
                </a:solidFill>
                <a:latin typeface="IBM Plex Sans Bold"/>
              </a:rPr>
              <a:t>Родителей СЧИТАЮТ необходимым навык совместной деятельности в цифровой среде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67005" y="40161"/>
            <a:ext cx="18074511" cy="217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01"/>
              </a:lnSpc>
              <a:spcBef>
                <a:spcPct val="0"/>
              </a:spcBef>
            </a:pPr>
            <a:r>
              <a:rPr lang="en-US" sz="7167">
                <a:solidFill>
                  <a:srgbClr val="1B1B1B"/>
                </a:solidFill>
                <a:latin typeface="Clear Sans Bold"/>
              </a:rPr>
              <a:t>Использование цифры для совместной деятельности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544801" y="3265841"/>
            <a:ext cx="17145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sz="6262" dirty="0">
                <a:solidFill>
                  <a:srgbClr val="F8FF78"/>
                </a:solidFill>
                <a:latin typeface="Arimo Bold"/>
              </a:rPr>
              <a:t>84%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01601" y="4792473"/>
            <a:ext cx="171995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sz="6262" dirty="0">
                <a:solidFill>
                  <a:srgbClr val="F8FF78"/>
                </a:solidFill>
                <a:latin typeface="Arimo Bold"/>
              </a:rPr>
              <a:t>63%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50711" y="6522579"/>
            <a:ext cx="190016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67"/>
              </a:lnSpc>
              <a:spcBef>
                <a:spcPct val="0"/>
              </a:spcBef>
            </a:pPr>
            <a:r>
              <a:rPr lang="en-US" sz="6262" dirty="0">
                <a:solidFill>
                  <a:srgbClr val="F8FF78"/>
                </a:solidFill>
                <a:latin typeface="Arimo Bold"/>
              </a:rPr>
              <a:t>40%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45363" y="4078864"/>
            <a:ext cx="1498037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1"/>
              </a:lnSpc>
              <a:spcBef>
                <a:spcPct val="0"/>
              </a:spcBef>
            </a:pPr>
            <a:r>
              <a:rPr lang="en-US" sz="4901" dirty="0">
                <a:solidFill>
                  <a:srgbClr val="03989E"/>
                </a:solidFill>
                <a:latin typeface="Arimo Bold"/>
              </a:rPr>
              <a:t>93%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567498" y="1946014"/>
            <a:ext cx="3074686" cy="50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5"/>
              </a:lnSpc>
            </a:pPr>
            <a:r>
              <a:rPr lang="en-US" sz="3150">
                <a:solidFill>
                  <a:srgbClr val="1B1B1B"/>
                </a:solidFill>
                <a:latin typeface="IBM Plex Sans Bold"/>
              </a:rPr>
              <a:t>ИСПОЛЬЗУЮТ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496092" y="9618110"/>
            <a:ext cx="8458963" cy="4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1"/>
              </a:lnSpc>
            </a:pPr>
            <a:r>
              <a:rPr lang="en-US" sz="2847">
                <a:solidFill>
                  <a:srgbClr val="1B1B1B"/>
                </a:solidFill>
                <a:latin typeface="IBM Plex Sans Bold"/>
              </a:rPr>
              <a:t>    Ученики               Педагоги      Администрация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19524" y="2457566"/>
            <a:ext cx="4367279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IBM Plex Sans"/>
              </a:rPr>
              <a:t>(по данным анкетирования)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5523" y="327314"/>
            <a:ext cx="17513074" cy="117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40"/>
              </a:lnSpc>
              <a:spcBef>
                <a:spcPct val="0"/>
              </a:spcBef>
            </a:pPr>
            <a:r>
              <a:rPr lang="en-US" sz="7700">
                <a:solidFill>
                  <a:srgbClr val="1B1B1B"/>
                </a:solidFill>
                <a:latin typeface="Clear Sans Bold"/>
              </a:rPr>
              <a:t>Конференции, семинары, вебинары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88103" y="1940475"/>
            <a:ext cx="2915974" cy="295855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D6D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7782" y="1917554"/>
            <a:ext cx="2958554" cy="295855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189090" y="1917554"/>
            <a:ext cx="2861679" cy="295855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D6D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90796" y="4460831"/>
            <a:ext cx="4844831" cy="48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0"/>
              </a:lnSpc>
            </a:pPr>
            <a:r>
              <a:rPr lang="en-US" sz="3225">
                <a:solidFill>
                  <a:srgbClr val="1B1B1B"/>
                </a:solidFill>
                <a:latin typeface="IBM Plex Sans Bold"/>
              </a:rPr>
              <a:t>Международные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9979" y="2356836"/>
            <a:ext cx="1249642" cy="195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3"/>
              </a:lnSpc>
              <a:spcBef>
                <a:spcPct val="0"/>
              </a:spcBef>
            </a:pPr>
            <a:r>
              <a:rPr lang="en-US" sz="12087">
                <a:solidFill>
                  <a:srgbClr val="1B1B1B"/>
                </a:solidFill>
                <a:latin typeface="IBM Plex Sans Bold"/>
              </a:rPr>
              <a:t>3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953835" y="1932051"/>
            <a:ext cx="2963584" cy="296358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786525" y="1992983"/>
            <a:ext cx="2915974" cy="295855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D6D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335462" y="4460831"/>
            <a:ext cx="4844831" cy="48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0"/>
              </a:lnSpc>
            </a:pPr>
            <a:r>
              <a:rPr lang="en-US" sz="3225">
                <a:solidFill>
                  <a:srgbClr val="1B1B1B"/>
                </a:solidFill>
                <a:latin typeface="IBM Plex Sans Bold"/>
              </a:rPr>
              <a:t>Российские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34026" y="2412202"/>
            <a:ext cx="1220094" cy="19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42"/>
              </a:lnSpc>
              <a:spcBef>
                <a:spcPct val="0"/>
              </a:spcBef>
            </a:pPr>
            <a:r>
              <a:rPr lang="en-US" sz="11801">
                <a:solidFill>
                  <a:srgbClr val="1B1B1B"/>
                </a:solidFill>
                <a:latin typeface="IBM Plex Sans Bold"/>
              </a:rPr>
              <a:t>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180067" y="1940475"/>
            <a:ext cx="2915974" cy="295855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D6D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091471" y="1982922"/>
            <a:ext cx="2912713" cy="291271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5355378" y="4414990"/>
            <a:ext cx="4844831" cy="48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0"/>
              </a:lnSpc>
            </a:pPr>
            <a:r>
              <a:rPr lang="en-US" sz="3225">
                <a:solidFill>
                  <a:srgbClr val="1B1B1B"/>
                </a:solidFill>
                <a:latin typeface="IBM Plex Sans Bold"/>
              </a:rPr>
              <a:t>Городские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64063" y="2412202"/>
            <a:ext cx="1218379" cy="190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0"/>
              </a:lnSpc>
              <a:spcBef>
                <a:spcPct val="0"/>
              </a:spcBef>
            </a:pPr>
            <a:r>
              <a:rPr lang="en-US" sz="11785">
                <a:solidFill>
                  <a:srgbClr val="1B1B1B"/>
                </a:solidFill>
                <a:latin typeface="IBM Plex Sans Bold"/>
              </a:rPr>
              <a:t>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559605" y="1932051"/>
            <a:ext cx="3014456" cy="3014456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F1D3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0448475" y="2402677"/>
            <a:ext cx="1272714" cy="198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3"/>
              </a:lnSpc>
              <a:spcBef>
                <a:spcPct val="0"/>
              </a:spcBef>
            </a:pPr>
            <a:r>
              <a:rPr lang="en-US" sz="12310">
                <a:solidFill>
                  <a:srgbClr val="1B1B1B"/>
                </a:solidFill>
                <a:latin typeface="IBM Plex Sans Bold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29592" y="4465861"/>
            <a:ext cx="5028363" cy="48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6"/>
              </a:lnSpc>
            </a:pPr>
            <a:r>
              <a:rPr lang="en-US" sz="3247">
                <a:solidFill>
                  <a:srgbClr val="1B1B1B"/>
                </a:solidFill>
                <a:latin typeface="IBM Plex Sans Bold"/>
              </a:rPr>
              <a:t>Региональные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2157" y="6393391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ММСО.Карамзин</a:t>
            </a:r>
            <a:endParaRPr lang="en-US" sz="2600" dirty="0">
              <a:solidFill>
                <a:srgbClr val="1B1B1B"/>
              </a:solidFill>
              <a:latin typeface="IBM Plex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8021" y="7400117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Edcrunch glocal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8021" y="8427678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VRME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5523" y="6343818"/>
            <a:ext cx="469348" cy="46422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5523" y="7350544"/>
            <a:ext cx="469348" cy="4642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5523" y="8378105"/>
            <a:ext cx="469348" cy="464228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0384349" y="6179079"/>
            <a:ext cx="3473231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Образовательный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интенсив</a:t>
            </a:r>
            <a:endParaRPr lang="en-US" sz="2600" dirty="0">
              <a:solidFill>
                <a:srgbClr val="1B1B1B"/>
              </a:solidFill>
              <a:latin typeface="IBM Plex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384349" y="7220116"/>
            <a:ext cx="3473231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Стажировочные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курсы</a:t>
            </a:r>
            <a:endParaRPr lang="en-US" sz="2600" dirty="0">
              <a:solidFill>
                <a:srgbClr val="1B1B1B"/>
              </a:solidFill>
              <a:latin typeface="IBM Plex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384349" y="8564925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Семинар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851" y="6481064"/>
            <a:ext cx="469348" cy="4642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851" y="7487790"/>
            <a:ext cx="469348" cy="46422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51851" y="8515351"/>
            <a:ext cx="469348" cy="464228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5828829" y="6324768"/>
            <a:ext cx="3473231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Смешанное</a:t>
            </a:r>
            <a:r>
              <a:rPr lang="en-US" sz="2600" dirty="0">
                <a:solidFill>
                  <a:srgbClr val="1B1B1B"/>
                </a:solidFill>
                <a:latin typeface="IBM Plex Sans Bold"/>
              </a:rPr>
              <a:t> </a:t>
            </a:r>
            <a:r>
              <a:rPr lang="en-US" sz="2600" dirty="0" err="1">
                <a:solidFill>
                  <a:srgbClr val="1B1B1B"/>
                </a:solidFill>
                <a:latin typeface="IBM Plex Sans Bold"/>
              </a:rPr>
              <a:t>обучение</a:t>
            </a:r>
            <a:endParaRPr lang="en-US" sz="2600" dirty="0">
              <a:solidFill>
                <a:srgbClr val="1B1B1B"/>
              </a:solidFill>
              <a:latin typeface="IBM Plex Sans Bold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55740" y="6343818"/>
            <a:ext cx="469348" cy="464228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15407051" y="6462014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8 выступлений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407051" y="7468740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семинар ГМО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407051" y="8496301"/>
            <a:ext cx="3473231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r>
              <a:rPr lang="en-US" sz="2600">
                <a:solidFill>
                  <a:srgbClr val="1B1B1B"/>
                </a:solidFill>
                <a:latin typeface="IBM Plex Sans Bold"/>
              </a:rPr>
              <a:t>вебинар ГМО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74553" y="6412441"/>
            <a:ext cx="469348" cy="464228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74553" y="7419167"/>
            <a:ext cx="469348" cy="464228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74553" y="8446728"/>
            <a:ext cx="469348" cy="46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608</Words>
  <Application>Microsoft Office PowerPoint</Application>
  <PresentationFormat>Произвольный</PresentationFormat>
  <Paragraphs>181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Clear Sans Bold Italics</vt:lpstr>
      <vt:lpstr>Sifonn Bold</vt:lpstr>
      <vt:lpstr>Calibri</vt:lpstr>
      <vt:lpstr>IBM Plex Sans</vt:lpstr>
      <vt:lpstr>Clear Sans Bold Bold</vt:lpstr>
      <vt:lpstr>Arimo Bold</vt:lpstr>
      <vt:lpstr>Clear Sans Bold</vt:lpstr>
      <vt:lpstr>IBM Plex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МИП, январь 2022</dc:title>
  <cp:lastModifiedBy>DobrininaNA</cp:lastModifiedBy>
  <cp:revision>11</cp:revision>
  <dcterms:created xsi:type="dcterms:W3CDTF">2006-08-16T00:00:00Z</dcterms:created>
  <dcterms:modified xsi:type="dcterms:W3CDTF">2022-01-26T11:25:14Z</dcterms:modified>
  <dc:identifier>DAE2GyXWmts</dc:identifier>
</cp:coreProperties>
</file>