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18288000" cy="10287000"/>
  <p:notesSz cx="6858000" cy="9144000"/>
  <p:embeddedFontLst>
    <p:embeddedFont>
      <p:font typeface="Antonio Bold" panose="020B0604020202020204" charset="0"/>
      <p:regular r:id="rId24"/>
    </p:embeddedFont>
    <p:embeddedFont>
      <p:font typeface="Arimo" panose="020B0604020202020204" charset="0"/>
      <p:regular r:id="rId25"/>
    </p:embeddedFont>
    <p:embeddedFont>
      <p:font typeface="Arimo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-52"/>
      <p:regular r:id="rId35"/>
      <p:bold r:id="rId36"/>
      <p:italic r:id="rId37"/>
      <p:boldItalic r:id="rId38"/>
    </p:embeddedFont>
    <p:embeddedFont>
      <p:font typeface="Montserrat Bold" panose="00000800000000000000" pitchFamily="2" charset="-52"/>
      <p:regular r:id="rId39"/>
      <p:bold r:id="rId40"/>
    </p:embeddedFont>
    <p:embeddedFont>
      <p:font typeface="Montserrat Semi-Bold" panose="020B0604020202020204" charset="-52"/>
      <p:regular r:id="rId41"/>
    </p:embeddedFont>
    <p:embeddedFont>
      <p:font typeface="Montserrat Semi-Bold Bold" panose="020B0604020202020204" charset="-52"/>
      <p:regular r:id="rId42"/>
    </p:embeddedFont>
    <p:embeddedFont>
      <p:font typeface="Open Sans Light" panose="020B0306030504020204" pitchFamily="34" charset="0"/>
      <p:regular r:id="rId43"/>
      <p:italic r:id="rId44"/>
    </p:embeddedFont>
    <p:embeddedFont>
      <p:font typeface="Open Sans Light Bold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1385" y="0"/>
            <a:ext cx="5873471" cy="10287000"/>
            <a:chOff x="0" y="0"/>
            <a:chExt cx="1480287" cy="2592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0287" cy="2592625"/>
            </a:xfrm>
            <a:custGeom>
              <a:avLst/>
              <a:gdLst/>
              <a:ahLst/>
              <a:cxnLst/>
              <a:rect l="l" t="t" r="r" b="b"/>
              <a:pathLst>
                <a:path w="1480287" h="2592625">
                  <a:moveTo>
                    <a:pt x="1355826" y="2592625"/>
                  </a:moveTo>
                  <a:lnTo>
                    <a:pt x="124460" y="2592625"/>
                  </a:lnTo>
                  <a:cubicBezTo>
                    <a:pt x="55880" y="2592625"/>
                    <a:pt x="0" y="2536745"/>
                    <a:pt x="0" y="24681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55827" y="0"/>
                  </a:lnTo>
                  <a:cubicBezTo>
                    <a:pt x="1424407" y="0"/>
                    <a:pt x="1480287" y="55880"/>
                    <a:pt x="1480287" y="124460"/>
                  </a:cubicBezTo>
                  <a:lnTo>
                    <a:pt x="1480287" y="2468165"/>
                  </a:lnTo>
                  <a:cubicBezTo>
                    <a:pt x="1480287" y="2536745"/>
                    <a:pt x="1424407" y="2592625"/>
                    <a:pt x="1355827" y="259262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453972" y="370907"/>
            <a:ext cx="6363458" cy="9545187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62464" r="-62464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4246" r="4246"/>
          <a:stretch>
            <a:fillRect/>
          </a:stretch>
        </p:blipFill>
        <p:spPr>
          <a:xfrm>
            <a:off x="759626" y="279467"/>
            <a:ext cx="2809032" cy="306975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05202" y="631072"/>
            <a:ext cx="13604806" cy="182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-120">
                <a:solidFill>
                  <a:srgbClr val="191919"/>
                </a:solidFill>
                <a:latin typeface="Montserrat Semi-Bold Bold"/>
              </a:rPr>
              <a:t>МАОУ «Лицей №35 </a:t>
            </a:r>
          </a:p>
          <a:p>
            <a:pPr>
              <a:lnSpc>
                <a:spcPts val="7200"/>
              </a:lnSpc>
            </a:pPr>
            <a:r>
              <a:rPr lang="en-US" sz="6000" spc="-120">
                <a:solidFill>
                  <a:srgbClr val="191919"/>
                </a:solidFill>
                <a:latin typeface="Montserrat Semi-Bold Bold"/>
              </a:rPr>
              <a:t>г. Челябинска»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03590"/>
            <a:ext cx="10121747" cy="68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191919"/>
                </a:solidFill>
                <a:latin typeface="Lato"/>
              </a:rPr>
              <a:t>муниципальная инновационная площадка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529702"/>
            <a:ext cx="10121747" cy="253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spc="-36">
                <a:solidFill>
                  <a:srgbClr val="191919"/>
                </a:solidFill>
                <a:latin typeface="Montserrat Semi-Bold Bold"/>
              </a:rPr>
              <a:t>«Международное исследование в оценке качества»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089604" y="8419208"/>
            <a:ext cx="1220891" cy="122089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15308" y="8467107"/>
            <a:ext cx="1169483" cy="1172991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473404" y="9132624"/>
            <a:ext cx="453291" cy="235419"/>
            <a:chOff x="0" y="0"/>
            <a:chExt cx="416287" cy="216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6287" cy="216200"/>
            </a:xfrm>
            <a:custGeom>
              <a:avLst/>
              <a:gdLst/>
              <a:ahLst/>
              <a:cxnLst/>
              <a:rect l="l" t="t" r="r" b="b"/>
              <a:pathLst>
                <a:path w="416287" h="216200">
                  <a:moveTo>
                    <a:pt x="0" y="0"/>
                  </a:moveTo>
                  <a:lnTo>
                    <a:pt x="416287" y="0"/>
                  </a:lnTo>
                  <a:lnTo>
                    <a:pt x="416287" y="216200"/>
                  </a:lnTo>
                  <a:lnTo>
                    <a:pt x="0" y="21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504715" y="8419208"/>
            <a:ext cx="1220891" cy="122089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47676" y="8467107"/>
            <a:ext cx="1134969" cy="113496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9788675" y="9199347"/>
            <a:ext cx="640705" cy="263648"/>
            <a:chOff x="0" y="0"/>
            <a:chExt cx="649981" cy="2674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9981" cy="267464"/>
            </a:xfrm>
            <a:custGeom>
              <a:avLst/>
              <a:gdLst/>
              <a:ahLst/>
              <a:cxnLst/>
              <a:rect l="l" t="t" r="r" b="b"/>
              <a:pathLst>
                <a:path w="649981" h="267464">
                  <a:moveTo>
                    <a:pt x="0" y="0"/>
                  </a:moveTo>
                  <a:lnTo>
                    <a:pt x="649981" y="0"/>
                  </a:lnTo>
                  <a:lnTo>
                    <a:pt x="649981" y="267464"/>
                  </a:lnTo>
                  <a:lnTo>
                    <a:pt x="0" y="26746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Условия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8851" y="3602286"/>
            <a:ext cx="11531039" cy="127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ontserrat Semi-Bold Bold"/>
              </a:rPr>
              <a:t>Условия, созданные для достижения результатов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58851" y="5141007"/>
            <a:ext cx="10238236" cy="4471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Информационно-насыщенная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образовательная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среда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лицея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,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удовлетворяющая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требованиям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ФГОС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Спланирована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система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проведения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вебинаров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,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семинаров</a:t>
            </a:r>
            <a:endParaRPr lang="en-US" sz="3000" spc="-89" dirty="0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Осуществляется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обмен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опытом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применяемых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методик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в ОО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разных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регионов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в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организации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работы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над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созданием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базы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практических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методов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9D53248-7EF0-4458-AB84-75A098CA3785}"/>
              </a:ext>
            </a:extLst>
          </p:cNvPr>
          <p:cNvGrpSpPr/>
          <p:nvPr/>
        </p:nvGrpSpPr>
        <p:grpSpPr>
          <a:xfrm>
            <a:off x="335068" y="3004196"/>
            <a:ext cx="4921436" cy="3524968"/>
            <a:chOff x="335068" y="3004196"/>
            <a:chExt cx="4921436" cy="3524968"/>
          </a:xfrm>
        </p:grpSpPr>
        <p:grpSp>
          <p:nvGrpSpPr>
            <p:cNvPr id="2" name="Group 2"/>
            <p:cNvGrpSpPr/>
            <p:nvPr/>
          </p:nvGrpSpPr>
          <p:grpSpPr>
            <a:xfrm>
              <a:off x="335068" y="3004196"/>
              <a:ext cx="4921436" cy="3524968"/>
              <a:chOff x="0" y="0"/>
              <a:chExt cx="1664782" cy="119239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664782" cy="1192397"/>
              </a:xfrm>
              <a:custGeom>
                <a:avLst/>
                <a:gdLst/>
                <a:ahLst/>
                <a:cxnLst/>
                <a:rect l="l" t="t" r="r" b="b"/>
                <a:pathLst>
                  <a:path w="1664782" h="1192397">
                    <a:moveTo>
                      <a:pt x="1540322" y="1192396"/>
                    </a:moveTo>
                    <a:lnTo>
                      <a:pt x="124460" y="1192396"/>
                    </a:lnTo>
                    <a:cubicBezTo>
                      <a:pt x="55880" y="1192396"/>
                      <a:pt x="0" y="1136516"/>
                      <a:pt x="0" y="10679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40322" y="0"/>
                    </a:lnTo>
                    <a:cubicBezTo>
                      <a:pt x="1608902" y="0"/>
                      <a:pt x="1664782" y="55880"/>
                      <a:pt x="1664782" y="124460"/>
                    </a:cubicBezTo>
                    <a:lnTo>
                      <a:pt x="1664782" y="1067937"/>
                    </a:lnTo>
                    <a:cubicBezTo>
                      <a:pt x="1664782" y="1136517"/>
                      <a:pt x="1608902" y="1192397"/>
                      <a:pt x="1540322" y="119239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4246" r="4246"/>
            <a:stretch>
              <a:fillRect/>
            </a:stretch>
          </p:blipFill>
          <p:spPr>
            <a:xfrm>
              <a:off x="1318881" y="3152694"/>
              <a:ext cx="2953810" cy="322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60563" y="7063036"/>
            <a:ext cx="2758365" cy="28146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9721" y="3321880"/>
            <a:ext cx="4452131" cy="28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Педагоги лицея  участвуют в мероприятиях и делятся своими знания и умения с коллегами.</a:t>
            </a:r>
          </a:p>
          <a:p>
            <a:pPr>
              <a:lnSpc>
                <a:spcPts val="2859"/>
              </a:lnSpc>
            </a:pPr>
            <a:endParaRPr lang="en-US" sz="2199" spc="-65">
              <a:solidFill>
                <a:srgbClr val="191919"/>
              </a:solidFill>
              <a:latin typeface="Montserrat Semi-Bold Bold"/>
            </a:endParaRPr>
          </a:p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Материалы размещаются на сайте лицея http://liceum35.lbihost.ru/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Трансляция опыта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41304" y="3274255"/>
            <a:ext cx="11596645" cy="6020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VI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Международная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научно-практическая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конференция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«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Формирование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системы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оценки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качества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образования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с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использованием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возможностей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автоматизированных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информационных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систем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»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Экспертный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семинар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"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Академии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"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Просвещение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"</a:t>
            </a:r>
          </a:p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Серия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вебинаров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на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площадке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Центра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развития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образования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г.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Челябинска</a:t>
            </a:r>
            <a:endParaRPr lang="en-US" sz="3099" spc="-92" dirty="0">
              <a:solidFill>
                <a:srgbClr val="191919"/>
              </a:solidFill>
              <a:latin typeface="Montserrat Semi-Bold"/>
            </a:endParaRPr>
          </a:p>
          <a:p>
            <a:pPr marL="669289" lvl="1" indent="-334645" algn="l">
              <a:lnSpc>
                <a:spcPts val="4339"/>
              </a:lnSpc>
              <a:buFont typeface="Arial"/>
              <a:buChar char="•"/>
            </a:pP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Технологические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карты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методические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рекомендации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к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урокам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математики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,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русского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языка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, 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английского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языка</a:t>
            </a:r>
            <a:r>
              <a:rPr lang="en-US" sz="3099" spc="-92" dirty="0">
                <a:solidFill>
                  <a:srgbClr val="191919"/>
                </a:solidFill>
                <a:latin typeface="Montserrat Semi-Bold"/>
              </a:rPr>
              <a:t>,  </a:t>
            </a:r>
            <a:r>
              <a:rPr lang="en-US" sz="3099" spc="-92" dirty="0" err="1">
                <a:solidFill>
                  <a:srgbClr val="191919"/>
                </a:solidFill>
                <a:latin typeface="Montserrat Semi-Bold"/>
              </a:rPr>
              <a:t>информатики</a:t>
            </a:r>
            <a:endParaRPr lang="en-US" sz="3099" spc="-92" dirty="0">
              <a:solidFill>
                <a:srgbClr val="191919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60563" y="7063036"/>
            <a:ext cx="2758365" cy="28146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9721" y="3321880"/>
            <a:ext cx="4452131" cy="28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Педагоги лицея  участвуют в мероприятиях и делятся своими знания и умения с коллегами.</a:t>
            </a:r>
          </a:p>
          <a:p>
            <a:pPr>
              <a:lnSpc>
                <a:spcPts val="2859"/>
              </a:lnSpc>
            </a:pPr>
            <a:endParaRPr lang="en-US" sz="2199" spc="-65">
              <a:solidFill>
                <a:srgbClr val="191919"/>
              </a:solidFill>
              <a:latin typeface="Montserrat Semi-Bold Bold"/>
            </a:endParaRPr>
          </a:p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Материалы размещаются на сайте лицея http://liceum35.lbihost.ru/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Трансляция опыта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41304" y="3246041"/>
            <a:ext cx="11596645" cy="649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>
              <a:lnSpc>
                <a:spcPts val="4339"/>
              </a:lnSpc>
              <a:buFont typeface="Arial"/>
              <a:buChar char="•"/>
            </a:pPr>
            <a:r>
              <a:rPr lang="en-US" sz="3099" spc="-92">
                <a:solidFill>
                  <a:srgbClr val="191919"/>
                </a:solidFill>
                <a:latin typeface="Montserrat Semi-Bold"/>
              </a:rPr>
              <a:t>Городской семинар в рамках проекта «Школы городов России - партнеры Москвы. Взаимообучение городов» на тему: Эффективные практики повышения качества образовательных результатов на основе использования ресурсов автоматизированной информационной системы «Сетевой город. Образование».</a:t>
            </a:r>
          </a:p>
          <a:p>
            <a:pPr marL="669289" lvl="1" indent="-334645" algn="l">
              <a:lnSpc>
                <a:spcPts val="4339"/>
              </a:lnSpc>
              <a:buFont typeface="Arial"/>
              <a:buChar char="•"/>
            </a:pPr>
            <a:r>
              <a:rPr lang="en-US" sz="3099" spc="-92">
                <a:solidFill>
                  <a:srgbClr val="191919"/>
                </a:solidFill>
                <a:latin typeface="Montserrat Semi-Bold"/>
              </a:rPr>
              <a:t>Городской онлайн-педсовет «Современные подходы в организации методической работы на основе анализа результатов федеральных, региональных и муниципальных оценочных процедур в целях повышения качества образования»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7193" y="3066552"/>
            <a:ext cx="3400256" cy="34002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08550" y="7563920"/>
            <a:ext cx="1974472" cy="22565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12411" y="3686961"/>
            <a:ext cx="11254431" cy="5693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На сайте МАОУ «Лицей № 35 г Челябинска» создана электронная страница «Опорная площадка», на которой размещены программа, инструкции для участников образовательных отношений по вопросам оценки качества образования на основе практик международных исследований, методические рекомендации, ссылки на вебинары.</a:t>
            </a:r>
          </a:p>
          <a:p>
            <a:pPr>
              <a:lnSpc>
                <a:spcPts val="3480"/>
              </a:lnSpc>
            </a:pPr>
            <a:endParaRPr lang="en-US" sz="2900" spc="-87">
              <a:solidFill>
                <a:srgbClr val="191919"/>
              </a:solidFill>
              <a:latin typeface="Montserrat Semi-Bold Bold"/>
            </a:endParaRPr>
          </a:p>
          <a:p>
            <a:pPr marL="0" lvl="0" indent="0" algn="l"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Сформирована электронная база методических разработок и дидактических средств для организации работы в образовательных организациях по формированию функциональной грамотности и мониторинговым исследованием качества образования.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5540" y="6833278"/>
            <a:ext cx="4500964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База регулярно пополняется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0997" y="726874"/>
            <a:ext cx="14710607" cy="168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19"/>
              </a:lnSpc>
            </a:pPr>
            <a:r>
              <a:rPr lang="en-US" sz="7100" spc="-142">
                <a:solidFill>
                  <a:srgbClr val="FFFFFF"/>
                </a:solidFill>
                <a:latin typeface="Montserrat Semi-Bold Bold"/>
              </a:rPr>
              <a:t>Электронная база методических разработок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F7755D8-BC3E-4FBF-A4B1-D76A57BD3865}"/>
              </a:ext>
            </a:extLst>
          </p:cNvPr>
          <p:cNvGrpSpPr/>
          <p:nvPr/>
        </p:nvGrpSpPr>
        <p:grpSpPr>
          <a:xfrm>
            <a:off x="1975315" y="7734299"/>
            <a:ext cx="1682285" cy="987393"/>
            <a:chOff x="335068" y="3004196"/>
            <a:chExt cx="4921436" cy="3524968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89D6C491-F78F-49B2-AA52-3487008E4353}"/>
                </a:ext>
              </a:extLst>
            </p:cNvPr>
            <p:cNvGrpSpPr/>
            <p:nvPr/>
          </p:nvGrpSpPr>
          <p:grpSpPr>
            <a:xfrm>
              <a:off x="335068" y="3004196"/>
              <a:ext cx="4921436" cy="3524968"/>
              <a:chOff x="0" y="0"/>
              <a:chExt cx="1664782" cy="1192396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5877C365-1B18-4A32-B427-CF5FA452B796}"/>
                  </a:ext>
                </a:extLst>
              </p:cNvPr>
              <p:cNvSpPr/>
              <p:nvPr/>
            </p:nvSpPr>
            <p:spPr>
              <a:xfrm>
                <a:off x="0" y="0"/>
                <a:ext cx="1664782" cy="1192397"/>
              </a:xfrm>
              <a:custGeom>
                <a:avLst/>
                <a:gdLst/>
                <a:ahLst/>
                <a:cxnLst/>
                <a:rect l="l" t="t" r="r" b="b"/>
                <a:pathLst>
                  <a:path w="1664782" h="1192397">
                    <a:moveTo>
                      <a:pt x="1540322" y="1192396"/>
                    </a:moveTo>
                    <a:lnTo>
                      <a:pt x="124460" y="1192396"/>
                    </a:lnTo>
                    <a:cubicBezTo>
                      <a:pt x="55880" y="1192396"/>
                      <a:pt x="0" y="1136516"/>
                      <a:pt x="0" y="10679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40322" y="0"/>
                    </a:lnTo>
                    <a:cubicBezTo>
                      <a:pt x="1608902" y="0"/>
                      <a:pt x="1664782" y="55880"/>
                      <a:pt x="1664782" y="124460"/>
                    </a:cubicBezTo>
                    <a:lnTo>
                      <a:pt x="1664782" y="1067937"/>
                    </a:lnTo>
                    <a:cubicBezTo>
                      <a:pt x="1664782" y="1136517"/>
                      <a:pt x="1608902" y="1192397"/>
                      <a:pt x="1540322" y="119239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15ACEE31-D9FB-498F-BB1F-08552277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246" r="4246"/>
            <a:stretch>
              <a:fillRect/>
            </a:stretch>
          </p:blipFill>
          <p:spPr>
            <a:xfrm>
              <a:off x="1318881" y="3152694"/>
              <a:ext cx="2953810" cy="322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0997" y="7032293"/>
            <a:ext cx="2850857" cy="27350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4041740"/>
            <a:ext cx="3543325" cy="143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Первая всероссийская командная олимпиада по ФГ прошла весной 2021 года.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0997" y="726874"/>
            <a:ext cx="14783857" cy="1684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19"/>
              </a:lnSpc>
            </a:pPr>
            <a:r>
              <a:rPr lang="en-US" sz="7100" spc="-142">
                <a:solidFill>
                  <a:srgbClr val="FFFFFF"/>
                </a:solidFill>
                <a:latin typeface="Montserrat Semi-Bold Bold"/>
              </a:rPr>
              <a:t>Олимпиада по функциональной грамотности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7739" y="3476625"/>
            <a:ext cx="11181561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>
              <a:lnSpc>
                <a:spcPts val="6500"/>
              </a:lnSpc>
              <a:buFont typeface="Arial"/>
              <a:buChar char="•"/>
            </a:pP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Заявка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на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участие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- 700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школ</a:t>
            </a:r>
            <a:endParaRPr lang="en-US" sz="5000" spc="-150" dirty="0">
              <a:solidFill>
                <a:srgbClr val="191919"/>
              </a:solidFill>
              <a:latin typeface="Montserrat Semi-Bold"/>
            </a:endParaRPr>
          </a:p>
          <a:p>
            <a:pPr marL="1079501" lvl="1" indent="-539750">
              <a:lnSpc>
                <a:spcPts val="6500"/>
              </a:lnSpc>
              <a:buFont typeface="Arial"/>
              <a:buChar char="•"/>
            </a:pP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Участвовал</a:t>
            </a:r>
            <a:r>
              <a:rPr lang="ru-RU" sz="5000" spc="-150" dirty="0">
                <a:solidFill>
                  <a:srgbClr val="191919"/>
                </a:solidFill>
                <a:latin typeface="Montserrat Semi-Bold"/>
              </a:rPr>
              <a:t>и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- 670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школ</a:t>
            </a:r>
            <a:endParaRPr lang="en-US" sz="5000" spc="-150" dirty="0">
              <a:solidFill>
                <a:srgbClr val="191919"/>
              </a:solidFill>
              <a:latin typeface="Montserrat Semi-Bold"/>
            </a:endParaRPr>
          </a:p>
          <a:p>
            <a:pPr marL="1079501" lvl="1" indent="-539750">
              <a:lnSpc>
                <a:spcPts val="6500"/>
              </a:lnSpc>
              <a:buFont typeface="Arial"/>
              <a:buChar char="•"/>
            </a:pP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Место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в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России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- 55</a:t>
            </a:r>
          </a:p>
          <a:p>
            <a:pPr marL="1079501" lvl="1" indent="-539750">
              <a:lnSpc>
                <a:spcPts val="6500"/>
              </a:lnSpc>
              <a:buFont typeface="Arial"/>
              <a:buChar char="•"/>
            </a:pP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Место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в </a:t>
            </a:r>
            <a:r>
              <a:rPr lang="en-US" sz="5000" spc="-150" dirty="0" err="1">
                <a:solidFill>
                  <a:srgbClr val="191919"/>
                </a:solidFill>
                <a:latin typeface="Montserrat Semi-Bold"/>
              </a:rPr>
              <a:t>регионе</a:t>
            </a:r>
            <a:r>
              <a:rPr lang="en-US" sz="5000" spc="-150" dirty="0">
                <a:solidFill>
                  <a:srgbClr val="191919"/>
                </a:solidFill>
                <a:latin typeface="Montserrat Semi-Bold"/>
              </a:rPr>
              <a:t> - 1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88536" y="7044916"/>
            <a:ext cx="10863764" cy="261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 spc="-74">
                <a:solidFill>
                  <a:srgbClr val="191919"/>
                </a:solidFill>
                <a:latin typeface="Montserrat Semi-Bold Bold"/>
              </a:rPr>
              <a:t>В дистанционном формате у участников проверяли читательскую, естественно-научную, математическую грамотность,  креативное мышление и глобальные компетенции.</a:t>
            </a:r>
          </a:p>
          <a:p>
            <a:pPr>
              <a:lnSpc>
                <a:spcPts val="2999"/>
              </a:lnSpc>
            </a:pPr>
            <a:endParaRPr lang="en-US" sz="2499" spc="-74">
              <a:solidFill>
                <a:srgbClr val="191919"/>
              </a:solidFill>
              <a:latin typeface="Montserrat Semi-Bold Bold"/>
            </a:endParaRPr>
          </a:p>
          <a:p>
            <a:pPr marL="0" lvl="0" indent="0" algn="l">
              <a:lnSpc>
                <a:spcPts val="2999"/>
              </a:lnSpc>
            </a:pPr>
            <a:r>
              <a:rPr lang="en-US" sz="2499" spc="-74">
                <a:solidFill>
                  <a:srgbClr val="191919"/>
                </a:solidFill>
                <a:latin typeface="Montserrat Semi-Bold Bold"/>
              </a:rPr>
              <a:t>По итогам наставники команды Лицея 35 провели вебинар для городских коллег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34" y="6640174"/>
            <a:ext cx="5512258" cy="341395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10997" y="4842689"/>
            <a:ext cx="3543325" cy="64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ru-RU" sz="11500" spc="-65" dirty="0">
                <a:solidFill>
                  <a:srgbClr val="191919"/>
                </a:solidFill>
                <a:latin typeface="Montserrat Semi-Bold Bold"/>
              </a:rPr>
              <a:t>2021</a:t>
            </a:r>
            <a:endParaRPr lang="en-US" sz="11500" spc="-65" dirty="0">
              <a:solidFill>
                <a:srgbClr val="191919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Мероприятия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39402" y="3942983"/>
            <a:ext cx="10919898" cy="293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правит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информация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правит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природа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правит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любовь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к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чтению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правят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числа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правит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закон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Миром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правит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Личность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08034" y="7207813"/>
            <a:ext cx="11000449" cy="48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Игры по финансовой грамотности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58851" y="7710412"/>
            <a:ext cx="11000449" cy="1953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«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Финансовые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ребусы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» 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«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Финансовая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безопасность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» 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«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Мои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финансы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» 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«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Отчаянные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домохозяйства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»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08034" y="3433251"/>
            <a:ext cx="11000449" cy="48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Метапредметные недели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02014" y="8636401"/>
            <a:ext cx="6781288" cy="500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63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335068" y="194119"/>
            <a:ext cx="17479778" cy="2547299"/>
            <a:chOff x="0" y="0"/>
            <a:chExt cx="5912913" cy="861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2913" cy="861679"/>
            </a:xfrm>
            <a:custGeom>
              <a:avLst/>
              <a:gdLst/>
              <a:ahLst/>
              <a:cxnLst/>
              <a:rect l="l" t="t" r="r" b="b"/>
              <a:pathLst>
                <a:path w="5912913" h="861679">
                  <a:moveTo>
                    <a:pt x="5788452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8453" y="0"/>
                  </a:lnTo>
                  <a:cubicBezTo>
                    <a:pt x="5857033" y="0"/>
                    <a:pt x="5912913" y="55880"/>
                    <a:pt x="5912913" y="124460"/>
                  </a:cubicBezTo>
                  <a:lnTo>
                    <a:pt x="5912913" y="737219"/>
                  </a:lnTo>
                  <a:cubicBezTo>
                    <a:pt x="5912913" y="805799"/>
                    <a:pt x="5857033" y="861679"/>
                    <a:pt x="578845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09855" y="2988743"/>
            <a:ext cx="8493850" cy="5431358"/>
            <a:chOff x="0" y="0"/>
            <a:chExt cx="2873228" cy="23847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73228" cy="2384793"/>
            </a:xfrm>
            <a:custGeom>
              <a:avLst/>
              <a:gdLst/>
              <a:ahLst/>
              <a:cxnLst/>
              <a:rect l="l" t="t" r="r" b="b"/>
              <a:pathLst>
                <a:path w="2873228" h="2384793">
                  <a:moveTo>
                    <a:pt x="2748768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48768" y="0"/>
                  </a:lnTo>
                  <a:cubicBezTo>
                    <a:pt x="2817348" y="0"/>
                    <a:pt x="2873228" y="55880"/>
                    <a:pt x="2873228" y="124460"/>
                  </a:cubicBezTo>
                  <a:lnTo>
                    <a:pt x="2873228" y="2260333"/>
                  </a:lnTo>
                  <a:cubicBezTo>
                    <a:pt x="2873228" y="2328913"/>
                    <a:pt x="2817348" y="2384793"/>
                    <a:pt x="2748768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320996" y="2988743"/>
            <a:ext cx="8493850" cy="5431358"/>
            <a:chOff x="0" y="0"/>
            <a:chExt cx="2873228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3228" cy="2384793"/>
            </a:xfrm>
            <a:custGeom>
              <a:avLst/>
              <a:gdLst/>
              <a:ahLst/>
              <a:cxnLst/>
              <a:rect l="l" t="t" r="r" b="b"/>
              <a:pathLst>
                <a:path w="2873228" h="2384793">
                  <a:moveTo>
                    <a:pt x="2748768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48768" y="0"/>
                  </a:lnTo>
                  <a:cubicBezTo>
                    <a:pt x="2817348" y="0"/>
                    <a:pt x="2873228" y="55880"/>
                    <a:pt x="2873228" y="124460"/>
                  </a:cubicBezTo>
                  <a:lnTo>
                    <a:pt x="2873228" y="2260333"/>
                  </a:lnTo>
                  <a:cubicBezTo>
                    <a:pt x="2873228" y="2328913"/>
                    <a:pt x="2817348" y="2384793"/>
                    <a:pt x="2748768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8446" y="557179"/>
            <a:ext cx="2010854" cy="194921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79230" y="695839"/>
            <a:ext cx="13719939" cy="181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9"/>
              </a:lnSpc>
            </a:pPr>
            <a:r>
              <a:rPr lang="en-US" sz="7999" spc="-160">
                <a:solidFill>
                  <a:srgbClr val="FFFFFF"/>
                </a:solidFill>
                <a:latin typeface="Montserrat Semi-Bold Bold"/>
              </a:rPr>
              <a:t>Целевые</a:t>
            </a:r>
          </a:p>
          <a:p>
            <a:pPr marL="0" lvl="0" indent="0">
              <a:lnSpc>
                <a:spcPts val="6880"/>
              </a:lnSpc>
            </a:pPr>
            <a:r>
              <a:rPr lang="en-US" sz="8000" spc="-159">
                <a:solidFill>
                  <a:srgbClr val="FFFFFF"/>
                </a:solidFill>
                <a:latin typeface="Montserrat Semi-Bold Bold"/>
              </a:rPr>
              <a:t>показатели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84153" y="3845587"/>
            <a:ext cx="6607025" cy="102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6"/>
              </a:lnSpc>
            </a:pP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образовательное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учреждение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</a:t>
            </a:r>
          </a:p>
          <a:p>
            <a:pPr>
              <a:lnSpc>
                <a:spcPts val="2746"/>
              </a:lnSpc>
            </a:pP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внедрило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практики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МСИ </a:t>
            </a: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по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dirty="0" err="1">
                <a:solidFill>
                  <a:srgbClr val="000000"/>
                </a:solidFill>
                <a:latin typeface="Montserrat Bold"/>
              </a:rPr>
              <a:t>модели</a:t>
            </a:r>
            <a:r>
              <a:rPr lang="en-US" sz="2497" dirty="0">
                <a:solidFill>
                  <a:srgbClr val="000000"/>
                </a:solidFill>
                <a:latin typeface="Montserrat Bold"/>
              </a:rPr>
              <a:t> PISA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132C5FE8-512D-42B3-AA84-7335B5E6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46" r="4246"/>
          <a:stretch>
            <a:fillRect/>
          </a:stretch>
        </p:blipFill>
        <p:spPr>
          <a:xfrm>
            <a:off x="16308349" y="8496300"/>
            <a:ext cx="1569795" cy="171549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19804" y="3655310"/>
            <a:ext cx="1454832" cy="1445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44"/>
              </a:lnSpc>
            </a:pPr>
            <a:r>
              <a:rPr lang="en-US" sz="8460">
                <a:solidFill>
                  <a:srgbClr val="4C38F2"/>
                </a:solidFill>
                <a:latin typeface="Antonio Bold"/>
              </a:rPr>
              <a:t>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22253" y="5245201"/>
            <a:ext cx="6607025" cy="101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публикаций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изданиях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федерального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регионального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и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муниципального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уровня</a:t>
            </a:r>
            <a:endParaRPr lang="en-US" sz="2497" u="none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9623" y="5077691"/>
            <a:ext cx="722257" cy="144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44"/>
              </a:lnSpc>
            </a:pPr>
            <a:r>
              <a:rPr lang="en-US" sz="8460">
                <a:solidFill>
                  <a:srgbClr val="4C38F2"/>
                </a:solidFill>
                <a:latin typeface="Antonio Bold"/>
              </a:rPr>
              <a:t>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686023" y="5099382"/>
            <a:ext cx="7128823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чек-листа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оценки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процесса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формирования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функциональной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грамотности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у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обучающихся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5-11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классов</a:t>
            </a:r>
            <a:endParaRPr lang="en-US" sz="2497" u="none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87706" y="4970468"/>
            <a:ext cx="720834" cy="144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21"/>
              </a:lnSpc>
            </a:pPr>
            <a:r>
              <a:rPr lang="en-US" sz="8443">
                <a:solidFill>
                  <a:srgbClr val="4C38F2"/>
                </a:solidFill>
                <a:latin typeface="Antonio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58964" y="3611908"/>
            <a:ext cx="6594002" cy="101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направлений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развития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функциональной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грамотности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представлены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банке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заданий</a:t>
            </a:r>
            <a:endParaRPr lang="en-US" sz="2497" u="none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720820" y="3509338"/>
            <a:ext cx="497993" cy="144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21"/>
              </a:lnSpc>
            </a:pPr>
            <a:r>
              <a:rPr lang="en-US" sz="8443">
                <a:solidFill>
                  <a:srgbClr val="4C38F2"/>
                </a:solidFill>
                <a:latin typeface="Antonio Bold"/>
              </a:rPr>
              <a:t>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58964" y="6505690"/>
            <a:ext cx="6151012" cy="1345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место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в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Челябинский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области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и </a:t>
            </a:r>
          </a:p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г.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Челябинске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в I-й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Всероссийской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командной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Олимпиаде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по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функциональной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области</a:t>
            </a:r>
            <a:endParaRPr lang="en-US" sz="2497" u="none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799127" y="6372859"/>
            <a:ext cx="497993" cy="144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21"/>
              </a:lnSpc>
            </a:pPr>
            <a:r>
              <a:rPr lang="en-US" sz="8443">
                <a:solidFill>
                  <a:srgbClr val="4C38F2"/>
                </a:solidFill>
                <a:latin typeface="Antonio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72365" y="6485341"/>
            <a:ext cx="5163341" cy="101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746"/>
              </a:lnSpc>
              <a:spcBef>
                <a:spcPct val="0"/>
              </a:spcBef>
            </a:pP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метапредметных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недель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по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формированию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функциональной</a:t>
            </a:r>
            <a:r>
              <a:rPr lang="en-US" sz="2497" u="none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2497" u="none" dirty="0" err="1">
                <a:solidFill>
                  <a:srgbClr val="000000"/>
                </a:solidFill>
                <a:latin typeface="Montserrat Bold"/>
              </a:rPr>
              <a:t>грамотности</a:t>
            </a:r>
            <a:endParaRPr lang="en-US" sz="2497" u="none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19623" y="6401800"/>
            <a:ext cx="722257" cy="144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44"/>
              </a:lnSpc>
            </a:pPr>
            <a:r>
              <a:rPr lang="en-US" sz="8460">
                <a:solidFill>
                  <a:srgbClr val="4C38F2"/>
                </a:solidFill>
                <a:latin typeface="Antonio Bold"/>
              </a:rPr>
              <a:t>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3387"/>
          <a:stretch>
            <a:fillRect/>
          </a:stretch>
        </p:blipFill>
        <p:spPr>
          <a:xfrm>
            <a:off x="13402790" y="3415738"/>
            <a:ext cx="4178448" cy="61145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63578" y="3425263"/>
            <a:ext cx="7005928" cy="39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1" lvl="1" indent="-313055">
              <a:lnSpc>
                <a:spcPts val="3480"/>
              </a:lnSpc>
              <a:buFont typeface="Arial"/>
              <a:buChar char="•"/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5 победителей перечневых олимпиад (обществознание, экономика)  </a:t>
            </a:r>
          </a:p>
          <a:p>
            <a:pPr marL="626111" lvl="1" indent="-313055">
              <a:lnSpc>
                <a:spcPts val="3480"/>
              </a:lnSpc>
              <a:buFont typeface="Arial"/>
              <a:buChar char="•"/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4 призёра перечневых олимпиад (обществознание, основы бизнеса, экономика, политология)</a:t>
            </a:r>
          </a:p>
          <a:p>
            <a:pPr marL="626111" lvl="1" indent="-313055" algn="l">
              <a:lnSpc>
                <a:spcPts val="3480"/>
              </a:lnSpc>
              <a:buFont typeface="Arial"/>
              <a:buChar char="•"/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Благодарность Российского совета олимпиад школьников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757" y="8223825"/>
            <a:ext cx="1294398" cy="13064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33479" y="8138100"/>
            <a:ext cx="1610521" cy="13047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314854" y="8266585"/>
            <a:ext cx="1807877" cy="12429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70853" y="8138100"/>
            <a:ext cx="1602127" cy="130472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7348" y="7198288"/>
            <a:ext cx="2656876" cy="268994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110997" y="1128078"/>
            <a:ext cx="9607520" cy="88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19"/>
              </a:lnSpc>
            </a:pPr>
            <a:r>
              <a:rPr lang="en-US" sz="7100" spc="-142">
                <a:solidFill>
                  <a:srgbClr val="FFFFFF"/>
                </a:solidFill>
                <a:latin typeface="Montserrat Semi-Bold Bold"/>
              </a:rPr>
              <a:t>Результаты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0042" y="3679387"/>
            <a:ext cx="4451487" cy="218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Показателем </a:t>
            </a:r>
          </a:p>
          <a:p>
            <a:pPr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эффективности лицея как инновационной </a:t>
            </a:r>
          </a:p>
          <a:p>
            <a:pPr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площадки - успехи </a:t>
            </a:r>
          </a:p>
          <a:p>
            <a:pPr marL="0" lvl="0" indent="0" algn="l">
              <a:lnSpc>
                <a:spcPts val="3480"/>
              </a:lnSpc>
            </a:pPr>
            <a:r>
              <a:rPr lang="en-US" sz="2900" spc="-87">
                <a:solidFill>
                  <a:srgbClr val="191919"/>
                </a:solidFill>
                <a:latin typeface="Montserrat Semi-Bold Bold"/>
              </a:rPr>
              <a:t>его учеников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728317"/>
            <a:ext cx="3215000" cy="30703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10997" y="861323"/>
            <a:ext cx="8389359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Перспективы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1723" y="3335576"/>
            <a:ext cx="11535807" cy="6436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>
              <a:lnSpc>
                <a:spcPts val="3640"/>
              </a:lnSpc>
              <a:buFont typeface="Arial"/>
              <a:buChar char="•"/>
            </a:pP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Ознакомление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с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методологией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критериями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оценки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качества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образования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на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основе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практик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международных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исследований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педагогического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сообщества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города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региона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.</a:t>
            </a:r>
          </a:p>
          <a:p>
            <a:pPr marL="604521" lvl="1" indent="-302261">
              <a:lnSpc>
                <a:spcPts val="3640"/>
              </a:lnSpc>
              <a:buFont typeface="Arial"/>
              <a:buChar char="•"/>
            </a:pP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В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результате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сетевого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взаимодействия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-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увеличение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количества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ОО,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реализующих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концепцию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модель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институциональной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системы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оценки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качества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образования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на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основе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практик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международных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исследований</a:t>
            </a:r>
            <a:endParaRPr lang="en-US" sz="2800" spc="-84" dirty="0">
              <a:solidFill>
                <a:srgbClr val="191919"/>
              </a:solidFill>
              <a:latin typeface="Montserrat Semi-Bold"/>
            </a:endParaRPr>
          </a:p>
          <a:p>
            <a:pPr marL="604521" lvl="1" indent="-302261">
              <a:lnSpc>
                <a:spcPts val="3640"/>
              </a:lnSpc>
              <a:buFont typeface="Arial"/>
              <a:buChar char="•"/>
            </a:pP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Повышение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профессионального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мастерства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педагогического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сообщества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в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вопросах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формирования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мониторинга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функциональной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грамотности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обучающихся</a:t>
            </a:r>
            <a:endParaRPr lang="en-US" sz="2800" spc="-84" dirty="0">
              <a:solidFill>
                <a:srgbClr val="191919"/>
              </a:solidFill>
              <a:latin typeface="Montserrat Semi-Bold"/>
            </a:endParaRPr>
          </a:p>
          <a:p>
            <a:pPr marL="604521" lvl="1" indent="-302261">
              <a:lnSpc>
                <a:spcPts val="3640"/>
              </a:lnSpc>
              <a:buFont typeface="Arial"/>
              <a:buChar char="•"/>
            </a:pP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Активизация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креативности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кадрового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потенциала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,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мобильности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педагогического</a:t>
            </a:r>
            <a:r>
              <a:rPr lang="en-US" sz="2800" spc="-84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2800" spc="-84" dirty="0" err="1">
                <a:solidFill>
                  <a:srgbClr val="191919"/>
                </a:solidFill>
                <a:latin typeface="Montserrat Semi-Bold"/>
              </a:rPr>
              <a:t>сообщества</a:t>
            </a:r>
            <a:endParaRPr lang="en-US" sz="2800" spc="-84" dirty="0">
              <a:solidFill>
                <a:srgbClr val="191919"/>
              </a:solidFill>
              <a:latin typeface="Montserrat Semi-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4056" y="527721"/>
            <a:ext cx="2170715" cy="188260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310CE30-9447-4158-B3B0-4A654D0C6947}"/>
              </a:ext>
            </a:extLst>
          </p:cNvPr>
          <p:cNvGrpSpPr/>
          <p:nvPr/>
        </p:nvGrpSpPr>
        <p:grpSpPr>
          <a:xfrm>
            <a:off x="459483" y="3004196"/>
            <a:ext cx="4921436" cy="3524968"/>
            <a:chOff x="335068" y="3004196"/>
            <a:chExt cx="4921436" cy="3524968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EF7DEE12-C0D7-4A82-883A-DE3672517E64}"/>
                </a:ext>
              </a:extLst>
            </p:cNvPr>
            <p:cNvGrpSpPr/>
            <p:nvPr/>
          </p:nvGrpSpPr>
          <p:grpSpPr>
            <a:xfrm>
              <a:off x="335068" y="3004196"/>
              <a:ext cx="4921436" cy="3524968"/>
              <a:chOff x="0" y="0"/>
              <a:chExt cx="1664782" cy="1192396"/>
            </a:xfrm>
          </p:grpSpPr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DA395243-B666-4EAC-92BB-8FF7725E6F5A}"/>
                  </a:ext>
                </a:extLst>
              </p:cNvPr>
              <p:cNvSpPr/>
              <p:nvPr/>
            </p:nvSpPr>
            <p:spPr>
              <a:xfrm>
                <a:off x="0" y="0"/>
                <a:ext cx="1664782" cy="1192397"/>
              </a:xfrm>
              <a:custGeom>
                <a:avLst/>
                <a:gdLst/>
                <a:ahLst/>
                <a:cxnLst/>
                <a:rect l="l" t="t" r="r" b="b"/>
                <a:pathLst>
                  <a:path w="1664782" h="1192397">
                    <a:moveTo>
                      <a:pt x="1540322" y="1192396"/>
                    </a:moveTo>
                    <a:lnTo>
                      <a:pt x="124460" y="1192396"/>
                    </a:lnTo>
                    <a:cubicBezTo>
                      <a:pt x="55880" y="1192396"/>
                      <a:pt x="0" y="1136516"/>
                      <a:pt x="0" y="10679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40322" y="0"/>
                    </a:lnTo>
                    <a:cubicBezTo>
                      <a:pt x="1608902" y="0"/>
                      <a:pt x="1664782" y="55880"/>
                      <a:pt x="1664782" y="124460"/>
                    </a:cubicBezTo>
                    <a:lnTo>
                      <a:pt x="1664782" y="1067937"/>
                    </a:lnTo>
                    <a:cubicBezTo>
                      <a:pt x="1664782" y="1136517"/>
                      <a:pt x="1608902" y="1192397"/>
                      <a:pt x="1540322" y="119239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1EABD304-3455-45B1-9AED-4BAE153C2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246" r="4246"/>
            <a:stretch>
              <a:fillRect/>
            </a:stretch>
          </p:blipFill>
          <p:spPr>
            <a:xfrm>
              <a:off x="1318881" y="3152694"/>
              <a:ext cx="2953810" cy="322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171916" y="7013243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728317"/>
            <a:ext cx="3215000" cy="30703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4056" y="527721"/>
            <a:ext cx="2170715" cy="18826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10997" y="4267627"/>
            <a:ext cx="3625622" cy="7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00"/>
              </a:lnSpc>
            </a:pPr>
            <a:r>
              <a:rPr lang="en-US" sz="5000" spc="-150">
                <a:solidFill>
                  <a:srgbClr val="191919"/>
                </a:solidFill>
                <a:latin typeface="Montserrat Semi-Bold Bold"/>
              </a:rPr>
              <a:t>2022 год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0997" y="861323"/>
            <a:ext cx="387707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Планы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39402" y="3388730"/>
            <a:ext cx="11531039" cy="130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ontserrat Semi-Bold Bold"/>
              </a:rPr>
              <a:t>Материалы, мероприятия, мониторинги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9402" y="4825149"/>
            <a:ext cx="11000449" cy="4897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Подготовка материалов для диагностики учащихся 6-9 классов и проведение мониторингов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I Педагогическая лаборатория учителей  математики, химии, биологии, географии и для учителей начальных классов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Вебинары и семинары для коллег</a:t>
            </a:r>
          </a:p>
          <a:p>
            <a:pPr marL="647700" lvl="1" indent="-323850">
              <a:lnSpc>
                <a:spcPts val="39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Метапредметные недели и трансляция полученного опыта</a:t>
            </a:r>
          </a:p>
          <a:p>
            <a:pPr marL="647700" lvl="1" indent="-323850" algn="l">
              <a:lnSpc>
                <a:spcPts val="39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Организация и проведение городских командных соревнований по функциональной грамотности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795379"/>
            <a:chOff x="0" y="0"/>
            <a:chExt cx="5490351" cy="22986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298684"/>
            </a:xfrm>
            <a:custGeom>
              <a:avLst/>
              <a:gdLst/>
              <a:ahLst/>
              <a:cxnLst/>
              <a:rect l="l" t="t" r="r" b="b"/>
              <a:pathLst>
                <a:path w="5490351" h="2298684">
                  <a:moveTo>
                    <a:pt x="5365891" y="2298684"/>
                  </a:moveTo>
                  <a:lnTo>
                    <a:pt x="124460" y="2298684"/>
                  </a:lnTo>
                  <a:cubicBezTo>
                    <a:pt x="55880" y="2298684"/>
                    <a:pt x="0" y="2242804"/>
                    <a:pt x="0" y="21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174224"/>
                  </a:lnTo>
                  <a:cubicBezTo>
                    <a:pt x="5490351" y="2242804"/>
                    <a:pt x="5434471" y="2298684"/>
                    <a:pt x="5365891" y="2298684"/>
                  </a:cubicBezTo>
                  <a:close/>
                </a:path>
              </a:pathLst>
            </a:custGeom>
            <a:solidFill>
              <a:srgbClr val="F5F6F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9790" y="2630022"/>
            <a:ext cx="15729510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4940"/>
              </a:lnSpc>
              <a:buFont typeface="Arial"/>
              <a:buChar char="•"/>
            </a:pPr>
            <a:r>
              <a:rPr lang="en-US" sz="3800" dirty="0" err="1">
                <a:solidFill>
                  <a:srgbClr val="191919"/>
                </a:solidFill>
                <a:latin typeface="Montserrat Semi-Bold Bold"/>
              </a:rPr>
              <a:t>Р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уководитель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: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Филитова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Аурика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Евгеньевна</a:t>
            </a:r>
            <a:endParaRPr lang="en-US" sz="3800" dirty="0">
              <a:solidFill>
                <a:srgbClr val="191919"/>
              </a:solidFill>
              <a:latin typeface="Arimo"/>
            </a:endParaRPr>
          </a:p>
          <a:p>
            <a:pPr marL="820421" lvl="1" indent="-410210">
              <a:lnSpc>
                <a:spcPts val="4940"/>
              </a:lnSpc>
              <a:buFont typeface="Arial"/>
              <a:buChar char="•"/>
            </a:pPr>
            <a:r>
              <a:rPr lang="en-US" sz="3800" dirty="0" err="1">
                <a:solidFill>
                  <a:srgbClr val="191919"/>
                </a:solidFill>
                <a:latin typeface="Montserrat Semi-Bold Bold"/>
              </a:rPr>
              <a:t>Н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аучный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руководитель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: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Кемерова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Любовь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Викторовна</a:t>
            </a:r>
            <a:endParaRPr lang="en-US" sz="3800" dirty="0">
              <a:solidFill>
                <a:srgbClr val="191919"/>
              </a:solidFill>
              <a:latin typeface="Arimo"/>
            </a:endParaRPr>
          </a:p>
          <a:p>
            <a:pPr marL="820421" lvl="1" indent="-410210">
              <a:lnSpc>
                <a:spcPts val="4940"/>
              </a:lnSpc>
              <a:buFont typeface="Arial"/>
              <a:buChar char="•"/>
            </a:pP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Тема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в 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программе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МИП: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«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Международн</a:t>
            </a:r>
            <a:r>
              <a:rPr lang="ru-RU" sz="3800" dirty="0" err="1">
                <a:solidFill>
                  <a:srgbClr val="191919"/>
                </a:solidFill>
                <a:latin typeface="Arimo"/>
              </a:rPr>
              <a:t>ое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исследовани</a:t>
            </a:r>
            <a:r>
              <a:rPr lang="ru-RU" sz="3800" dirty="0">
                <a:solidFill>
                  <a:srgbClr val="191919"/>
                </a:solidFill>
                <a:latin typeface="Arimo"/>
              </a:rPr>
              <a:t>е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ru-RU" sz="3800" dirty="0">
                <a:solidFill>
                  <a:srgbClr val="191919"/>
                </a:solidFill>
                <a:latin typeface="Arimo"/>
              </a:rPr>
              <a:t>в оценке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качества</a:t>
            </a:r>
            <a:r>
              <a:rPr lang="ru-RU" sz="3800" dirty="0">
                <a:solidFill>
                  <a:srgbClr val="191919"/>
                </a:solidFill>
                <a:latin typeface="Arimo"/>
              </a:rPr>
              <a:t>»</a:t>
            </a:r>
            <a:endParaRPr lang="en-US" sz="3800" dirty="0">
              <a:solidFill>
                <a:srgbClr val="191919"/>
              </a:solidFill>
              <a:latin typeface="Arimo"/>
            </a:endParaRPr>
          </a:p>
          <a:p>
            <a:pPr marL="820421" lvl="1" indent="-410210">
              <a:lnSpc>
                <a:spcPts val="4940"/>
              </a:lnSpc>
              <a:buFont typeface="Arial"/>
              <a:buChar char="•"/>
            </a:pP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Статус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в 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программе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МИП: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муниципальная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опорная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площадка</a:t>
            </a:r>
            <a:endParaRPr lang="en-US" sz="3800" dirty="0">
              <a:solidFill>
                <a:srgbClr val="191919"/>
              </a:solidFill>
              <a:latin typeface="Arimo"/>
            </a:endParaRPr>
          </a:p>
          <a:p>
            <a:pPr marL="820421" lvl="1" indent="-410210">
              <a:lnSpc>
                <a:spcPts val="4940"/>
              </a:lnSpc>
              <a:buFont typeface="Arial"/>
              <a:buChar char="•"/>
            </a:pP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Стаж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в </a:t>
            </a:r>
            <a:r>
              <a:rPr lang="en-US" sz="3800" dirty="0" err="1">
                <a:solidFill>
                  <a:srgbClr val="191919"/>
                </a:solidFill>
                <a:latin typeface="Arimo Bold"/>
              </a:rPr>
              <a:t>программе</a:t>
            </a:r>
            <a:r>
              <a:rPr lang="en-US" sz="3800" dirty="0">
                <a:solidFill>
                  <a:srgbClr val="191919"/>
                </a:solidFill>
                <a:latin typeface="Arimo Bold"/>
              </a:rPr>
              <a:t> МИП:</a:t>
            </a:r>
            <a:r>
              <a:rPr lang="en-US" sz="3800" dirty="0">
                <a:solidFill>
                  <a:srgbClr val="191919"/>
                </a:solidFill>
                <a:latin typeface="Arimo"/>
              </a:rPr>
              <a:t> 2-й </a:t>
            </a:r>
            <a:r>
              <a:rPr lang="en-US" sz="3800" dirty="0" err="1">
                <a:solidFill>
                  <a:srgbClr val="191919"/>
                </a:solidFill>
                <a:latin typeface="Arimo"/>
              </a:rPr>
              <a:t>год</a:t>
            </a:r>
            <a:endParaRPr lang="en-US" sz="3800" dirty="0">
              <a:solidFill>
                <a:srgbClr val="191919"/>
              </a:solidFill>
              <a:latin typeface="Arim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1028700"/>
            <a:ext cx="16230600" cy="1031686"/>
            <a:chOff x="0" y="0"/>
            <a:chExt cx="10389482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89482" cy="660400"/>
            </a:xfrm>
            <a:custGeom>
              <a:avLst/>
              <a:gdLst/>
              <a:ahLst/>
              <a:cxnLst/>
              <a:rect l="l" t="t" r="r" b="b"/>
              <a:pathLst>
                <a:path w="10389482" h="660400">
                  <a:moveTo>
                    <a:pt x="1026502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65022" y="0"/>
                  </a:lnTo>
                  <a:cubicBezTo>
                    <a:pt x="10333603" y="0"/>
                    <a:pt x="10389482" y="55880"/>
                    <a:pt x="10389482" y="124460"/>
                  </a:cubicBezTo>
                  <a:lnTo>
                    <a:pt x="10389482" y="535940"/>
                  </a:lnTo>
                  <a:cubicBezTo>
                    <a:pt x="10389482" y="604520"/>
                    <a:pt x="10333603" y="660400"/>
                    <a:pt x="10265022" y="660400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8378433"/>
            <a:ext cx="4087428" cy="141719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16850" y="1355629"/>
            <a:ext cx="9712034" cy="381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19"/>
              </a:lnSpc>
            </a:pPr>
            <a:r>
              <a:rPr lang="en-US" sz="2399" spc="23">
                <a:solidFill>
                  <a:srgbClr val="FFFFFF"/>
                </a:solidFill>
                <a:latin typeface="Montserrat Semi-Bold"/>
              </a:rPr>
              <a:t>МАОУ «ЛИЦЕЙ №35 Г. ЧЕЛЯБИНСКА»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4246" r="4246"/>
          <a:stretch>
            <a:fillRect/>
          </a:stretch>
        </p:blipFill>
        <p:spPr>
          <a:xfrm>
            <a:off x="5549143" y="8261352"/>
            <a:ext cx="1511101" cy="16513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4246" r="4246"/>
          <a:stretch>
            <a:fillRect/>
          </a:stretch>
        </p:blipFill>
        <p:spPr>
          <a:xfrm>
            <a:off x="1318881" y="3152694"/>
            <a:ext cx="2953810" cy="3227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75150" y="475693"/>
            <a:ext cx="1984150" cy="19841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Результаты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58851" y="3602286"/>
            <a:ext cx="11531039" cy="1902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ontserrat Semi-Bold Bold"/>
              </a:rPr>
              <a:t>Достигнутые результаты и эффекты инновационного проекта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58851" y="6143152"/>
            <a:ext cx="11360463" cy="24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1)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Сформированы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понятия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функциональной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грамотности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 </a:t>
            </a:r>
          </a:p>
          <a:p>
            <a:pPr>
              <a:lnSpc>
                <a:spcPts val="3900"/>
              </a:lnSpc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2) </a:t>
            </a:r>
            <a:r>
              <a:rPr lang="ru-RU" sz="3000" spc="-89" dirty="0">
                <a:solidFill>
                  <a:srgbClr val="191919"/>
                </a:solidFill>
                <a:latin typeface="Montserrat Semi-Bold"/>
              </a:rPr>
              <a:t>Выросла у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довлетворенность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учителей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качеством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информационно-образовательной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среды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лицея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 </a:t>
            </a:r>
          </a:p>
          <a:p>
            <a:pPr>
              <a:lnSpc>
                <a:spcPts val="3900"/>
              </a:lnSpc>
            </a:pP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3) </a:t>
            </a:r>
            <a:r>
              <a:rPr lang="ru-RU" sz="3000" spc="-89" dirty="0">
                <a:solidFill>
                  <a:srgbClr val="191919"/>
                </a:solidFill>
                <a:latin typeface="Montserrat Semi-Bold"/>
              </a:rPr>
              <a:t>Повысилась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информационн</a:t>
            </a:r>
            <a:r>
              <a:rPr lang="ru-RU" sz="3000" spc="-89" dirty="0" err="1">
                <a:solidFill>
                  <a:srgbClr val="191919"/>
                </a:solidFill>
                <a:latin typeface="Montserrat Semi-Bold"/>
              </a:rPr>
              <a:t>ая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культуры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административных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команд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и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педагогов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"/>
              </a:rPr>
              <a:t>школы</a:t>
            </a:r>
            <a:r>
              <a:rPr lang="en-US" sz="3000" spc="-89" dirty="0">
                <a:solidFill>
                  <a:srgbClr val="191919"/>
                </a:solidFill>
                <a:latin typeface="Montserrat Semi-Bold"/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Результаты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59395" y="3500214"/>
            <a:ext cx="11360463" cy="611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Учителя и обучающиеся лицея активно принимают участие в мероприятиях, проводимых в рамках деятельности площадки. 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С интересом осваивают формы, приемы, технологии по развитию и оценке функциональной грамотности, что способствует развитию новых направлений обучения и развития личности. 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Повышение удовлетворенности учителей качеством информационно-образовательной среды лицея.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Повысилось качество управления образовательным учреждением средствами ИКТ,  умение формировать и оценивать функциональную грамотность.  </a:t>
            </a:r>
          </a:p>
          <a:p>
            <a:pPr algn="l"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246" r="4246"/>
          <a:stretch>
            <a:fillRect/>
          </a:stretch>
        </p:blipFill>
        <p:spPr>
          <a:xfrm>
            <a:off x="1318881" y="3152694"/>
            <a:ext cx="2953810" cy="32279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75150" y="475693"/>
            <a:ext cx="1984150" cy="1984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Результаты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59395" y="3500214"/>
            <a:ext cx="11360463" cy="6115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Учителя и обучающиеся лицея активно принимают участие в мероприятиях, проводимых в рамках деятельности площадки. 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С интересом осваивают формы, приемы, технологии по развитию и оценке функциональной грамотности, что способствует развитию новых направлений обучения и развития личности. 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Повышение удовлетворенности учителей качеством информационно-образовательной среды лицея.</a:t>
            </a:r>
          </a:p>
          <a:p>
            <a:pPr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Повысилось качество управления образовательным учреждением средствами ИКТ,  умение формировать и оценивать функциональную грамотность.  </a:t>
            </a:r>
          </a:p>
          <a:p>
            <a:pPr algn="l">
              <a:lnSpc>
                <a:spcPts val="30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246" r="4246"/>
          <a:stretch>
            <a:fillRect/>
          </a:stretch>
        </p:blipFill>
        <p:spPr>
          <a:xfrm>
            <a:off x="1318881" y="3152694"/>
            <a:ext cx="2953810" cy="322797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75150" y="475693"/>
            <a:ext cx="1984150" cy="1984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5720701" cy="8229600"/>
            <a:chOff x="0" y="0"/>
            <a:chExt cx="1532331" cy="2204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2331" cy="2204357"/>
            </a:xfrm>
            <a:custGeom>
              <a:avLst/>
              <a:gdLst/>
              <a:ahLst/>
              <a:cxnLst/>
              <a:rect l="l" t="t" r="r" b="b"/>
              <a:pathLst>
                <a:path w="1532331" h="2204357">
                  <a:moveTo>
                    <a:pt x="1407871" y="2204357"/>
                  </a:moveTo>
                  <a:lnTo>
                    <a:pt x="124460" y="2204357"/>
                  </a:lnTo>
                  <a:cubicBezTo>
                    <a:pt x="55880" y="2204357"/>
                    <a:pt x="0" y="2148477"/>
                    <a:pt x="0" y="2079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7871" y="0"/>
                  </a:lnTo>
                  <a:cubicBezTo>
                    <a:pt x="1476451" y="0"/>
                    <a:pt x="1532331" y="55880"/>
                    <a:pt x="1532331" y="124460"/>
                  </a:cubicBezTo>
                  <a:lnTo>
                    <a:pt x="1532331" y="2079897"/>
                  </a:lnTo>
                  <a:cubicBezTo>
                    <a:pt x="1532331" y="2148477"/>
                    <a:pt x="1476451" y="2204357"/>
                    <a:pt x="1407871" y="2204357"/>
                  </a:cubicBezTo>
                  <a:close/>
                </a:path>
              </a:pathLst>
            </a:custGeom>
            <a:solidFill>
              <a:srgbClr val="F5F6F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12096" y="1559515"/>
            <a:ext cx="4753909" cy="7130864"/>
            <a:chOff x="0" y="0"/>
            <a:chExt cx="6350000" cy="952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2"/>
              <a:stretch>
                <a:fillRect l="-42982" r="-82017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83706" y="8267490"/>
            <a:ext cx="2667959" cy="1227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1948" y="8334133"/>
            <a:ext cx="3481621" cy="10939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86356" y="8016180"/>
            <a:ext cx="2517977" cy="172988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754624" y="1060174"/>
            <a:ext cx="11189426" cy="99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89"/>
              </a:lnSpc>
            </a:pPr>
            <a:r>
              <a:rPr lang="en-US" sz="6575" spc="-131">
                <a:solidFill>
                  <a:srgbClr val="191919"/>
                </a:solidFill>
                <a:latin typeface="Montserrat Semi-Bold Bold"/>
              </a:rPr>
              <a:t>Цель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54624" y="2550784"/>
            <a:ext cx="10020625" cy="514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2"/>
              </a:lnSpc>
            </a:pPr>
            <a:r>
              <a:rPr lang="en-US" sz="3800" u="none">
                <a:solidFill>
                  <a:srgbClr val="191919"/>
                </a:solidFill>
                <a:latin typeface="Montserrat Semi-Bold"/>
              </a:rPr>
              <a:t>Создать условия для включения педагогов лицея в работу по созданию системы формирования и оценивания образовательных результатов лицеистов в контексте практики международных исследований качества подготовки обучающихся.</a:t>
            </a:r>
          </a:p>
          <a:p>
            <a:pPr algn="l">
              <a:lnSpc>
                <a:spcPts val="4522"/>
              </a:lnSpc>
            </a:pPr>
            <a:endParaRPr lang="en-US" sz="3800" u="none">
              <a:solidFill>
                <a:srgbClr val="191919"/>
              </a:solidFill>
              <a:latin typeface="Montserrat Semi-Bold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204403A8-F973-4445-A9E1-23B3C42198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rcRect l="4246" r="4246"/>
          <a:stretch>
            <a:fillRect/>
          </a:stretch>
        </p:blipFill>
        <p:spPr>
          <a:xfrm>
            <a:off x="16503749" y="75961"/>
            <a:ext cx="1511101" cy="1651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4461767"/>
            <a:chOff x="0" y="0"/>
            <a:chExt cx="1664782" cy="15092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509289"/>
            </a:xfrm>
            <a:custGeom>
              <a:avLst/>
              <a:gdLst/>
              <a:ahLst/>
              <a:cxnLst/>
              <a:rect l="l" t="t" r="r" b="b"/>
              <a:pathLst>
                <a:path w="1664782" h="1509289">
                  <a:moveTo>
                    <a:pt x="1540322" y="1509289"/>
                  </a:moveTo>
                  <a:lnTo>
                    <a:pt x="124460" y="1509289"/>
                  </a:lnTo>
                  <a:cubicBezTo>
                    <a:pt x="55880" y="1509289"/>
                    <a:pt x="0" y="1453409"/>
                    <a:pt x="0" y="1384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384829"/>
                  </a:lnTo>
                  <a:cubicBezTo>
                    <a:pt x="1664782" y="1453409"/>
                    <a:pt x="1608902" y="1509289"/>
                    <a:pt x="1540322" y="15092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068" y="7625162"/>
            <a:ext cx="11269650" cy="2404553"/>
            <a:chOff x="0" y="0"/>
            <a:chExt cx="4242519" cy="9052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42519" cy="905207"/>
            </a:xfrm>
            <a:custGeom>
              <a:avLst/>
              <a:gdLst/>
              <a:ahLst/>
              <a:cxnLst/>
              <a:rect l="l" t="t" r="r" b="b"/>
              <a:pathLst>
                <a:path w="4242519" h="905207">
                  <a:moveTo>
                    <a:pt x="4118059" y="905207"/>
                  </a:moveTo>
                  <a:lnTo>
                    <a:pt x="124460" y="905207"/>
                  </a:lnTo>
                  <a:cubicBezTo>
                    <a:pt x="55880" y="905207"/>
                    <a:pt x="0" y="849327"/>
                    <a:pt x="0" y="7807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18059" y="0"/>
                  </a:lnTo>
                  <a:cubicBezTo>
                    <a:pt x="4186639" y="0"/>
                    <a:pt x="4242519" y="55880"/>
                    <a:pt x="4242519" y="124460"/>
                  </a:cubicBezTo>
                  <a:lnTo>
                    <a:pt x="4242519" y="780747"/>
                  </a:lnTo>
                  <a:cubicBezTo>
                    <a:pt x="4242519" y="849327"/>
                    <a:pt x="4186639" y="905207"/>
                    <a:pt x="4118059" y="9052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535705" y="3004196"/>
            <a:ext cx="6069013" cy="4461767"/>
            <a:chOff x="0" y="0"/>
            <a:chExt cx="2052975" cy="15092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52975" cy="1509289"/>
            </a:xfrm>
            <a:custGeom>
              <a:avLst/>
              <a:gdLst/>
              <a:ahLst/>
              <a:cxnLst/>
              <a:rect l="l" t="t" r="r" b="b"/>
              <a:pathLst>
                <a:path w="2052975" h="1509289">
                  <a:moveTo>
                    <a:pt x="1928515" y="1509289"/>
                  </a:moveTo>
                  <a:lnTo>
                    <a:pt x="124460" y="1509289"/>
                  </a:lnTo>
                  <a:cubicBezTo>
                    <a:pt x="55880" y="1509289"/>
                    <a:pt x="0" y="1453409"/>
                    <a:pt x="0" y="1384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28515" y="0"/>
                  </a:lnTo>
                  <a:cubicBezTo>
                    <a:pt x="1997095" y="0"/>
                    <a:pt x="2052975" y="55880"/>
                    <a:pt x="2052975" y="124460"/>
                  </a:cubicBezTo>
                  <a:lnTo>
                    <a:pt x="2052975" y="1384829"/>
                  </a:lnTo>
                  <a:cubicBezTo>
                    <a:pt x="2052975" y="1453409"/>
                    <a:pt x="1997095" y="1509289"/>
                    <a:pt x="1928515" y="15092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883919" y="3004196"/>
            <a:ext cx="6069013" cy="7025519"/>
            <a:chOff x="0" y="0"/>
            <a:chExt cx="2052975" cy="23765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52975" cy="2376534"/>
            </a:xfrm>
            <a:custGeom>
              <a:avLst/>
              <a:gdLst/>
              <a:ahLst/>
              <a:cxnLst/>
              <a:rect l="l" t="t" r="r" b="b"/>
              <a:pathLst>
                <a:path w="2052975" h="2376534">
                  <a:moveTo>
                    <a:pt x="1928515" y="2376533"/>
                  </a:moveTo>
                  <a:lnTo>
                    <a:pt x="124460" y="2376533"/>
                  </a:lnTo>
                  <a:cubicBezTo>
                    <a:pt x="55880" y="2376533"/>
                    <a:pt x="0" y="2320653"/>
                    <a:pt x="0" y="22520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28515" y="0"/>
                  </a:lnTo>
                  <a:cubicBezTo>
                    <a:pt x="1997095" y="0"/>
                    <a:pt x="2052975" y="55880"/>
                    <a:pt x="2052975" y="124460"/>
                  </a:cubicBezTo>
                  <a:lnTo>
                    <a:pt x="2052975" y="2252074"/>
                  </a:lnTo>
                  <a:cubicBezTo>
                    <a:pt x="2052975" y="2320654"/>
                    <a:pt x="1997095" y="2376534"/>
                    <a:pt x="1928515" y="23765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3487986"/>
            <a:ext cx="3543325" cy="28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1.Пров</a:t>
            </a:r>
            <a:r>
              <a:rPr lang="en-US" sz="2199" u="none" spc="-65">
                <a:solidFill>
                  <a:srgbClr val="191919"/>
                </a:solidFill>
                <a:latin typeface="Montserrat Semi-Bold Bold"/>
              </a:rPr>
              <a:t>ести мониторинговые исследования образовательных результатов учащихся на начальном этапе реализации проекта.</a:t>
            </a:r>
          </a:p>
          <a:p>
            <a:pPr marL="0" lvl="0" indent="0" algn="l">
              <a:lnSpc>
                <a:spcPts val="2859"/>
              </a:lnSpc>
            </a:pPr>
            <a:endParaRPr lang="en-US" sz="2199" u="none" spc="-65">
              <a:solidFill>
                <a:srgbClr val="191919"/>
              </a:solidFill>
              <a:latin typeface="Montserrat Semi-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74470" y="3469648"/>
            <a:ext cx="5220880" cy="3590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r>
              <a:rPr lang="en-US" sz="2200" spc="-65">
                <a:solidFill>
                  <a:srgbClr val="191919"/>
                </a:solidFill>
                <a:latin typeface="Montserrat Semi-Bold Bold"/>
              </a:rPr>
              <a:t>2. Создать внутрикорпоративную систему подготовки педагогического коллектива лицея к инновационной деятельности по реализации проекта «Международные исследования качества образования (Оценка качества образования на основе практик международных исследований)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922533"/>
            <a:ext cx="10777143" cy="179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 4. Обобщить материалы мониторинговых исследований выявления эффективности формирования и оценивания образовательных результатов учащихся в контексте практики международных исследований качества подготовки обучающихся на всех уровнях лицейского образования.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01399" y="3469648"/>
            <a:ext cx="5243205" cy="607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3. Подобрать и провести апробацию в учебном процессе дидактических и контрольно-оценочных материалов, разработанных на основе интеграции методологии:</a:t>
            </a:r>
          </a:p>
          <a:p>
            <a:pPr>
              <a:lnSpc>
                <a:spcPts val="2859"/>
              </a:lnSpc>
            </a:pPr>
            <a:endParaRPr lang="en-US" sz="2199" spc="-65">
              <a:solidFill>
                <a:srgbClr val="191919"/>
              </a:solidFill>
              <a:latin typeface="Montserrat Semi-Bold Bold"/>
            </a:endParaRPr>
          </a:p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"/>
              </a:rPr>
              <a:t>3.1. ФГОС НОО и международных исследований качества подготовки обучающихся PIRLS;</a:t>
            </a:r>
          </a:p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"/>
              </a:rPr>
              <a:t>3.2. ФГОС ООО и международных исследований качества подготовки обучающихся PISA, TIMSS;</a:t>
            </a:r>
          </a:p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"/>
              </a:rPr>
              <a:t> 3.3. ФГОС СОО и международных исследований качества подготовки обучающихся PISA, TIMSS.</a:t>
            </a:r>
          </a:p>
          <a:p>
            <a:pPr marL="0" lvl="0" indent="0">
              <a:lnSpc>
                <a:spcPts val="2859"/>
              </a:lnSpc>
            </a:pPr>
            <a:endParaRPr lang="en-US" sz="2199" spc="-65">
              <a:solidFill>
                <a:srgbClr val="191919"/>
              </a:solidFill>
              <a:latin typeface="Montserrat Semi-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110997" y="861323"/>
            <a:ext cx="12417089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Задачи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3004196"/>
            <a:ext cx="4921436" cy="3524968"/>
            <a:chOff x="0" y="0"/>
            <a:chExt cx="1664782" cy="1192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4782" cy="1192397"/>
            </a:xfrm>
            <a:custGeom>
              <a:avLst/>
              <a:gdLst/>
              <a:ahLst/>
              <a:cxnLst/>
              <a:rect l="l" t="t" r="r" b="b"/>
              <a:pathLst>
                <a:path w="1664782" h="1192397">
                  <a:moveTo>
                    <a:pt x="1540322" y="1192396"/>
                  </a:moveTo>
                  <a:lnTo>
                    <a:pt x="124460" y="1192396"/>
                  </a:lnTo>
                  <a:cubicBezTo>
                    <a:pt x="55880" y="1192396"/>
                    <a:pt x="0" y="1136516"/>
                    <a:pt x="0" y="10679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0322" y="0"/>
                  </a:lnTo>
                  <a:cubicBezTo>
                    <a:pt x="1608902" y="0"/>
                    <a:pt x="1664782" y="55880"/>
                    <a:pt x="1664782" y="124460"/>
                  </a:cubicBezTo>
                  <a:lnTo>
                    <a:pt x="1664782" y="1067937"/>
                  </a:lnTo>
                  <a:cubicBezTo>
                    <a:pt x="1664782" y="1136517"/>
                    <a:pt x="1608902" y="1192397"/>
                    <a:pt x="1540322" y="11923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48644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6321" y="3004196"/>
            <a:ext cx="12226611" cy="7049935"/>
            <a:chOff x="0" y="0"/>
            <a:chExt cx="4135915" cy="23847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5915" cy="2384793"/>
            </a:xfrm>
            <a:custGeom>
              <a:avLst/>
              <a:gdLst/>
              <a:ahLst/>
              <a:cxnLst/>
              <a:rect l="l" t="t" r="r" b="b"/>
              <a:pathLst>
                <a:path w="4135915" h="2384793">
                  <a:moveTo>
                    <a:pt x="4011455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11456" y="0"/>
                  </a:lnTo>
                  <a:cubicBezTo>
                    <a:pt x="4080035" y="0"/>
                    <a:pt x="4135915" y="55880"/>
                    <a:pt x="4135915" y="124460"/>
                  </a:cubicBezTo>
                  <a:lnTo>
                    <a:pt x="4135915" y="2260333"/>
                  </a:lnTo>
                  <a:cubicBezTo>
                    <a:pt x="4135915" y="2328913"/>
                    <a:pt x="4080035" y="2384793"/>
                    <a:pt x="4011456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5310" y="6957351"/>
            <a:ext cx="3030105" cy="303010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3487986"/>
            <a:ext cx="3543325" cy="287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1.Пров</a:t>
            </a:r>
            <a:r>
              <a:rPr lang="en-US" sz="2199" u="none" spc="-65">
                <a:solidFill>
                  <a:srgbClr val="191919"/>
                </a:solidFill>
                <a:latin typeface="Montserrat Semi-Bold Bold"/>
              </a:rPr>
              <a:t>ести мониторинговые исследования образовательных результатов учащихся на начальном этапе реализации проекта.</a:t>
            </a:r>
          </a:p>
          <a:p>
            <a:pPr marL="0" lvl="0" indent="0" algn="l">
              <a:lnSpc>
                <a:spcPts val="2859"/>
              </a:lnSpc>
            </a:pPr>
            <a:endParaRPr lang="en-US" sz="2199" u="none" spc="-65">
              <a:solidFill>
                <a:srgbClr val="191919"/>
              </a:solidFill>
              <a:latin typeface="Montserrat Semi-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Диагностика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58851" y="3602286"/>
            <a:ext cx="11531039" cy="193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00">
                <a:solidFill>
                  <a:srgbClr val="000000"/>
                </a:solidFill>
                <a:latin typeface="Montserrat Semi-Bold Bold"/>
              </a:rPr>
              <a:t>Диагностическая работа по функциональной грамотности обучающихся 5-х классов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73380" y="5920036"/>
            <a:ext cx="2885149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0"/>
              </a:lnSpc>
            </a:pPr>
            <a:r>
              <a:rPr lang="en-US" sz="20000" spc="-400">
                <a:solidFill>
                  <a:srgbClr val="000000"/>
                </a:solidFill>
                <a:latin typeface="Montserrat Semi-Bold Bold"/>
              </a:rPr>
              <a:t>21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73380" y="8244550"/>
            <a:ext cx="3543325" cy="107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Образовательная организация </a:t>
            </a:r>
          </a:p>
          <a:p>
            <a:pPr marL="0" lvl="0" indent="0" algn="l">
              <a:lnSpc>
                <a:spcPts val="2859"/>
              </a:lnSpc>
            </a:pPr>
            <a:r>
              <a:rPr lang="en-US" sz="2199" spc="-65">
                <a:solidFill>
                  <a:srgbClr val="191919"/>
                </a:solidFill>
                <a:latin typeface="Montserrat Semi-Bold Bold"/>
              </a:rPr>
              <a:t>г. Челябинска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3450" y="6143152"/>
            <a:ext cx="6553638" cy="2443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Проверялась читательская, математическая, естественно-научная грамотность</a:t>
            </a:r>
          </a:p>
          <a:p>
            <a:pPr>
              <a:lnSpc>
                <a:spcPts val="3900"/>
              </a:lnSpc>
            </a:pPr>
            <a:endParaRPr lang="en-US" sz="3000" spc="-89">
              <a:solidFill>
                <a:srgbClr val="191919"/>
              </a:solidFill>
              <a:latin typeface="Montserrat Semi-Bold"/>
            </a:endParaRPr>
          </a:p>
          <a:p>
            <a:pPr marL="0" lvl="0" indent="0" algn="l">
              <a:lnSpc>
                <a:spcPts val="39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Выявлены дефициты учащихся</a:t>
            </a: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191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35068" y="3004196"/>
            <a:ext cx="17617864" cy="7049935"/>
            <a:chOff x="0" y="0"/>
            <a:chExt cx="5959623" cy="23847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2384793"/>
            </a:xfrm>
            <a:custGeom>
              <a:avLst/>
              <a:gdLst/>
              <a:ahLst/>
              <a:cxnLst/>
              <a:rect l="l" t="t" r="r" b="b"/>
              <a:pathLst>
                <a:path w="5959623" h="2384793">
                  <a:moveTo>
                    <a:pt x="5835163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2260333"/>
                  </a:lnTo>
                  <a:cubicBezTo>
                    <a:pt x="5959623" y="2328913"/>
                    <a:pt x="5903743" y="2384793"/>
                    <a:pt x="5835163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Диагностика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581471"/>
            <a:ext cx="1250607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Результаты диагностики функциональной грамотности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10997" y="4467984"/>
            <a:ext cx="2433248" cy="2433248"/>
            <a:chOff x="0" y="0"/>
            <a:chExt cx="3244331" cy="3244331"/>
          </a:xfrm>
        </p:grpSpPr>
        <p:sp>
          <p:nvSpPr>
            <p:cNvPr id="10" name="TextBox 10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73 %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29085" y="4175"/>
                <a:ext cx="2513266" cy="2607299"/>
              </a:xfrm>
              <a:custGeom>
                <a:avLst/>
                <a:gdLst/>
                <a:ahLst/>
                <a:cxnLst/>
                <a:rect l="l" t="t" r="r" b="b"/>
                <a:pathLst>
                  <a:path w="2513266" h="2607299">
                    <a:moveTo>
                      <a:pt x="1414097" y="7688"/>
                    </a:moveTo>
                    <a:cubicBezTo>
                      <a:pt x="2044425" y="94453"/>
                      <a:pt x="2513266" y="634268"/>
                      <a:pt x="2510906" y="1270535"/>
                    </a:cubicBezTo>
                    <a:cubicBezTo>
                      <a:pt x="2508547" y="1906802"/>
                      <a:pt x="2035714" y="2443125"/>
                      <a:pt x="1404760" y="2525212"/>
                    </a:cubicBezTo>
                    <a:cubicBezTo>
                      <a:pt x="773806" y="2607298"/>
                      <a:pt x="179486" y="2209811"/>
                      <a:pt x="14404" y="1595328"/>
                    </a:cubicBezTo>
                    <a:cubicBezTo>
                      <a:pt x="0" y="1542651"/>
                      <a:pt x="14882" y="1486294"/>
                      <a:pt x="53414" y="1447596"/>
                    </a:cubicBezTo>
                    <a:cubicBezTo>
                      <a:pt x="91946" y="1408898"/>
                      <a:pt x="148239" y="1393775"/>
                      <a:pt x="200976" y="1407954"/>
                    </a:cubicBezTo>
                    <a:cubicBezTo>
                      <a:pt x="253714" y="1422132"/>
                      <a:pt x="294834" y="1463444"/>
                      <a:pt x="308767" y="1516247"/>
                    </a:cubicBezTo>
                    <a:cubicBezTo>
                      <a:pt x="434229" y="1983254"/>
                      <a:pt x="885912" y="2285345"/>
                      <a:pt x="1365437" y="2222959"/>
                    </a:cubicBezTo>
                    <a:cubicBezTo>
                      <a:pt x="1844962" y="2160573"/>
                      <a:pt x="2204315" y="1752968"/>
                      <a:pt x="2206108" y="1269405"/>
                    </a:cubicBezTo>
                    <a:cubicBezTo>
                      <a:pt x="2207902" y="785842"/>
                      <a:pt x="1851582" y="375582"/>
                      <a:pt x="1372533" y="309641"/>
                    </a:cubicBezTo>
                    <a:cubicBezTo>
                      <a:pt x="1318400" y="302436"/>
                      <a:pt x="1272260" y="266818"/>
                      <a:pt x="1251584" y="216273"/>
                    </a:cubicBezTo>
                    <a:cubicBezTo>
                      <a:pt x="1230908" y="165729"/>
                      <a:pt x="1238856" y="107984"/>
                      <a:pt x="1272420" y="64906"/>
                    </a:cubicBezTo>
                    <a:cubicBezTo>
                      <a:pt x="1305983" y="21827"/>
                      <a:pt x="1360031" y="0"/>
                      <a:pt x="1414097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931719" y="4467984"/>
            <a:ext cx="2433248" cy="2433248"/>
            <a:chOff x="0" y="0"/>
            <a:chExt cx="3244331" cy="3244331"/>
          </a:xfrm>
        </p:grpSpPr>
        <p:sp>
          <p:nvSpPr>
            <p:cNvPr id="15" name="TextBox 15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70 %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102937" y="4175"/>
                <a:ext cx="2470657" cy="2647652"/>
              </a:xfrm>
              <a:custGeom>
                <a:avLst/>
                <a:gdLst/>
                <a:ahLst/>
                <a:cxnLst/>
                <a:rect l="l" t="t" r="r" b="b"/>
                <a:pathLst>
                  <a:path w="2470657" h="2647652">
                    <a:moveTo>
                      <a:pt x="1340245" y="7688"/>
                    </a:moveTo>
                    <a:cubicBezTo>
                      <a:pt x="1940676" y="90337"/>
                      <a:pt x="2399031" y="585749"/>
                      <a:pt x="2434844" y="1190782"/>
                    </a:cubicBezTo>
                    <a:cubicBezTo>
                      <a:pt x="2470657" y="1795816"/>
                      <a:pt x="2073947" y="2341841"/>
                      <a:pt x="1487459" y="2494746"/>
                    </a:cubicBezTo>
                    <a:cubicBezTo>
                      <a:pt x="900971" y="2647651"/>
                      <a:pt x="288167" y="2364821"/>
                      <a:pt x="24020" y="1819316"/>
                    </a:cubicBezTo>
                    <a:cubicBezTo>
                      <a:pt x="0" y="1770272"/>
                      <a:pt x="4058" y="1712125"/>
                      <a:pt x="34656" y="1666892"/>
                    </a:cubicBezTo>
                    <a:cubicBezTo>
                      <a:pt x="65255" y="1621659"/>
                      <a:pt x="117717" y="1596256"/>
                      <a:pt x="172177" y="1600301"/>
                    </a:cubicBezTo>
                    <a:cubicBezTo>
                      <a:pt x="226637" y="1604346"/>
                      <a:pt x="274770" y="1637222"/>
                      <a:pt x="298350" y="1686478"/>
                    </a:cubicBezTo>
                    <a:cubicBezTo>
                      <a:pt x="499102" y="2101061"/>
                      <a:pt x="964833" y="2316013"/>
                      <a:pt x="1410564" y="2199805"/>
                    </a:cubicBezTo>
                    <a:cubicBezTo>
                      <a:pt x="1856295" y="2083597"/>
                      <a:pt x="2157795" y="1668618"/>
                      <a:pt x="2130576" y="1208793"/>
                    </a:cubicBezTo>
                    <a:cubicBezTo>
                      <a:pt x="2103359" y="748967"/>
                      <a:pt x="1755009" y="372454"/>
                      <a:pt x="1298681" y="309641"/>
                    </a:cubicBezTo>
                    <a:cubicBezTo>
                      <a:pt x="1244548" y="302436"/>
                      <a:pt x="1198408" y="266818"/>
                      <a:pt x="1177732" y="216273"/>
                    </a:cubicBezTo>
                    <a:cubicBezTo>
                      <a:pt x="1157056" y="165729"/>
                      <a:pt x="1165004" y="107984"/>
                      <a:pt x="1198568" y="64906"/>
                    </a:cubicBezTo>
                    <a:cubicBezTo>
                      <a:pt x="1232131" y="21827"/>
                      <a:pt x="1286179" y="0"/>
                      <a:pt x="1340245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909089" y="7252200"/>
            <a:ext cx="283706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Финансовая грамотность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5 класс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4534" y="7252200"/>
            <a:ext cx="338761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Читательская грамотность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6 класс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79872" y="4448934"/>
            <a:ext cx="4065171" cy="193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 dirty="0" err="1">
                <a:solidFill>
                  <a:srgbClr val="000000"/>
                </a:solidFill>
                <a:latin typeface="Montserrat Semi-Bold Bold"/>
              </a:rPr>
              <a:t>Проблемы</a:t>
            </a:r>
            <a:r>
              <a:rPr lang="en-US" sz="2000" spc="-60" dirty="0">
                <a:solidFill>
                  <a:srgbClr val="000000"/>
                </a:solidFill>
                <a:latin typeface="Montserrat Semi-Bold Bold"/>
              </a:rPr>
              <a:t>: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защита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от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мошенников</a:t>
            </a:r>
            <a:endParaRPr lang="en-US" sz="2000" spc="-60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 dirty="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 dirty="0" err="1">
                <a:solidFill>
                  <a:srgbClr val="000000"/>
                </a:solidFill>
                <a:latin typeface="Montserrat Semi-Bold Bold"/>
              </a:rPr>
              <a:t>Успехи</a:t>
            </a:r>
            <a:r>
              <a:rPr lang="en-US" sz="2000" spc="-60" dirty="0">
                <a:solidFill>
                  <a:srgbClr val="000000"/>
                </a:solidFill>
                <a:latin typeface="Montserrat Semi-Bold Bold"/>
              </a:rPr>
              <a:t>: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наличные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безналичные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деньги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;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доходы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и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расходы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,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семейный</a:t>
            </a:r>
            <a:r>
              <a:rPr lang="en-US" sz="2000" spc="-60" dirty="0">
                <a:solidFill>
                  <a:srgbClr val="000000"/>
                </a:solidFill>
                <a:latin typeface="Montserrat Semi-Bold"/>
              </a:rPr>
              <a:t> </a:t>
            </a:r>
            <a:r>
              <a:rPr lang="en-US" sz="2000" spc="-60" dirty="0" err="1">
                <a:solidFill>
                  <a:srgbClr val="000000"/>
                </a:solidFill>
                <a:latin typeface="Montserrat Semi-Bold"/>
              </a:rPr>
              <a:t>бюджет</a:t>
            </a:r>
            <a:endParaRPr lang="en-US" sz="2000" spc="-60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842152" y="4321401"/>
            <a:ext cx="4065171" cy="387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Проблемы: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 использовать неявно заданную информацию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Успехи: 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интерпретировать информацию, отвечать на вопросы, используя явно заданную информацию;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Оценивать достоверность предложенной информации, строить оценочные суждения на основе текста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95805859-4A69-4321-A1EE-428CD8DE560B}"/>
              </a:ext>
            </a:extLst>
          </p:cNvPr>
          <p:cNvSpPr txBox="1"/>
          <p:nvPr/>
        </p:nvSpPr>
        <p:spPr>
          <a:xfrm>
            <a:off x="909089" y="9002047"/>
            <a:ext cx="14464405" cy="698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sz="2000" spc="-60" dirty="0">
                <a:solidFill>
                  <a:srgbClr val="000000"/>
                </a:solidFill>
                <a:latin typeface="Montserrat Semi-Bold Bold"/>
              </a:rPr>
              <a:t>Диагностика проходила в смешанном формате</a:t>
            </a:r>
          </a:p>
          <a:p>
            <a:pPr>
              <a:lnSpc>
                <a:spcPts val="1800"/>
              </a:lnSpc>
              <a:spcBef>
                <a:spcPct val="0"/>
              </a:spcBef>
            </a:pPr>
            <a:endParaRPr lang="ru-RU" sz="2000" spc="-60" dirty="0">
              <a:solidFill>
                <a:srgbClr val="000000"/>
              </a:solidFill>
              <a:latin typeface="Montserrat Semi-Bold Bold"/>
            </a:endParaRPr>
          </a:p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sz="2000" spc="-60" dirty="0">
                <a:solidFill>
                  <a:srgbClr val="000000"/>
                </a:solidFill>
                <a:latin typeface="Montserrat Semi-Bold Bold"/>
              </a:rPr>
              <a:t>Часть учащихся выполняли задания с электронной форме (</a:t>
            </a:r>
            <a:r>
              <a:rPr lang="en-US" sz="2000" spc="-60" dirty="0">
                <a:solidFill>
                  <a:srgbClr val="000000"/>
                </a:solidFill>
                <a:latin typeface="Montserrat Semi-Bold Bold"/>
              </a:rPr>
              <a:t>Google Forms </a:t>
            </a:r>
            <a:r>
              <a:rPr lang="ru-RU" sz="2000" spc="-60" dirty="0">
                <a:solidFill>
                  <a:srgbClr val="000000"/>
                </a:solidFill>
                <a:latin typeface="Montserrat Semi-Bold Bold"/>
              </a:rPr>
              <a:t>и </a:t>
            </a:r>
            <a:r>
              <a:rPr lang="en-US" sz="2000" spc="-60" dirty="0">
                <a:solidFill>
                  <a:srgbClr val="000000"/>
                </a:solidFill>
                <a:latin typeface="Montserrat Semi-Bold Bold"/>
              </a:rPr>
              <a:t>Microsoft Forms)</a:t>
            </a:r>
            <a:endParaRPr lang="en-US" sz="2000" spc="-60" dirty="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068" y="3004196"/>
            <a:ext cx="17617864" cy="7049935"/>
            <a:chOff x="0" y="0"/>
            <a:chExt cx="5959623" cy="23847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9623" cy="2384793"/>
            </a:xfrm>
            <a:custGeom>
              <a:avLst/>
              <a:gdLst/>
              <a:ahLst/>
              <a:cxnLst/>
              <a:rect l="l" t="t" r="r" b="b"/>
              <a:pathLst>
                <a:path w="5959623" h="2384793">
                  <a:moveTo>
                    <a:pt x="5835163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2260333"/>
                  </a:lnTo>
                  <a:cubicBezTo>
                    <a:pt x="5959623" y="2328913"/>
                    <a:pt x="5903743" y="2384793"/>
                    <a:pt x="5835163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Диагностика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81471"/>
            <a:ext cx="1250607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Результаты диагностики функциональной грамотности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345908" y="4490424"/>
            <a:ext cx="2433248" cy="2433248"/>
            <a:chOff x="0" y="0"/>
            <a:chExt cx="3244331" cy="3244331"/>
          </a:xfrm>
        </p:grpSpPr>
        <p:sp>
          <p:nvSpPr>
            <p:cNvPr id="9" name="TextBox 9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73 %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29085" y="4175"/>
                <a:ext cx="2513266" cy="2607299"/>
              </a:xfrm>
              <a:custGeom>
                <a:avLst/>
                <a:gdLst/>
                <a:ahLst/>
                <a:cxnLst/>
                <a:rect l="l" t="t" r="r" b="b"/>
                <a:pathLst>
                  <a:path w="2513266" h="2607299">
                    <a:moveTo>
                      <a:pt x="1414097" y="7688"/>
                    </a:moveTo>
                    <a:cubicBezTo>
                      <a:pt x="2044425" y="94453"/>
                      <a:pt x="2513266" y="634268"/>
                      <a:pt x="2510906" y="1270535"/>
                    </a:cubicBezTo>
                    <a:cubicBezTo>
                      <a:pt x="2508547" y="1906802"/>
                      <a:pt x="2035714" y="2443125"/>
                      <a:pt x="1404760" y="2525212"/>
                    </a:cubicBezTo>
                    <a:cubicBezTo>
                      <a:pt x="773806" y="2607298"/>
                      <a:pt x="179486" y="2209811"/>
                      <a:pt x="14404" y="1595328"/>
                    </a:cubicBezTo>
                    <a:cubicBezTo>
                      <a:pt x="0" y="1542651"/>
                      <a:pt x="14882" y="1486294"/>
                      <a:pt x="53414" y="1447596"/>
                    </a:cubicBezTo>
                    <a:cubicBezTo>
                      <a:pt x="91946" y="1408898"/>
                      <a:pt x="148239" y="1393775"/>
                      <a:pt x="200976" y="1407954"/>
                    </a:cubicBezTo>
                    <a:cubicBezTo>
                      <a:pt x="253714" y="1422132"/>
                      <a:pt x="294834" y="1463444"/>
                      <a:pt x="308767" y="1516247"/>
                    </a:cubicBezTo>
                    <a:cubicBezTo>
                      <a:pt x="434229" y="1983254"/>
                      <a:pt x="885912" y="2285345"/>
                      <a:pt x="1365437" y="2222959"/>
                    </a:cubicBezTo>
                    <a:cubicBezTo>
                      <a:pt x="1844962" y="2160573"/>
                      <a:pt x="2204315" y="1752968"/>
                      <a:pt x="2206108" y="1269405"/>
                    </a:cubicBezTo>
                    <a:cubicBezTo>
                      <a:pt x="2207902" y="785842"/>
                      <a:pt x="1851582" y="375582"/>
                      <a:pt x="1372533" y="309641"/>
                    </a:cubicBezTo>
                    <a:cubicBezTo>
                      <a:pt x="1318400" y="302436"/>
                      <a:pt x="1272260" y="266818"/>
                      <a:pt x="1251584" y="216273"/>
                    </a:cubicBezTo>
                    <a:cubicBezTo>
                      <a:pt x="1230908" y="165729"/>
                      <a:pt x="1238856" y="107984"/>
                      <a:pt x="1272420" y="64906"/>
                    </a:cubicBezTo>
                    <a:cubicBezTo>
                      <a:pt x="1305983" y="21827"/>
                      <a:pt x="1360031" y="0"/>
                      <a:pt x="1414097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588182" y="4490424"/>
            <a:ext cx="2433248" cy="2433248"/>
            <a:chOff x="0" y="0"/>
            <a:chExt cx="3244331" cy="3244331"/>
          </a:xfrm>
        </p:grpSpPr>
        <p:sp>
          <p:nvSpPr>
            <p:cNvPr id="14" name="TextBox 14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71 %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73566" y="4175"/>
                <a:ext cx="2489026" cy="2637417"/>
              </a:xfrm>
              <a:custGeom>
                <a:avLst/>
                <a:gdLst/>
                <a:ahLst/>
                <a:cxnLst/>
                <a:rect l="l" t="t" r="r" b="b"/>
                <a:pathLst>
                  <a:path w="2489026" h="2637417">
                    <a:moveTo>
                      <a:pt x="1369616" y="7688"/>
                    </a:moveTo>
                    <a:cubicBezTo>
                      <a:pt x="1979975" y="91704"/>
                      <a:pt x="2441991" y="601684"/>
                      <a:pt x="2465508" y="1217349"/>
                    </a:cubicBezTo>
                    <a:cubicBezTo>
                      <a:pt x="2489025" y="1833014"/>
                      <a:pt x="2067258" y="2376753"/>
                      <a:pt x="1465087" y="2507085"/>
                    </a:cubicBezTo>
                    <a:cubicBezTo>
                      <a:pt x="862916" y="2637416"/>
                      <a:pt x="254059" y="2316741"/>
                      <a:pt x="20893" y="1746452"/>
                    </a:cubicBezTo>
                    <a:cubicBezTo>
                      <a:pt x="0" y="1695996"/>
                      <a:pt x="7700" y="1638219"/>
                      <a:pt x="41079" y="1594996"/>
                    </a:cubicBezTo>
                    <a:cubicBezTo>
                      <a:pt x="74457" y="1551774"/>
                      <a:pt x="128410" y="1529715"/>
                      <a:pt x="182509" y="1537172"/>
                    </a:cubicBezTo>
                    <a:cubicBezTo>
                      <a:pt x="236608" y="1544628"/>
                      <a:pt x="282582" y="1580461"/>
                      <a:pt x="303022" y="1631101"/>
                    </a:cubicBezTo>
                    <a:cubicBezTo>
                      <a:pt x="480229" y="2064521"/>
                      <a:pt x="942960" y="2308234"/>
                      <a:pt x="1400610" y="2209182"/>
                    </a:cubicBezTo>
                    <a:cubicBezTo>
                      <a:pt x="1858260" y="2110130"/>
                      <a:pt x="2178803" y="1696889"/>
                      <a:pt x="2160931" y="1228983"/>
                    </a:cubicBezTo>
                    <a:cubicBezTo>
                      <a:pt x="2143058" y="761078"/>
                      <a:pt x="1791925" y="373493"/>
                      <a:pt x="1328052" y="309641"/>
                    </a:cubicBezTo>
                    <a:cubicBezTo>
                      <a:pt x="1273919" y="302436"/>
                      <a:pt x="1227779" y="266818"/>
                      <a:pt x="1207103" y="216273"/>
                    </a:cubicBezTo>
                    <a:cubicBezTo>
                      <a:pt x="1186427" y="165729"/>
                      <a:pt x="1194375" y="107984"/>
                      <a:pt x="1227939" y="64906"/>
                    </a:cubicBezTo>
                    <a:cubicBezTo>
                      <a:pt x="1261502" y="21827"/>
                      <a:pt x="1315550" y="0"/>
                      <a:pt x="1369616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sp>
        <p:nvSpPr>
          <p:cNvPr id="18" name="TextBox 18"/>
          <p:cNvSpPr txBox="1"/>
          <p:nvPr/>
        </p:nvSpPr>
        <p:spPr>
          <a:xfrm>
            <a:off x="9144000" y="7274640"/>
            <a:ext cx="283706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Глобальные 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компетенции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8 класс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0997" y="7274640"/>
            <a:ext cx="338761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Математическая грамотность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7 класс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14783" y="4471374"/>
            <a:ext cx="4065171" cy="25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Проблемы: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 формулировка аргументов; умение объяснять сложную ситуацию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Успехи: 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понимание глобальные проблем; способность оценки действий и их последствий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98615" y="4343841"/>
            <a:ext cx="4065171" cy="25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Проблемы: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 читать реальные графики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Успехи: 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работа с формулами; вычисление процентов в реальной ситуации; составление числовых выражений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61915" y="7785600"/>
            <a:ext cx="4772855" cy="35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0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335068" y="194119"/>
            <a:ext cx="17617864" cy="2547299"/>
            <a:chOff x="0" y="0"/>
            <a:chExt cx="5959623" cy="861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35068" y="3004196"/>
            <a:ext cx="17617864" cy="7049935"/>
            <a:chOff x="0" y="0"/>
            <a:chExt cx="5959623" cy="23847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959623" cy="2384793"/>
            </a:xfrm>
            <a:custGeom>
              <a:avLst/>
              <a:gdLst/>
              <a:ahLst/>
              <a:cxnLst/>
              <a:rect l="l" t="t" r="r" b="b"/>
              <a:pathLst>
                <a:path w="5959623" h="2384793">
                  <a:moveTo>
                    <a:pt x="5835163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2260333"/>
                  </a:lnTo>
                  <a:cubicBezTo>
                    <a:pt x="5959623" y="2328913"/>
                    <a:pt x="5903743" y="2384793"/>
                    <a:pt x="5835163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Диагностика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581471"/>
            <a:ext cx="1250607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 Bold"/>
              </a:rPr>
              <a:t>Результаты диагностики функциональной грамотности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10997" y="4467984"/>
            <a:ext cx="2433248" cy="2433248"/>
            <a:chOff x="0" y="0"/>
            <a:chExt cx="3244331" cy="3244331"/>
          </a:xfrm>
        </p:grpSpPr>
        <p:sp>
          <p:nvSpPr>
            <p:cNvPr id="10" name="TextBox 10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65 %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301831" y="4175"/>
                <a:ext cx="2311938" cy="2650579"/>
              </a:xfrm>
              <a:custGeom>
                <a:avLst/>
                <a:gdLst/>
                <a:ahLst/>
                <a:cxnLst/>
                <a:rect l="l" t="t" r="r" b="b"/>
                <a:pathLst>
                  <a:path w="2311938" h="2650579">
                    <a:moveTo>
                      <a:pt x="1141351" y="7688"/>
                    </a:moveTo>
                    <a:cubicBezTo>
                      <a:pt x="1692687" y="83579"/>
                      <a:pt x="2130384" y="509592"/>
                      <a:pt x="2221161" y="1058674"/>
                    </a:cubicBezTo>
                    <a:cubicBezTo>
                      <a:pt x="2311938" y="1607756"/>
                      <a:pt x="2034644" y="2151975"/>
                      <a:pt x="1537071" y="2401277"/>
                    </a:cubicBezTo>
                    <a:cubicBezTo>
                      <a:pt x="1039497" y="2650579"/>
                      <a:pt x="437573" y="2546879"/>
                      <a:pt x="52109" y="2145446"/>
                    </a:cubicBezTo>
                    <a:cubicBezTo>
                      <a:pt x="14109" y="2106225"/>
                      <a:pt x="0" y="2049670"/>
                      <a:pt x="15123" y="1997195"/>
                    </a:cubicBezTo>
                    <a:cubicBezTo>
                      <a:pt x="30246" y="1944721"/>
                      <a:pt x="72290" y="1904349"/>
                      <a:pt x="125335" y="1891367"/>
                    </a:cubicBezTo>
                    <a:cubicBezTo>
                      <a:pt x="178380" y="1878385"/>
                      <a:pt x="234316" y="1894778"/>
                      <a:pt x="271963" y="1934337"/>
                    </a:cubicBezTo>
                    <a:cubicBezTo>
                      <a:pt x="564916" y="2239426"/>
                      <a:pt x="1022378" y="2318238"/>
                      <a:pt x="1400534" y="2128768"/>
                    </a:cubicBezTo>
                    <a:cubicBezTo>
                      <a:pt x="1778690" y="1939299"/>
                      <a:pt x="1989433" y="1525693"/>
                      <a:pt x="1920443" y="1108390"/>
                    </a:cubicBezTo>
                    <a:cubicBezTo>
                      <a:pt x="1851452" y="691088"/>
                      <a:pt x="1518803" y="367318"/>
                      <a:pt x="1099787" y="309641"/>
                    </a:cubicBezTo>
                    <a:cubicBezTo>
                      <a:pt x="1045654" y="302436"/>
                      <a:pt x="999514" y="266818"/>
                      <a:pt x="978838" y="216273"/>
                    </a:cubicBezTo>
                    <a:cubicBezTo>
                      <a:pt x="958162" y="165729"/>
                      <a:pt x="966110" y="107984"/>
                      <a:pt x="999674" y="64906"/>
                    </a:cubicBezTo>
                    <a:cubicBezTo>
                      <a:pt x="1033237" y="21827"/>
                      <a:pt x="1087285" y="0"/>
                      <a:pt x="1141351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9931719" y="4467984"/>
            <a:ext cx="2433248" cy="2433248"/>
            <a:chOff x="0" y="0"/>
            <a:chExt cx="3244331" cy="3244331"/>
          </a:xfrm>
        </p:grpSpPr>
        <p:sp>
          <p:nvSpPr>
            <p:cNvPr id="15" name="TextBox 15"/>
            <p:cNvSpPr txBox="1"/>
            <p:nvPr/>
          </p:nvSpPr>
          <p:spPr>
            <a:xfrm>
              <a:off x="736912" y="1076870"/>
              <a:ext cx="1770507" cy="1004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58"/>
                </a:lnSpc>
              </a:pPr>
              <a:r>
                <a:rPr lang="en-US" sz="4541">
                  <a:solidFill>
                    <a:srgbClr val="000000"/>
                  </a:solidFill>
                  <a:latin typeface="Open Sans Light Bold"/>
                </a:rPr>
                <a:t>78 %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0" y="0"/>
              <a:ext cx="3244331" cy="3244331"/>
              <a:chOff x="0" y="0"/>
              <a:chExt cx="2540000" cy="254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306835"/>
                    </a:lnTo>
                    <a:cubicBezTo>
                      <a:pt x="986864" y="305288"/>
                      <a:pt x="666611" y="488915"/>
                      <a:pt x="493233" y="788185"/>
                    </a:cubicBezTo>
                    <a:cubicBezTo>
                      <a:pt x="319854" y="1087454"/>
                      <a:pt x="319854" y="1456616"/>
                      <a:pt x="493233" y="1755885"/>
                    </a:cubicBezTo>
                    <a:cubicBezTo>
                      <a:pt x="666611" y="2055155"/>
                      <a:pt x="986864" y="2238782"/>
                      <a:pt x="1332725" y="2237235"/>
                    </a:cubicBezTo>
                    <a:cubicBezTo>
                      <a:pt x="1678586" y="2238782"/>
                      <a:pt x="1998839" y="2055155"/>
                      <a:pt x="2172217" y="1755885"/>
                    </a:cubicBezTo>
                    <a:cubicBezTo>
                      <a:pt x="2345596" y="1456616"/>
                      <a:pt x="2345596" y="1087454"/>
                      <a:pt x="2172217" y="788185"/>
                    </a:cubicBezTo>
                    <a:cubicBezTo>
                      <a:pt x="1998839" y="488915"/>
                      <a:pt x="1678586" y="305288"/>
                      <a:pt x="1332725" y="306835"/>
                    </a:cubicBezTo>
                    <a:close/>
                  </a:path>
                </a:pathLst>
              </a:custGeom>
              <a:solidFill>
                <a:srgbClr val="E2E7EB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-33828" y="4175"/>
                <a:ext cx="2640755" cy="2586734"/>
              </a:xfrm>
              <a:custGeom>
                <a:avLst/>
                <a:gdLst/>
                <a:ahLst/>
                <a:cxnLst/>
                <a:rect l="l" t="t" r="r" b="b"/>
                <a:pathLst>
                  <a:path w="2640755" h="2586734">
                    <a:moveTo>
                      <a:pt x="1477010" y="7688"/>
                    </a:moveTo>
                    <a:cubicBezTo>
                      <a:pt x="2157965" y="101421"/>
                      <a:pt x="2640755" y="719920"/>
                      <a:pt x="2566370" y="1403260"/>
                    </a:cubicBezTo>
                    <a:cubicBezTo>
                      <a:pt x="2491985" y="2086599"/>
                      <a:pt x="1887426" y="2586734"/>
                      <a:pt x="1202251" y="2531756"/>
                    </a:cubicBezTo>
                    <a:cubicBezTo>
                      <a:pt x="517077" y="2476779"/>
                      <a:pt x="0" y="1886646"/>
                      <a:pt x="35525" y="1200188"/>
                    </a:cubicBezTo>
                    <a:cubicBezTo>
                      <a:pt x="38104" y="1145639"/>
                      <a:pt x="69672" y="1096639"/>
                      <a:pt x="118277" y="1071742"/>
                    </a:cubicBezTo>
                    <a:cubicBezTo>
                      <a:pt x="166882" y="1046845"/>
                      <a:pt x="225092" y="1049857"/>
                      <a:pt x="270868" y="1079639"/>
                    </a:cubicBezTo>
                    <a:cubicBezTo>
                      <a:pt x="316643" y="1109420"/>
                      <a:pt x="342984" y="1161417"/>
                      <a:pt x="339918" y="1215941"/>
                    </a:cubicBezTo>
                    <a:cubicBezTo>
                      <a:pt x="312919" y="1737649"/>
                      <a:pt x="705897" y="2186150"/>
                      <a:pt x="1226630" y="2227933"/>
                    </a:cubicBezTo>
                    <a:cubicBezTo>
                      <a:pt x="1747362" y="2269716"/>
                      <a:pt x="2206827" y="1889613"/>
                      <a:pt x="2263360" y="1370275"/>
                    </a:cubicBezTo>
                    <a:cubicBezTo>
                      <a:pt x="2319893" y="850937"/>
                      <a:pt x="1952972" y="380878"/>
                      <a:pt x="1435446" y="309641"/>
                    </a:cubicBezTo>
                    <a:cubicBezTo>
                      <a:pt x="1381313" y="302436"/>
                      <a:pt x="1335173" y="266818"/>
                      <a:pt x="1314497" y="216273"/>
                    </a:cubicBezTo>
                    <a:cubicBezTo>
                      <a:pt x="1293821" y="165729"/>
                      <a:pt x="1301769" y="107984"/>
                      <a:pt x="1335333" y="64906"/>
                    </a:cubicBezTo>
                    <a:cubicBezTo>
                      <a:pt x="1368896" y="21827"/>
                      <a:pt x="1422944" y="0"/>
                      <a:pt x="1477010" y="7688"/>
                    </a:cubicBezTo>
                    <a:close/>
                  </a:path>
                </a:pathLst>
              </a:custGeom>
              <a:solidFill>
                <a:srgbClr val="4C38F2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811422" y="7227695"/>
            <a:ext cx="381373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Естественно-научная грамотность</a:t>
            </a:r>
          </a:p>
          <a:p>
            <a:pPr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9 класс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4534" y="7252200"/>
            <a:ext cx="3387618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Креативное мышление</a:t>
            </a:r>
          </a:p>
          <a:p>
            <a:pPr algn="ctr">
              <a:lnSpc>
                <a:spcPts val="3000"/>
              </a:lnSpc>
            </a:pPr>
            <a:r>
              <a:rPr lang="en-US" sz="3000" spc="-89">
                <a:solidFill>
                  <a:srgbClr val="191919"/>
                </a:solidFill>
                <a:latin typeface="Montserrat Semi-Bold"/>
              </a:rPr>
              <a:t>5 класс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279872" y="4448934"/>
            <a:ext cx="4482043" cy="451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Проблемы: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 интерпретация данных и использование научных доказательств для получения выводов; применение естественнонаучных методов исследования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Успехи: 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научное объяснение явлений; делать и научно обосновывать прогнозы о протекании процесса или явления.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842152" y="4321401"/>
            <a:ext cx="4065171" cy="257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Проблемы: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 уточнение и совершенствование идеи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en-US" sz="2000" spc="-6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2000" spc="-60">
                <a:solidFill>
                  <a:srgbClr val="000000"/>
                </a:solidFill>
                <a:latin typeface="Montserrat Semi-Bold Bold"/>
              </a:rPr>
              <a:t>Успехи: </a:t>
            </a:r>
            <a:r>
              <a:rPr lang="en-US" sz="2000" spc="-60">
                <a:solidFill>
                  <a:srgbClr val="000000"/>
                </a:solidFill>
                <a:latin typeface="Montserrat Semi-Bold"/>
              </a:rPr>
              <a:t>выдвижение разнообразных идей, умение оценить оригинальность чужих идей; оценка сильных и слабых сторон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068" y="150051"/>
            <a:ext cx="17617864" cy="2547299"/>
            <a:chOff x="0" y="0"/>
            <a:chExt cx="5959623" cy="8616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59623" cy="861679"/>
            </a:xfrm>
            <a:custGeom>
              <a:avLst/>
              <a:gdLst/>
              <a:ahLst/>
              <a:cxnLst/>
              <a:rect l="l" t="t" r="r" b="b"/>
              <a:pathLst>
                <a:path w="5959623" h="861679">
                  <a:moveTo>
                    <a:pt x="5835163" y="861679"/>
                  </a:moveTo>
                  <a:lnTo>
                    <a:pt x="124460" y="861679"/>
                  </a:lnTo>
                  <a:cubicBezTo>
                    <a:pt x="55880" y="861679"/>
                    <a:pt x="0" y="805799"/>
                    <a:pt x="0" y="7372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737219"/>
                  </a:lnTo>
                  <a:cubicBezTo>
                    <a:pt x="5959623" y="805799"/>
                    <a:pt x="5903743" y="861679"/>
                    <a:pt x="5835163" y="861679"/>
                  </a:cubicBezTo>
                  <a:close/>
                </a:path>
              </a:pathLst>
            </a:custGeom>
            <a:solidFill>
              <a:srgbClr val="4C38F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068" y="3004196"/>
            <a:ext cx="17617864" cy="7049935"/>
            <a:chOff x="0" y="0"/>
            <a:chExt cx="5959623" cy="23847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9623" cy="2384793"/>
            </a:xfrm>
            <a:custGeom>
              <a:avLst/>
              <a:gdLst/>
              <a:ahLst/>
              <a:cxnLst/>
              <a:rect l="l" t="t" r="r" b="b"/>
              <a:pathLst>
                <a:path w="5959623" h="2384793">
                  <a:moveTo>
                    <a:pt x="5835163" y="2384793"/>
                  </a:moveTo>
                  <a:lnTo>
                    <a:pt x="124460" y="2384793"/>
                  </a:lnTo>
                  <a:cubicBezTo>
                    <a:pt x="55880" y="2384793"/>
                    <a:pt x="0" y="2328913"/>
                    <a:pt x="0" y="22603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2260333"/>
                  </a:lnTo>
                  <a:cubicBezTo>
                    <a:pt x="5959623" y="2328913"/>
                    <a:pt x="5903743" y="2384793"/>
                    <a:pt x="5835163" y="23847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0B70ACA-3BA6-4389-BD30-04DE3FC0A568}"/>
              </a:ext>
            </a:extLst>
          </p:cNvPr>
          <p:cNvGrpSpPr/>
          <p:nvPr/>
        </p:nvGrpSpPr>
        <p:grpSpPr>
          <a:xfrm>
            <a:off x="15636288" y="3157570"/>
            <a:ext cx="2259444" cy="1473309"/>
            <a:chOff x="335068" y="3004196"/>
            <a:chExt cx="4921436" cy="3524968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BAB78732-B4C3-4445-B44B-38EE549D51E2}"/>
                </a:ext>
              </a:extLst>
            </p:cNvPr>
            <p:cNvGrpSpPr/>
            <p:nvPr/>
          </p:nvGrpSpPr>
          <p:grpSpPr>
            <a:xfrm>
              <a:off x="335068" y="3004196"/>
              <a:ext cx="4921436" cy="3524968"/>
              <a:chOff x="0" y="0"/>
              <a:chExt cx="1664782" cy="1192396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A9B0A480-662C-4523-9FD6-E7404CE98E61}"/>
                  </a:ext>
                </a:extLst>
              </p:cNvPr>
              <p:cNvSpPr/>
              <p:nvPr/>
            </p:nvSpPr>
            <p:spPr>
              <a:xfrm>
                <a:off x="0" y="0"/>
                <a:ext cx="1664782" cy="1192397"/>
              </a:xfrm>
              <a:custGeom>
                <a:avLst/>
                <a:gdLst/>
                <a:ahLst/>
                <a:cxnLst/>
                <a:rect l="l" t="t" r="r" b="b"/>
                <a:pathLst>
                  <a:path w="1664782" h="1192397">
                    <a:moveTo>
                      <a:pt x="1540322" y="1192396"/>
                    </a:moveTo>
                    <a:lnTo>
                      <a:pt x="124460" y="1192396"/>
                    </a:lnTo>
                    <a:cubicBezTo>
                      <a:pt x="55880" y="1192396"/>
                      <a:pt x="0" y="1136516"/>
                      <a:pt x="0" y="10679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40322" y="0"/>
                    </a:lnTo>
                    <a:cubicBezTo>
                      <a:pt x="1608902" y="0"/>
                      <a:pt x="1664782" y="55880"/>
                      <a:pt x="1664782" y="124460"/>
                    </a:cubicBezTo>
                    <a:lnTo>
                      <a:pt x="1664782" y="1067937"/>
                    </a:lnTo>
                    <a:cubicBezTo>
                      <a:pt x="1664782" y="1136517"/>
                      <a:pt x="1608902" y="1192397"/>
                      <a:pt x="1540322" y="119239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5" name="Picture 12">
              <a:extLst>
                <a:ext uri="{FF2B5EF4-FFF2-40B4-BE49-F238E27FC236}">
                  <a16:creationId xmlns:a16="http://schemas.microsoft.com/office/drawing/2014/main" id="{4B2F7010-4646-43F0-A15E-1FC7957E5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246" r="4246"/>
            <a:stretch>
              <a:fillRect/>
            </a:stretch>
          </p:blipFill>
          <p:spPr>
            <a:xfrm>
              <a:off x="1318881" y="3152694"/>
              <a:ext cx="2953810" cy="322797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110997" y="861323"/>
            <a:ext cx="14468091" cy="121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</a:pPr>
            <a:r>
              <a:rPr lang="en-US" sz="8000" spc="-160">
                <a:solidFill>
                  <a:srgbClr val="FFFFFF"/>
                </a:solidFill>
                <a:latin typeface="Montserrat Semi-Bold Bold"/>
              </a:rPr>
              <a:t>Диагностика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81471"/>
            <a:ext cx="1455038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spc="-89" dirty="0" err="1">
                <a:solidFill>
                  <a:srgbClr val="191919"/>
                </a:solidFill>
                <a:latin typeface="Montserrat Semi-Bold Bold"/>
              </a:rPr>
              <a:t>Результаты</a:t>
            </a:r>
            <a:r>
              <a:rPr lang="en-US" sz="3000" spc="-89" dirty="0">
                <a:solidFill>
                  <a:srgbClr val="191919"/>
                </a:solidFill>
                <a:latin typeface="Montserrat Semi-Bold 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 Bold"/>
              </a:rPr>
              <a:t>диагностики</a:t>
            </a:r>
            <a:r>
              <a:rPr lang="en-US" sz="3000" spc="-89" dirty="0">
                <a:solidFill>
                  <a:srgbClr val="191919"/>
                </a:solidFill>
                <a:latin typeface="Montserrat Semi-Bold 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 Bold"/>
              </a:rPr>
              <a:t>функциональной</a:t>
            </a:r>
            <a:r>
              <a:rPr lang="en-US" sz="3000" spc="-89" dirty="0">
                <a:solidFill>
                  <a:srgbClr val="191919"/>
                </a:solidFill>
                <a:latin typeface="Montserrat Semi-Bold Bold"/>
              </a:rPr>
              <a:t> </a:t>
            </a:r>
            <a:r>
              <a:rPr lang="en-US" sz="3000" spc="-89" dirty="0" err="1">
                <a:solidFill>
                  <a:srgbClr val="191919"/>
                </a:solidFill>
                <a:latin typeface="Montserrat Semi-Bold Bold"/>
              </a:rPr>
              <a:t>грамотности</a:t>
            </a:r>
            <a:r>
              <a:rPr lang="en-US" sz="3000" spc="-89" dirty="0">
                <a:solidFill>
                  <a:srgbClr val="191919"/>
                </a:solidFill>
                <a:latin typeface="Montserrat Semi-Bold Bold"/>
              </a:rPr>
              <a:t> 5-9 </a:t>
            </a:r>
            <a:r>
              <a:rPr lang="en-US" sz="3000" spc="-89" dirty="0" err="1">
                <a:solidFill>
                  <a:srgbClr val="191919"/>
                </a:solidFill>
                <a:latin typeface="Montserrat Semi-Bold Bold"/>
              </a:rPr>
              <a:t>класс</a:t>
            </a:r>
            <a:endParaRPr lang="en-US" sz="3000" spc="-89" dirty="0">
              <a:solidFill>
                <a:srgbClr val="191919"/>
              </a:solidFill>
              <a:latin typeface="Montserrat Semi-Bold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71600" y="4630879"/>
            <a:ext cx="14668500" cy="4684858"/>
            <a:chOff x="0" y="0"/>
            <a:chExt cx="19133155" cy="6175819"/>
          </a:xfrm>
        </p:grpSpPr>
        <p:sp>
          <p:nvSpPr>
            <p:cNvPr id="9" name="TextBox 9"/>
            <p:cNvSpPr txBox="1"/>
            <p:nvPr/>
          </p:nvSpPr>
          <p:spPr>
            <a:xfrm>
              <a:off x="5177547" y="5633875"/>
              <a:ext cx="231991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434457" y="5633874"/>
              <a:ext cx="760343" cy="541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25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07364" y="5633875"/>
              <a:ext cx="638639" cy="541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50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5180270" y="5633875"/>
              <a:ext cx="638639" cy="5419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75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437181" y="5633875"/>
              <a:ext cx="695974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Open Sans Light"/>
                </a:rPr>
                <a:t>100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627793" y="147001"/>
              <a:ext cx="2462549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Финансовая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405423" y="1072135"/>
              <a:ext cx="2684919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Читательская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31277" y="1997269"/>
              <a:ext cx="3259065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Математическая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922404"/>
              <a:ext cx="5090342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Глобальные компетенции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06198" y="3847538"/>
              <a:ext cx="4184145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Естественно-научная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27964" y="4772673"/>
              <a:ext cx="4562378" cy="511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Open Sans Light"/>
                </a:rPr>
                <a:t>Креативное мышление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293542" y="0"/>
              <a:ext cx="13491626" cy="5468775"/>
              <a:chOff x="0" y="0"/>
              <a:chExt cx="13491626" cy="54687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60"/>
                      <a:pt x="13497976" y="67448"/>
                    </a:cubicBezTo>
                    <a:lnTo>
                      <a:pt x="13497976" y="775655"/>
                    </a:lnTo>
                    <a:cubicBezTo>
                      <a:pt x="13497976" y="793543"/>
                      <a:pt x="13490870" y="810699"/>
                      <a:pt x="13478221" y="823348"/>
                    </a:cubicBezTo>
                    <a:cubicBezTo>
                      <a:pt x="13465572" y="835997"/>
                      <a:pt x="13448416" y="843103"/>
                      <a:pt x="13430528" y="843103"/>
                    </a:cubicBez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925134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60"/>
                      <a:pt x="13497976" y="67449"/>
                    </a:cubicBezTo>
                    <a:lnTo>
                      <a:pt x="13497976" y="775655"/>
                    </a:lnTo>
                    <a:cubicBezTo>
                      <a:pt x="13497976" y="793543"/>
                      <a:pt x="13490870" y="810699"/>
                      <a:pt x="13478221" y="823348"/>
                    </a:cubicBezTo>
                    <a:cubicBezTo>
                      <a:pt x="13465572" y="835997"/>
                      <a:pt x="13448416" y="843103"/>
                      <a:pt x="13430528" y="843103"/>
                    </a:cubicBez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0" y="1850269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60"/>
                      <a:pt x="13497976" y="67448"/>
                    </a:cubicBezTo>
                    <a:lnTo>
                      <a:pt x="13497976" y="775654"/>
                    </a:lnTo>
                    <a:cubicBezTo>
                      <a:pt x="13497976" y="793543"/>
                      <a:pt x="13490870" y="810699"/>
                      <a:pt x="13478221" y="823348"/>
                    </a:cubicBezTo>
                    <a:cubicBezTo>
                      <a:pt x="13465572" y="835997"/>
                      <a:pt x="13448416" y="843103"/>
                      <a:pt x="13430528" y="843103"/>
                    </a:cubicBez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2775403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60"/>
                      <a:pt x="13497976" y="67448"/>
                    </a:cubicBezTo>
                    <a:lnTo>
                      <a:pt x="13497976" y="775655"/>
                    </a:lnTo>
                    <a:cubicBezTo>
                      <a:pt x="13497976" y="793543"/>
                      <a:pt x="13490870" y="810699"/>
                      <a:pt x="13478221" y="823348"/>
                    </a:cubicBezTo>
                    <a:cubicBezTo>
                      <a:pt x="13465572" y="835997"/>
                      <a:pt x="13448416" y="843103"/>
                      <a:pt x="13430528" y="843103"/>
                    </a:cubicBez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0" y="3700538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59"/>
                      <a:pt x="13497976" y="67448"/>
                    </a:cubicBezTo>
                    <a:lnTo>
                      <a:pt x="13497976" y="775654"/>
                    </a:lnTo>
                    <a:cubicBezTo>
                      <a:pt x="13497976" y="793543"/>
                      <a:pt x="13490870" y="810699"/>
                      <a:pt x="13478221" y="823347"/>
                    </a:cubicBezTo>
                    <a:cubicBezTo>
                      <a:pt x="13465572" y="835996"/>
                      <a:pt x="13448416" y="843102"/>
                      <a:pt x="13430528" y="843102"/>
                    </a:cubicBezTo>
                    <a:lnTo>
                      <a:pt x="0" y="843102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4625672"/>
                <a:ext cx="13497976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3497976" h="843103">
                    <a:moveTo>
                      <a:pt x="0" y="0"/>
                    </a:moveTo>
                    <a:lnTo>
                      <a:pt x="13430528" y="0"/>
                    </a:lnTo>
                    <a:cubicBezTo>
                      <a:pt x="13448416" y="0"/>
                      <a:pt x="13465572" y="7106"/>
                      <a:pt x="13478221" y="19755"/>
                    </a:cubicBezTo>
                    <a:cubicBezTo>
                      <a:pt x="13490870" y="32404"/>
                      <a:pt x="13497976" y="49560"/>
                      <a:pt x="13497976" y="67449"/>
                    </a:cubicBezTo>
                    <a:lnTo>
                      <a:pt x="13497976" y="775655"/>
                    </a:lnTo>
                    <a:cubicBezTo>
                      <a:pt x="13497976" y="793543"/>
                      <a:pt x="13490870" y="810699"/>
                      <a:pt x="13478221" y="823348"/>
                    </a:cubicBezTo>
                    <a:cubicBezTo>
                      <a:pt x="13465572" y="835997"/>
                      <a:pt x="13448416" y="843103"/>
                      <a:pt x="13430528" y="843103"/>
                    </a:cubicBez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E6ECEE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0" y="0"/>
                <a:ext cx="9853523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9853523" h="843103">
                    <a:moveTo>
                      <a:pt x="0" y="0"/>
                    </a:moveTo>
                    <a:lnTo>
                      <a:pt x="9853523" y="0"/>
                    </a:lnTo>
                    <a:lnTo>
                      <a:pt x="9853523" y="843103"/>
                    </a:ln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0" y="925134"/>
                <a:ext cx="9448583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9448583" h="843103">
                    <a:moveTo>
                      <a:pt x="0" y="0"/>
                    </a:moveTo>
                    <a:lnTo>
                      <a:pt x="9448583" y="0"/>
                    </a:lnTo>
                    <a:lnTo>
                      <a:pt x="9448583" y="843103"/>
                    </a:ln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1850269"/>
                <a:ext cx="9583563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9583563" h="843103">
                    <a:moveTo>
                      <a:pt x="0" y="0"/>
                    </a:moveTo>
                    <a:lnTo>
                      <a:pt x="9583563" y="0"/>
                    </a:lnTo>
                    <a:lnTo>
                      <a:pt x="9583563" y="843103"/>
                    </a:ln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0" y="2775403"/>
                <a:ext cx="9853523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9853523" h="843103">
                    <a:moveTo>
                      <a:pt x="0" y="0"/>
                    </a:moveTo>
                    <a:lnTo>
                      <a:pt x="9853523" y="0"/>
                    </a:lnTo>
                    <a:lnTo>
                      <a:pt x="9853523" y="843103"/>
                    </a:ln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0" y="3700538"/>
                <a:ext cx="8773684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8773684" h="843103">
                    <a:moveTo>
                      <a:pt x="0" y="0"/>
                    </a:moveTo>
                    <a:lnTo>
                      <a:pt x="8773684" y="0"/>
                    </a:lnTo>
                    <a:lnTo>
                      <a:pt x="8773684" y="843102"/>
                    </a:lnTo>
                    <a:lnTo>
                      <a:pt x="0" y="843102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4625672"/>
                <a:ext cx="10528421" cy="843103"/>
              </a:xfrm>
              <a:custGeom>
                <a:avLst/>
                <a:gdLst/>
                <a:ahLst/>
                <a:cxnLst/>
                <a:rect l="l" t="t" r="r" b="b"/>
                <a:pathLst>
                  <a:path w="10528421" h="843103">
                    <a:moveTo>
                      <a:pt x="0" y="0"/>
                    </a:moveTo>
                    <a:lnTo>
                      <a:pt x="10528421" y="0"/>
                    </a:lnTo>
                    <a:lnTo>
                      <a:pt x="10528421" y="843103"/>
                    </a:lnTo>
                    <a:lnTo>
                      <a:pt x="0" y="843103"/>
                    </a:lnTo>
                    <a:close/>
                  </a:path>
                </a:pathLst>
              </a:custGeom>
              <a:solidFill>
                <a:srgbClr val="F15A26"/>
              </a:solidFill>
            </p:spPr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65D2DD3-574C-4BDD-AD78-877021018566}"/>
              </a:ext>
            </a:extLst>
          </p:cNvPr>
          <p:cNvSpPr txBox="1"/>
          <p:nvPr/>
        </p:nvSpPr>
        <p:spPr>
          <a:xfrm>
            <a:off x="8927222" y="9274370"/>
            <a:ext cx="9144000" cy="437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ru-RU" i="1" spc="-89" dirty="0">
                <a:solidFill>
                  <a:srgbClr val="191919"/>
                </a:solidFill>
                <a:latin typeface="Montserrat" panose="00000500000000000000" pitchFamily="2" charset="-52"/>
              </a:rPr>
              <a:t>Процент выполнения заданий</a:t>
            </a:r>
            <a:endParaRPr lang="en-US" sz="1800" i="1" spc="-89" dirty="0">
              <a:solidFill>
                <a:srgbClr val="191919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1301</Words>
  <Application>Microsoft Office PowerPoint</Application>
  <PresentationFormat>Произвольный</PresentationFormat>
  <Paragraphs>197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Montserrat Semi-Bold Bold</vt:lpstr>
      <vt:lpstr>Arimo Bold</vt:lpstr>
      <vt:lpstr>Montserrat Bold</vt:lpstr>
      <vt:lpstr>Lato</vt:lpstr>
      <vt:lpstr>Open Sans Light</vt:lpstr>
      <vt:lpstr>Arial</vt:lpstr>
      <vt:lpstr>Arimo</vt:lpstr>
      <vt:lpstr>Montserrat Semi-Bold</vt:lpstr>
      <vt:lpstr>Montserrat</vt:lpstr>
      <vt:lpstr>Antonio Bold</vt:lpstr>
      <vt:lpstr>Open Sans Light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МИП Лицей 35 ФГ</dc:title>
  <cp:lastModifiedBy>Владимир Брюхов</cp:lastModifiedBy>
  <cp:revision>3</cp:revision>
  <dcterms:created xsi:type="dcterms:W3CDTF">2006-08-16T00:00:00Z</dcterms:created>
  <dcterms:modified xsi:type="dcterms:W3CDTF">2022-01-20T11:28:17Z</dcterms:modified>
  <dc:identifier>DAEsTcFpqxw</dc:identifier>
</cp:coreProperties>
</file>