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25"/>
  </p:handoutMasterIdLst>
  <p:sldIdLst>
    <p:sldId id="256" r:id="rId2"/>
    <p:sldId id="274" r:id="rId3"/>
    <p:sldId id="275" r:id="rId4"/>
    <p:sldId id="258" r:id="rId5"/>
    <p:sldId id="260" r:id="rId6"/>
    <p:sldId id="295" r:id="rId7"/>
    <p:sldId id="278" r:id="rId8"/>
    <p:sldId id="276" r:id="rId9"/>
    <p:sldId id="262" r:id="rId10"/>
    <p:sldId id="283" r:id="rId11"/>
    <p:sldId id="284" r:id="rId12"/>
    <p:sldId id="285" r:id="rId13"/>
    <p:sldId id="286" r:id="rId14"/>
    <p:sldId id="277" r:id="rId15"/>
    <p:sldId id="287" r:id="rId16"/>
    <p:sldId id="288" r:id="rId17"/>
    <p:sldId id="289" r:id="rId18"/>
    <p:sldId id="290" r:id="rId19"/>
    <p:sldId id="291" r:id="rId20"/>
    <p:sldId id="292" r:id="rId21"/>
    <p:sldId id="293" r:id="rId22"/>
    <p:sldId id="269" r:id="rId23"/>
    <p:sldId id="282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99FF66"/>
    <a:srgbClr val="CCFFCC"/>
    <a:srgbClr val="FFFF66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494" autoAdjust="0"/>
  </p:normalViewPr>
  <p:slideViewPr>
    <p:cSldViewPr>
      <p:cViewPr varScale="1">
        <p:scale>
          <a:sx n="83" d="100"/>
          <a:sy n="83" d="100"/>
        </p:scale>
        <p:origin x="1454" y="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8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705982B-E80D-4D3A-9936-1F7EBA3DA1E6}" type="datetimeFigureOut">
              <a:rPr lang="ru-RU" smtClean="0"/>
              <a:pPr/>
              <a:t>29.04.2022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4A5D3B-4B44-4262-BD82-6C1880BE988D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750183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29.04.2022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29.04.2022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29.04.2022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29.04.2022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29.04.2022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29.04.2022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29.04.2022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29.04.2022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29.04.2022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29.04.2022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29.04.2022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29.04.2022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G:\ЦПМИ\Логотип\Слайд 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463" y="-28575"/>
            <a:ext cx="9180513" cy="6915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79512" y="2276872"/>
            <a:ext cx="8784976" cy="2304256"/>
          </a:xfrm>
        </p:spPr>
        <p:txBody>
          <a:bodyPr>
            <a:normAutofit/>
          </a:bodyPr>
          <a:lstStyle/>
          <a:p>
            <a:r>
              <a:rPr lang="ru-RU" sz="3000" b="1" dirty="0" smtClean="0">
                <a:solidFill>
                  <a:srgbClr val="FF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Организация</a:t>
            </a:r>
            <a:r>
              <a:rPr lang="ru-RU" sz="3000" b="1" dirty="0">
                <a:solidFill>
                  <a:srgbClr val="FF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/>
            </a:r>
            <a:br>
              <a:rPr lang="ru-RU" sz="3000" b="1" dirty="0">
                <a:solidFill>
                  <a:srgbClr val="FF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</a:br>
            <a:r>
              <a:rPr lang="ru-RU" sz="3000" b="1" dirty="0">
                <a:solidFill>
                  <a:srgbClr val="FF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временного трудоустройства несовершеннолетних </a:t>
            </a:r>
            <a:r>
              <a:rPr lang="ru-RU" sz="3000" b="1" dirty="0" smtClean="0">
                <a:solidFill>
                  <a:srgbClr val="FF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граждан</a:t>
            </a:r>
            <a:br>
              <a:rPr lang="ru-RU" sz="3000" b="1" dirty="0" smtClean="0">
                <a:solidFill>
                  <a:srgbClr val="FF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</a:br>
            <a:r>
              <a:rPr lang="ru-RU" sz="3000" b="1" dirty="0" smtClean="0">
                <a:solidFill>
                  <a:srgbClr val="FF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в 2022 году</a:t>
            </a:r>
            <a:endParaRPr lang="ru-RU" sz="3000" b="1" dirty="0">
              <a:solidFill>
                <a:srgbClr val="FFFF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55335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Варавара\Desktop\С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80513" cy="6915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Объект 6"/>
          <p:cNvSpPr txBox="1">
            <a:spLocks/>
          </p:cNvSpPr>
          <p:nvPr/>
        </p:nvSpPr>
        <p:spPr>
          <a:xfrm>
            <a:off x="1763688" y="885953"/>
            <a:ext cx="6768751" cy="110288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ru-RU" sz="2000" dirty="0" smtClean="0">
                <a:latin typeface="Century Gothic" panose="020B0502020202020204" pitchFamily="34" charset="0"/>
              </a:rPr>
              <a:t>Несовершеннолетние </a:t>
            </a:r>
            <a:r>
              <a:rPr lang="ru-RU" sz="2000" dirty="0">
                <a:latin typeface="Century Gothic" panose="020B0502020202020204" pitchFamily="34" charset="0"/>
              </a:rPr>
              <a:t>граждане могут являться </a:t>
            </a:r>
            <a:r>
              <a:rPr lang="ru-RU" sz="20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получателями федеральной социальной доплаты к </a:t>
            </a:r>
            <a:r>
              <a:rPr lang="ru-RU" sz="20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пенсии</a:t>
            </a:r>
            <a:r>
              <a:rPr lang="ru-RU" sz="2000" dirty="0" smtClean="0">
                <a:latin typeface="Century Gothic" panose="020B0502020202020204" pitchFamily="34" charset="0"/>
              </a:rPr>
              <a:t>.</a:t>
            </a:r>
            <a:endParaRPr lang="ru-RU" sz="2000" dirty="0">
              <a:latin typeface="Century Gothic" panose="020B0502020202020204" pitchFamily="34" charset="0"/>
            </a:endParaRPr>
          </a:p>
        </p:txBody>
      </p:sp>
      <p:pic>
        <p:nvPicPr>
          <p:cNvPr id="6" name="Picture 4" descr="G:\ЦПМИ\Логотип\Лампочка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862" y="692696"/>
            <a:ext cx="995818" cy="1347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Объект 6"/>
          <p:cNvSpPr txBox="1">
            <a:spLocks/>
          </p:cNvSpPr>
          <p:nvPr/>
        </p:nvSpPr>
        <p:spPr>
          <a:xfrm>
            <a:off x="755576" y="2276872"/>
            <a:ext cx="7776863" cy="381642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ru-RU" sz="2000" dirty="0" smtClean="0">
                <a:latin typeface="Century Gothic" panose="020B0502020202020204" pitchFamily="34" charset="0"/>
              </a:rPr>
              <a:t>На </a:t>
            </a:r>
            <a:r>
              <a:rPr lang="ru-RU" sz="2000" dirty="0">
                <a:latin typeface="Century Gothic" panose="020B0502020202020204" pitchFamily="34" charset="0"/>
              </a:rPr>
              <a:t>тот период, когда подросток работает, начисление ему указанной доплаты </a:t>
            </a:r>
            <a:r>
              <a:rPr lang="ru-RU" sz="2000" dirty="0" smtClean="0">
                <a:latin typeface="Century Gothic" panose="020B0502020202020204" pitchFamily="34" charset="0"/>
              </a:rPr>
              <a:t>приостанавливается.</a:t>
            </a:r>
          </a:p>
          <a:p>
            <a:pPr marL="0" indent="0" algn="just">
              <a:buNone/>
            </a:pPr>
            <a:endParaRPr lang="ru-RU" sz="2000" dirty="0">
              <a:latin typeface="Century Gothic" panose="020B0502020202020204" pitchFamily="34" charset="0"/>
            </a:endParaRPr>
          </a:p>
          <a:p>
            <a:pPr marL="0" indent="0" algn="just">
              <a:buNone/>
            </a:pPr>
            <a:r>
              <a:rPr lang="ru-RU" sz="2000" dirty="0" smtClean="0">
                <a:latin typeface="Century Gothic" panose="020B0502020202020204" pitchFamily="34" charset="0"/>
              </a:rPr>
              <a:t>О </a:t>
            </a:r>
            <a:r>
              <a:rPr lang="ru-RU" sz="2000" dirty="0">
                <a:latin typeface="Century Gothic" panose="020B0502020202020204" pitchFamily="34" charset="0"/>
              </a:rPr>
              <a:t>поступлении на работу гражданин обязан безотлагательно </a:t>
            </a:r>
            <a:r>
              <a:rPr lang="ru-RU" sz="2000" dirty="0" smtClean="0">
                <a:latin typeface="Century Gothic" panose="020B0502020202020204" pitchFamily="34" charset="0"/>
              </a:rPr>
              <a:t>самостоятельно извещать</a:t>
            </a:r>
            <a:r>
              <a:rPr lang="ru-RU" sz="2000" dirty="0">
                <a:latin typeface="Century Gothic" panose="020B0502020202020204" pitchFamily="34" charset="0"/>
              </a:rPr>
              <a:t> Управление Пенсионного фонда Российской Федерации по месту своего </a:t>
            </a:r>
            <a:r>
              <a:rPr lang="ru-RU" sz="2000" dirty="0" smtClean="0">
                <a:latin typeface="Century Gothic" panose="020B0502020202020204" pitchFamily="34" charset="0"/>
              </a:rPr>
              <a:t>жительства.</a:t>
            </a:r>
          </a:p>
          <a:p>
            <a:pPr marL="0" indent="0" algn="just">
              <a:buNone/>
            </a:pPr>
            <a:endParaRPr lang="ru-RU" sz="2000" dirty="0">
              <a:latin typeface="Century Gothic" panose="020B0502020202020204" pitchFamily="34" charset="0"/>
            </a:endParaRPr>
          </a:p>
          <a:p>
            <a:pPr marL="0" indent="0" algn="just">
              <a:buNone/>
            </a:pPr>
            <a:r>
              <a:rPr lang="ru-RU" sz="2000" dirty="0" smtClean="0">
                <a:latin typeface="Century Gothic" panose="020B0502020202020204" pitchFamily="34" charset="0"/>
              </a:rPr>
              <a:t>Более </a:t>
            </a:r>
            <a:r>
              <a:rPr lang="ru-RU" sz="2000" dirty="0">
                <a:latin typeface="Century Gothic" panose="020B0502020202020204" pitchFamily="34" charset="0"/>
              </a:rPr>
              <a:t>подробная информация по данному вопросу может быть получена в Управлении Пенсионного фонда Российской Федерации по месту жительства.</a:t>
            </a:r>
          </a:p>
        </p:txBody>
      </p:sp>
    </p:spTree>
    <p:extLst>
      <p:ext uri="{BB962C8B-B14F-4D97-AF65-F5344CB8AC3E}">
        <p14:creationId xmlns:p14="http://schemas.microsoft.com/office/powerpoint/2010/main" val="2617976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C:\Users\Варавара\Desktop\С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463" y="-28575"/>
            <a:ext cx="9180513" cy="6915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Объект 3"/>
          <p:cNvSpPr txBox="1">
            <a:spLocks/>
          </p:cNvSpPr>
          <p:nvPr/>
        </p:nvSpPr>
        <p:spPr>
          <a:xfrm>
            <a:off x="9324528" y="2958337"/>
            <a:ext cx="7992888" cy="39890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Arial" pitchFamily="34" charset="0"/>
              <a:buNone/>
            </a:pPr>
            <a:endParaRPr lang="ru-RU" dirty="0" smtClean="0">
              <a:latin typeface="Century Gothic" panose="020B0502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>
          <a:xfrm>
            <a:off x="611560" y="620689"/>
            <a:ext cx="7992888" cy="504056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20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Документы, необходимые для трудоустройства:</a:t>
            </a:r>
          </a:p>
        </p:txBody>
      </p:sp>
      <p:sp>
        <p:nvSpPr>
          <p:cNvPr id="9" name="Объект 6"/>
          <p:cNvSpPr txBox="1">
            <a:spLocks/>
          </p:cNvSpPr>
          <p:nvPr/>
        </p:nvSpPr>
        <p:spPr>
          <a:xfrm>
            <a:off x="1342381" y="1052736"/>
            <a:ext cx="6974035" cy="525658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ru-RU" sz="1800" dirty="0" smtClean="0">
                <a:latin typeface="Century Gothic" panose="020B0502020202020204" pitchFamily="34" charset="0"/>
              </a:rPr>
              <a:t>копия </a:t>
            </a:r>
            <a:r>
              <a:rPr lang="ru-RU" sz="1800" dirty="0">
                <a:latin typeface="Century Gothic" panose="020B0502020202020204" pitchFamily="34" charset="0"/>
              </a:rPr>
              <a:t>страниц </a:t>
            </a:r>
            <a:r>
              <a:rPr lang="ru-RU" sz="1800" b="1" dirty="0">
                <a:solidFill>
                  <a:schemeClr val="tx2"/>
                </a:solidFill>
                <a:latin typeface="Century Gothic" panose="020B0502020202020204" pitchFamily="34" charset="0"/>
              </a:rPr>
              <a:t>паспорта</a:t>
            </a:r>
            <a:r>
              <a:rPr lang="ru-RU" sz="1800" dirty="0">
                <a:latin typeface="Century Gothic" panose="020B0502020202020204" pitchFamily="34" charset="0"/>
              </a:rPr>
              <a:t> </a:t>
            </a:r>
            <a:r>
              <a:rPr lang="ru-RU" sz="1800" dirty="0" smtClean="0">
                <a:latin typeface="Century Gothic" panose="020B0502020202020204" pitchFamily="34" charset="0"/>
              </a:rPr>
              <a:t>(первый разворот и страница</a:t>
            </a:r>
            <a:r>
              <a:rPr lang="ru-RU" sz="1800" dirty="0">
                <a:latin typeface="Century Gothic" panose="020B0502020202020204" pitchFamily="34" charset="0"/>
              </a:rPr>
              <a:t>, содержащая сведения о последнем месте регистрации по месту жительства);</a:t>
            </a:r>
          </a:p>
          <a:p>
            <a:pPr marL="0" indent="0" algn="just">
              <a:buNone/>
            </a:pPr>
            <a:endParaRPr lang="en-US" sz="1800" dirty="0" smtClean="0">
              <a:latin typeface="Century Gothic" panose="020B0502020202020204" pitchFamily="34" charset="0"/>
            </a:endParaRPr>
          </a:p>
          <a:p>
            <a:pPr marL="0" indent="0" algn="just">
              <a:buNone/>
            </a:pPr>
            <a:r>
              <a:rPr lang="ru-RU" sz="1800" dirty="0" smtClean="0">
                <a:latin typeface="Century Gothic" panose="020B0502020202020204" pitchFamily="34" charset="0"/>
              </a:rPr>
              <a:t>копия </a:t>
            </a:r>
            <a:r>
              <a:rPr lang="ru-RU" sz="1800" dirty="0">
                <a:latin typeface="Century Gothic" panose="020B0502020202020204" pitchFamily="34" charset="0"/>
              </a:rPr>
              <a:t>страхового свидетельства обязательного пенсионного страхования (</a:t>
            </a:r>
            <a:r>
              <a:rPr lang="ru-RU" sz="1800" b="1" dirty="0">
                <a:solidFill>
                  <a:schemeClr val="tx2"/>
                </a:solidFill>
                <a:latin typeface="Century Gothic" panose="020B0502020202020204" pitchFamily="34" charset="0"/>
              </a:rPr>
              <a:t>СНИЛС</a:t>
            </a:r>
            <a:r>
              <a:rPr lang="ru-RU" sz="1800" dirty="0">
                <a:latin typeface="Century Gothic" panose="020B0502020202020204" pitchFamily="34" charset="0"/>
              </a:rPr>
              <a:t>);</a:t>
            </a:r>
          </a:p>
          <a:p>
            <a:pPr marL="0" indent="0" algn="just">
              <a:buNone/>
            </a:pPr>
            <a:endParaRPr lang="ru-RU" sz="1800" dirty="0" smtClean="0">
              <a:latin typeface="Century Gothic" panose="020B0502020202020204" pitchFamily="34" charset="0"/>
            </a:endParaRPr>
          </a:p>
          <a:p>
            <a:pPr marL="0" indent="0" algn="just">
              <a:buNone/>
            </a:pPr>
            <a:r>
              <a:rPr lang="ru-RU" sz="1800" dirty="0" smtClean="0">
                <a:latin typeface="Century Gothic" panose="020B0502020202020204" pitchFamily="34" charset="0"/>
              </a:rPr>
              <a:t>копия </a:t>
            </a:r>
            <a:r>
              <a:rPr lang="ru-RU" sz="1800" dirty="0">
                <a:latin typeface="Century Gothic" panose="020B0502020202020204" pitchFamily="34" charset="0"/>
              </a:rPr>
              <a:t>свидетельства о постановке на учет физического лица (несовершеннолетнего гражданина) в налоговом органе (</a:t>
            </a:r>
            <a:r>
              <a:rPr lang="ru-RU" sz="1800" b="1" dirty="0">
                <a:solidFill>
                  <a:schemeClr val="tx2"/>
                </a:solidFill>
                <a:latin typeface="Century Gothic" panose="020B0502020202020204" pitchFamily="34" charset="0"/>
              </a:rPr>
              <a:t>ИНН</a:t>
            </a:r>
            <a:r>
              <a:rPr lang="ru-RU" sz="1800" dirty="0">
                <a:latin typeface="Century Gothic" panose="020B0502020202020204" pitchFamily="34" charset="0"/>
              </a:rPr>
              <a:t>);</a:t>
            </a:r>
          </a:p>
          <a:p>
            <a:pPr marL="0" indent="0" algn="just">
              <a:buNone/>
            </a:pPr>
            <a:endParaRPr lang="ru-RU" sz="1800" dirty="0" smtClean="0">
              <a:latin typeface="Century Gothic" panose="020B0502020202020204" pitchFamily="34" charset="0"/>
            </a:endParaRPr>
          </a:p>
          <a:p>
            <a:pPr marL="0" indent="0" algn="just">
              <a:buNone/>
            </a:pPr>
            <a:r>
              <a:rPr lang="ru-RU" sz="1800" dirty="0" smtClean="0">
                <a:latin typeface="Century Gothic" panose="020B0502020202020204" pitchFamily="34" charset="0"/>
              </a:rPr>
              <a:t>справка </a:t>
            </a:r>
            <a:r>
              <a:rPr lang="ru-RU" sz="1800" dirty="0">
                <a:latin typeface="Century Gothic" panose="020B0502020202020204" pitchFamily="34" charset="0"/>
              </a:rPr>
              <a:t>о </a:t>
            </a:r>
            <a:r>
              <a:rPr lang="ru-RU" sz="1800" b="1" dirty="0">
                <a:solidFill>
                  <a:schemeClr val="tx2"/>
                </a:solidFill>
                <a:latin typeface="Century Gothic" panose="020B0502020202020204" pitchFamily="34" charset="0"/>
              </a:rPr>
              <a:t>прививке против клещевого </a:t>
            </a:r>
            <a:r>
              <a:rPr lang="ru-RU" sz="1800" b="1" dirty="0" smtClean="0">
                <a:solidFill>
                  <a:schemeClr val="tx2"/>
                </a:solidFill>
                <a:latin typeface="Century Gothic" panose="020B0502020202020204" pitchFamily="34" charset="0"/>
              </a:rPr>
              <a:t>энцефалита</a:t>
            </a:r>
            <a:r>
              <a:rPr lang="en-US" sz="1800" b="1" dirty="0" smtClean="0">
                <a:solidFill>
                  <a:schemeClr val="tx2"/>
                </a:solidFill>
                <a:latin typeface="Century Gothic" panose="020B0502020202020204" pitchFamily="34" charset="0"/>
              </a:rPr>
              <a:t> </a:t>
            </a:r>
            <a:r>
              <a:rPr lang="ru-RU" sz="1800" b="1" dirty="0" smtClean="0">
                <a:solidFill>
                  <a:schemeClr val="tx2"/>
                </a:solidFill>
                <a:latin typeface="Century Gothic" panose="020B0502020202020204" pitchFamily="34" charset="0"/>
              </a:rPr>
              <a:t>и об отсутствии контакта с инфекционными больными</a:t>
            </a:r>
            <a:r>
              <a:rPr lang="ru-RU" sz="1800" dirty="0" smtClean="0">
                <a:latin typeface="Century Gothic" panose="020B0502020202020204" pitchFamily="34" charset="0"/>
              </a:rPr>
              <a:t>;</a:t>
            </a:r>
          </a:p>
          <a:p>
            <a:pPr marL="0" indent="0" algn="just">
              <a:buNone/>
            </a:pPr>
            <a:endParaRPr lang="ru-RU" sz="1800" dirty="0">
              <a:latin typeface="Century Gothic" panose="020B0502020202020204" pitchFamily="34" charset="0"/>
            </a:endParaRPr>
          </a:p>
          <a:p>
            <a:pPr marL="0" indent="0" algn="just">
              <a:buNone/>
            </a:pPr>
            <a:r>
              <a:rPr lang="ru-RU" sz="1800" b="1" dirty="0" smtClean="0">
                <a:solidFill>
                  <a:schemeClr val="tx2"/>
                </a:solidFill>
                <a:latin typeface="Century Gothic" panose="020B0502020202020204" pitchFamily="34" charset="0"/>
              </a:rPr>
              <a:t>справка </a:t>
            </a:r>
            <a:r>
              <a:rPr lang="ru-RU" sz="1800" b="1" dirty="0">
                <a:solidFill>
                  <a:schemeClr val="tx2"/>
                </a:solidFill>
                <a:latin typeface="Century Gothic" panose="020B0502020202020204" pitchFamily="34" charset="0"/>
              </a:rPr>
              <a:t>по форме 086/у</a:t>
            </a:r>
            <a:r>
              <a:rPr lang="ru-RU" sz="1800" dirty="0">
                <a:latin typeface="Century Gothic" panose="020B0502020202020204" pitchFamily="34" charset="0"/>
              </a:rPr>
              <a:t> </a:t>
            </a:r>
            <a:r>
              <a:rPr lang="ru-RU" sz="1800" dirty="0" smtClean="0">
                <a:latin typeface="Century Gothic" panose="020B0502020202020204" pitchFamily="34" charset="0"/>
              </a:rPr>
              <a:t> о </a:t>
            </a:r>
            <a:r>
              <a:rPr lang="ru-RU" sz="1800" dirty="0">
                <a:latin typeface="Century Gothic" panose="020B0502020202020204" pitchFamily="34" charset="0"/>
              </a:rPr>
              <a:t>прохождении </a:t>
            </a:r>
            <a:r>
              <a:rPr lang="ru-RU" sz="1800" dirty="0" smtClean="0">
                <a:latin typeface="Century Gothic" panose="020B0502020202020204" pitchFamily="34" charset="0"/>
              </a:rPr>
              <a:t>обязательного </a:t>
            </a:r>
            <a:r>
              <a:rPr lang="ru-RU" sz="1800" dirty="0">
                <a:latin typeface="Century Gothic" panose="020B0502020202020204" pitchFamily="34" charset="0"/>
              </a:rPr>
              <a:t>предварительного </a:t>
            </a:r>
            <a:r>
              <a:rPr lang="ru-RU" sz="1800" dirty="0" smtClean="0">
                <a:latin typeface="Century Gothic" panose="020B0502020202020204" pitchFamily="34" charset="0"/>
              </a:rPr>
              <a:t>медицинского осмотра;</a:t>
            </a:r>
            <a:endParaRPr lang="ru-RU" sz="1800" dirty="0">
              <a:latin typeface="Century Gothic" panose="020B0502020202020204" pitchFamily="34" charset="0"/>
            </a:endParaRPr>
          </a:p>
        </p:txBody>
      </p:sp>
      <p:pic>
        <p:nvPicPr>
          <p:cNvPr id="3074" name="Picture 2" descr="G:\ЦПМИ\Логотип\Листочек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052736"/>
            <a:ext cx="447675" cy="692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G:\ЦПМИ\Логотип\Листочек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204864"/>
            <a:ext cx="447675" cy="692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G:\ЦПМИ\Логотип\Листочек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3356992"/>
            <a:ext cx="447675" cy="692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 descr="G:\ЦПМИ\Логотип\Листочек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4509120"/>
            <a:ext cx="447675" cy="692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G:\ЦПМИ\Логотип\Листочек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5517232"/>
            <a:ext cx="447675" cy="692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36181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C:\Users\Варавара\Desktop\С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463" y="-28575"/>
            <a:ext cx="9180513" cy="6915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Объект 3"/>
          <p:cNvSpPr txBox="1">
            <a:spLocks/>
          </p:cNvSpPr>
          <p:nvPr/>
        </p:nvSpPr>
        <p:spPr>
          <a:xfrm>
            <a:off x="9324528" y="2958337"/>
            <a:ext cx="7992888" cy="39890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Arial" pitchFamily="34" charset="0"/>
              <a:buNone/>
            </a:pPr>
            <a:endParaRPr lang="ru-RU" dirty="0" smtClean="0">
              <a:latin typeface="Century Gothic" panose="020B0502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>
          <a:xfrm>
            <a:off x="611560" y="620689"/>
            <a:ext cx="7992888" cy="504056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20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Документы, необходимые для трудоустройства:</a:t>
            </a:r>
          </a:p>
        </p:txBody>
      </p:sp>
      <p:sp>
        <p:nvSpPr>
          <p:cNvPr id="9" name="Объект 6"/>
          <p:cNvSpPr txBox="1">
            <a:spLocks/>
          </p:cNvSpPr>
          <p:nvPr/>
        </p:nvSpPr>
        <p:spPr>
          <a:xfrm>
            <a:off x="1342381" y="980728"/>
            <a:ext cx="6974035" cy="5256584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ru-RU" sz="1800" b="1" dirty="0">
                <a:solidFill>
                  <a:schemeClr val="tx2"/>
                </a:solidFill>
                <a:latin typeface="Century Gothic" panose="020B0502020202020204" pitchFamily="34" charset="0"/>
              </a:rPr>
              <a:t>письменное согласие органа опеки и попечительства</a:t>
            </a:r>
            <a:r>
              <a:rPr lang="ru-RU" sz="1800" dirty="0">
                <a:latin typeface="Century Gothic" panose="020B0502020202020204" pitchFamily="34" charset="0"/>
              </a:rPr>
              <a:t> на трудоустройство несовершеннолетнего гражданина (требуется только несовершеннолетним в возрасте </a:t>
            </a:r>
            <a:r>
              <a:rPr lang="ru-RU" sz="1800" b="1" dirty="0">
                <a:solidFill>
                  <a:schemeClr val="tx2"/>
                </a:solidFill>
                <a:latin typeface="Century Gothic" panose="020B0502020202020204" pitchFamily="34" charset="0"/>
              </a:rPr>
              <a:t>14 лет</a:t>
            </a:r>
            <a:r>
              <a:rPr lang="ru-RU" sz="1800" dirty="0">
                <a:latin typeface="Century Gothic" panose="020B0502020202020204" pitchFamily="34" charset="0"/>
              </a:rPr>
              <a:t>; выдается в Управлении социальной защиты населения по месту жительства);</a:t>
            </a:r>
          </a:p>
          <a:p>
            <a:pPr marL="0" indent="0" algn="just">
              <a:buNone/>
            </a:pPr>
            <a:endParaRPr lang="ru-RU" sz="1800" dirty="0" smtClean="0">
              <a:latin typeface="Century Gothic" panose="020B0502020202020204" pitchFamily="34" charset="0"/>
            </a:endParaRPr>
          </a:p>
          <a:p>
            <a:pPr marL="0" indent="0" algn="just">
              <a:buNone/>
            </a:pPr>
            <a:r>
              <a:rPr lang="ru-RU" sz="1800" b="1" dirty="0" smtClean="0">
                <a:solidFill>
                  <a:schemeClr val="tx2"/>
                </a:solidFill>
                <a:latin typeface="Century Gothic" panose="020B0502020202020204" pitchFamily="34" charset="0"/>
              </a:rPr>
              <a:t>письменное </a:t>
            </a:r>
            <a:r>
              <a:rPr lang="ru-RU" sz="1800" b="1" dirty="0">
                <a:solidFill>
                  <a:schemeClr val="tx2"/>
                </a:solidFill>
                <a:latin typeface="Century Gothic" panose="020B0502020202020204" pitchFamily="34" charset="0"/>
              </a:rPr>
              <a:t>согласие одного из родителей</a:t>
            </a:r>
            <a:r>
              <a:rPr lang="ru-RU" sz="1800" dirty="0">
                <a:latin typeface="Century Gothic" panose="020B0502020202020204" pitchFamily="34" charset="0"/>
              </a:rPr>
              <a:t> (опекуна, попечителя) на трудоустройство несовершеннолетнего гражданина (требуется только несовершеннолетним в возрасте </a:t>
            </a:r>
            <a:r>
              <a:rPr lang="ru-RU" sz="1800" b="1" dirty="0">
                <a:solidFill>
                  <a:schemeClr val="tx2"/>
                </a:solidFill>
                <a:latin typeface="Century Gothic" panose="020B0502020202020204" pitchFamily="34" charset="0"/>
              </a:rPr>
              <a:t>14 и 15 лет</a:t>
            </a:r>
            <a:r>
              <a:rPr lang="ru-RU" sz="1800" dirty="0">
                <a:latin typeface="Century Gothic" panose="020B0502020202020204" pitchFamily="34" charset="0"/>
              </a:rPr>
              <a:t>; бланк для заполнения выдает            МАУ «ЦПМИ» города Челябинска руководителям трудового отряда);</a:t>
            </a:r>
          </a:p>
          <a:p>
            <a:pPr marL="0" indent="0" algn="just">
              <a:buNone/>
            </a:pPr>
            <a:endParaRPr lang="ru-RU" sz="1800" dirty="0" smtClean="0">
              <a:latin typeface="Century Gothic" panose="020B0502020202020204" pitchFamily="34" charset="0"/>
            </a:endParaRPr>
          </a:p>
          <a:p>
            <a:pPr marL="0" indent="0" algn="just">
              <a:buNone/>
            </a:pPr>
            <a:r>
              <a:rPr lang="ru-RU" sz="1800" b="1" dirty="0" smtClean="0">
                <a:solidFill>
                  <a:schemeClr val="tx2"/>
                </a:solidFill>
                <a:latin typeface="Century Gothic" panose="020B0502020202020204" pitchFamily="34" charset="0"/>
              </a:rPr>
              <a:t>трудовая книжка</a:t>
            </a:r>
            <a:r>
              <a:rPr lang="en-US" sz="1800" b="1" dirty="0" smtClean="0">
                <a:solidFill>
                  <a:schemeClr val="tx2"/>
                </a:solidFill>
                <a:latin typeface="Century Gothic" panose="020B0502020202020204" pitchFamily="34" charset="0"/>
              </a:rPr>
              <a:t> </a:t>
            </a:r>
            <a:r>
              <a:rPr lang="en-US" sz="1800" dirty="0" smtClean="0">
                <a:latin typeface="Century Gothic" panose="020B0502020202020204" pitchFamily="34" charset="0"/>
              </a:rPr>
              <a:t>(</a:t>
            </a:r>
            <a:r>
              <a:rPr lang="ru-RU" sz="1800" dirty="0" smtClean="0">
                <a:latin typeface="Century Gothic" panose="020B0502020202020204" pitchFamily="34" charset="0"/>
              </a:rPr>
              <a:t>в случае, если работник предоставит заявление с просьбой  вести свою трудовую книжку в бумажном виде в соответствии со ст. 66 Трудового кодекса  Российской  Федерации);</a:t>
            </a:r>
            <a:r>
              <a:rPr lang="en-US" sz="1800" dirty="0" smtClean="0">
                <a:latin typeface="Century Gothic" panose="020B0502020202020204" pitchFamily="34" charset="0"/>
              </a:rPr>
              <a:t> </a:t>
            </a:r>
            <a:r>
              <a:rPr lang="ru-RU" sz="1800" dirty="0" smtClean="0">
                <a:latin typeface="Century Gothic" panose="020B0502020202020204" pitchFamily="34" charset="0"/>
              </a:rPr>
              <a:t> </a:t>
            </a:r>
            <a:endParaRPr lang="ru-RU" sz="1800" dirty="0">
              <a:latin typeface="Century Gothic" panose="020B0502020202020204" pitchFamily="34" charset="0"/>
            </a:endParaRPr>
          </a:p>
        </p:txBody>
      </p:sp>
      <p:pic>
        <p:nvPicPr>
          <p:cNvPr id="3074" name="Picture 2" descr="G:\ЦПМИ\Логотип\Листочек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196752"/>
            <a:ext cx="447675" cy="692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G:\ЦПМИ\Логотип\Листочек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996952"/>
            <a:ext cx="447675" cy="692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G:\ЦПМИ\Логотип\Листочек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4941168"/>
            <a:ext cx="447675" cy="692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8758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C:\Users\Варавара\Desktop\С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463" y="-28575"/>
            <a:ext cx="9180513" cy="6915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Объект 3"/>
          <p:cNvSpPr txBox="1">
            <a:spLocks/>
          </p:cNvSpPr>
          <p:nvPr/>
        </p:nvSpPr>
        <p:spPr>
          <a:xfrm>
            <a:off x="9324528" y="2958337"/>
            <a:ext cx="7992888" cy="39890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Arial" pitchFamily="34" charset="0"/>
              <a:buNone/>
            </a:pPr>
            <a:endParaRPr lang="ru-RU" dirty="0" smtClean="0">
              <a:latin typeface="Century Gothic" panose="020B0502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>
          <a:xfrm>
            <a:off x="611560" y="620689"/>
            <a:ext cx="7992888" cy="504056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20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Документы, необходимые для трудоустройства:</a:t>
            </a:r>
          </a:p>
        </p:txBody>
      </p:sp>
      <p:sp>
        <p:nvSpPr>
          <p:cNvPr id="9" name="Объект 6"/>
          <p:cNvSpPr txBox="1">
            <a:spLocks/>
          </p:cNvSpPr>
          <p:nvPr/>
        </p:nvSpPr>
        <p:spPr>
          <a:xfrm>
            <a:off x="1342381" y="1340768"/>
            <a:ext cx="6974035" cy="496855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ru-RU" sz="1800" b="1" dirty="0">
                <a:solidFill>
                  <a:schemeClr val="tx2"/>
                </a:solidFill>
                <a:latin typeface="Century Gothic" panose="020B0502020202020204" pitchFamily="34" charset="0"/>
              </a:rPr>
              <a:t>банковские реквизиты </a:t>
            </a:r>
            <a:r>
              <a:rPr lang="ru-RU" sz="18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в </a:t>
            </a:r>
            <a:r>
              <a:rPr lang="ru-RU" sz="1800" b="1" dirty="0" err="1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СберБанке</a:t>
            </a:r>
            <a:r>
              <a:rPr lang="ru-RU" sz="1800" b="1" dirty="0">
                <a:solidFill>
                  <a:schemeClr val="tx2"/>
                </a:solidFill>
                <a:latin typeface="Century Gothic" panose="020B0502020202020204" pitchFamily="34" charset="0"/>
              </a:rPr>
              <a:t>:</a:t>
            </a:r>
          </a:p>
          <a:p>
            <a:pPr marL="0" indent="0" algn="just">
              <a:buNone/>
            </a:pPr>
            <a:r>
              <a:rPr lang="ru-RU" sz="1800" dirty="0" smtClean="0">
                <a:latin typeface="Century Gothic" panose="020B0502020202020204" pitchFamily="34" charset="0"/>
              </a:rPr>
              <a:t>     – </a:t>
            </a:r>
            <a:r>
              <a:rPr lang="ru-RU" sz="1800" dirty="0">
                <a:latin typeface="Century Gothic" panose="020B0502020202020204" pitchFamily="34" charset="0"/>
              </a:rPr>
              <a:t>счет должен быть открыт на имя подростка,</a:t>
            </a:r>
          </a:p>
          <a:p>
            <a:pPr marL="0" indent="0" algn="just">
              <a:buNone/>
            </a:pPr>
            <a:r>
              <a:rPr lang="ru-RU" sz="1800" dirty="0" smtClean="0">
                <a:latin typeface="Century Gothic" panose="020B0502020202020204" pitchFamily="34" charset="0"/>
              </a:rPr>
              <a:t>     – </a:t>
            </a:r>
            <a:r>
              <a:rPr lang="ru-RU" sz="1800" dirty="0">
                <a:latin typeface="Century Gothic" panose="020B0502020202020204" pitchFamily="34" charset="0"/>
              </a:rPr>
              <a:t>карта должна быть оформлена на имя </a:t>
            </a:r>
            <a:r>
              <a:rPr lang="ru-RU" sz="1800" dirty="0" smtClean="0">
                <a:latin typeface="Century Gothic" panose="020B0502020202020204" pitchFamily="34" charset="0"/>
              </a:rPr>
              <a:t>подростка,</a:t>
            </a:r>
            <a:endParaRPr lang="ru-RU" sz="1800" dirty="0">
              <a:latin typeface="Century Gothic" panose="020B0502020202020204" pitchFamily="34" charset="0"/>
            </a:endParaRPr>
          </a:p>
          <a:p>
            <a:pPr marL="0" indent="0" algn="just">
              <a:buNone/>
            </a:pPr>
            <a:r>
              <a:rPr lang="ru-RU" sz="1800" dirty="0" smtClean="0">
                <a:latin typeface="Century Gothic" panose="020B0502020202020204" pitchFamily="34" charset="0"/>
              </a:rPr>
              <a:t>     – </a:t>
            </a:r>
            <a:r>
              <a:rPr lang="ru-RU" sz="1800" dirty="0">
                <a:latin typeface="Century Gothic" panose="020B0502020202020204" pitchFamily="34" charset="0"/>
              </a:rPr>
              <a:t>карта должна быть «привязана» к платежной системе «МИР»!</a:t>
            </a:r>
          </a:p>
          <a:p>
            <a:pPr marL="0" indent="0" algn="just">
              <a:buNone/>
            </a:pPr>
            <a:r>
              <a:rPr lang="ru-RU" sz="1800" dirty="0" smtClean="0">
                <a:latin typeface="Century Gothic" panose="020B0502020202020204" pitchFamily="34" charset="0"/>
              </a:rPr>
              <a:t>     – </a:t>
            </a:r>
            <a:r>
              <a:rPr lang="ru-RU" sz="1800" dirty="0">
                <a:latin typeface="Century Gothic" panose="020B0502020202020204" pitchFamily="34" charset="0"/>
              </a:rPr>
              <a:t>в любом офисе </a:t>
            </a:r>
            <a:r>
              <a:rPr lang="ru-RU" sz="1800" dirty="0" err="1">
                <a:latin typeface="Century Gothic" panose="020B0502020202020204" pitchFamily="34" charset="0"/>
              </a:rPr>
              <a:t>СберБанка</a:t>
            </a:r>
            <a:r>
              <a:rPr lang="ru-RU" sz="1800" dirty="0">
                <a:latin typeface="Century Gothic" panose="020B0502020202020204" pitchFamily="34" charset="0"/>
              </a:rPr>
              <a:t> можно открыть бесплатную моментальную карту платежной системы «МИР» (при себе необходимо иметь оригинал паспорта</a:t>
            </a:r>
            <a:r>
              <a:rPr lang="ru-RU" sz="1800" dirty="0" smtClean="0">
                <a:latin typeface="Century Gothic" panose="020B0502020202020204" pitchFamily="34" charset="0"/>
              </a:rPr>
              <a:t>);</a:t>
            </a:r>
          </a:p>
          <a:p>
            <a:pPr marL="0" indent="0" algn="just">
              <a:buNone/>
            </a:pPr>
            <a:r>
              <a:rPr lang="ru-RU" sz="1800" b="1" dirty="0" smtClean="0">
                <a:solidFill>
                  <a:schemeClr val="tx2"/>
                </a:solidFill>
                <a:latin typeface="Century Gothic" panose="020B0502020202020204" pitchFamily="34" charset="0"/>
              </a:rPr>
              <a:t>заполненные бланки документов, которые предоставляет работодатель</a:t>
            </a:r>
          </a:p>
          <a:p>
            <a:pPr marL="0" indent="0" algn="just">
              <a:buNone/>
            </a:pPr>
            <a:endParaRPr lang="ru-RU" sz="2000" b="1" dirty="0" smtClean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</a:endParaRPr>
          </a:p>
          <a:p>
            <a:pPr marL="0" indent="0" algn="ctr">
              <a:buNone/>
            </a:pPr>
            <a:r>
              <a:rPr lang="ru-RU" sz="20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Прием документов будет осуществляться </a:t>
            </a:r>
          </a:p>
          <a:p>
            <a:pPr marL="0" indent="0" algn="ctr">
              <a:buNone/>
            </a:pPr>
            <a:r>
              <a:rPr lang="ru-RU" sz="2000" b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в </a:t>
            </a:r>
            <a:r>
              <a:rPr lang="ru-RU" sz="20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соответствии с графиком, определяемым</a:t>
            </a:r>
          </a:p>
          <a:p>
            <a:pPr marL="0" indent="0" algn="ctr">
              <a:buNone/>
            </a:pPr>
            <a:r>
              <a:rPr lang="ru-RU" sz="20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специалистами  МАУ «ЦПМИ» города Челябинска</a:t>
            </a:r>
          </a:p>
        </p:txBody>
      </p:sp>
      <p:pic>
        <p:nvPicPr>
          <p:cNvPr id="3074" name="Picture 2" descr="G:\ЦПМИ\Логотип\Листочек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196752"/>
            <a:ext cx="447675" cy="692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G:\ЦПМИ\Логотип\Листочек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3789040"/>
            <a:ext cx="447675" cy="692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5703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G:\ЦПМИ\Логотип\Презентация_Труд\Иллюстрации\Фото\I0SgwpX66BM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43900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C:\Users\Варавара\Desktop\С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463" y="-28575"/>
            <a:ext cx="9180513" cy="6915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Объект 6"/>
          <p:cNvSpPr>
            <a:spLocks noGrp="1"/>
          </p:cNvSpPr>
          <p:nvPr>
            <p:ph idx="1"/>
          </p:nvPr>
        </p:nvSpPr>
        <p:spPr>
          <a:xfrm>
            <a:off x="611560" y="548680"/>
            <a:ext cx="7992888" cy="504056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0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Охрана труда</a:t>
            </a:r>
            <a:endParaRPr lang="ru-RU" sz="2000" b="1" dirty="0" smtClean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</a:endParaRPr>
          </a:p>
        </p:txBody>
      </p:sp>
      <p:sp>
        <p:nvSpPr>
          <p:cNvPr id="23" name="Объект 6"/>
          <p:cNvSpPr txBox="1">
            <a:spLocks/>
          </p:cNvSpPr>
          <p:nvPr/>
        </p:nvSpPr>
        <p:spPr>
          <a:xfrm>
            <a:off x="1187624" y="1138212"/>
            <a:ext cx="7344815" cy="50991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ru-RU" sz="1700" b="1" dirty="0">
                <a:solidFill>
                  <a:schemeClr val="tx2"/>
                </a:solidFill>
                <a:latin typeface="Century Gothic" panose="020B0502020202020204" pitchFamily="34" charset="0"/>
              </a:rPr>
              <a:t>Участник трудового отряда обязан:</a:t>
            </a:r>
          </a:p>
          <a:p>
            <a:pPr marL="0" indent="0" algn="just">
              <a:buNone/>
            </a:pPr>
            <a:r>
              <a:rPr lang="ru-RU" sz="1200" dirty="0">
                <a:latin typeface="Century Gothic" panose="020B0502020202020204" pitchFamily="34" charset="0"/>
              </a:rPr>
              <a:t> </a:t>
            </a:r>
          </a:p>
          <a:p>
            <a:pPr marL="0" indent="0" algn="just">
              <a:buNone/>
            </a:pPr>
            <a:r>
              <a:rPr lang="ru-RU" sz="1700" dirty="0">
                <a:latin typeface="Century Gothic" panose="020B0502020202020204" pitchFamily="34" charset="0"/>
              </a:rPr>
              <a:t>1) </a:t>
            </a:r>
            <a:r>
              <a:rPr lang="ru-RU" sz="1700" dirty="0" smtClean="0">
                <a:latin typeface="Century Gothic" panose="020B0502020202020204" pitchFamily="34" charset="0"/>
              </a:rPr>
              <a:t>соблюдать </a:t>
            </a:r>
            <a:r>
              <a:rPr lang="ru-RU" sz="1700" dirty="0">
                <a:latin typeface="Century Gothic" panose="020B0502020202020204" pitchFamily="34" charset="0"/>
              </a:rPr>
              <a:t>трудовую </a:t>
            </a:r>
            <a:r>
              <a:rPr lang="ru-RU" sz="1700" dirty="0" smtClean="0">
                <a:latin typeface="Century Gothic" panose="020B0502020202020204" pitchFamily="34" charset="0"/>
              </a:rPr>
              <a:t>дисциплину;</a:t>
            </a:r>
            <a:endParaRPr lang="ru-RU" sz="1700" dirty="0">
              <a:latin typeface="Century Gothic" panose="020B0502020202020204" pitchFamily="34" charset="0"/>
            </a:endParaRPr>
          </a:p>
          <a:p>
            <a:pPr marL="0" indent="0" algn="just">
              <a:buNone/>
            </a:pPr>
            <a:r>
              <a:rPr lang="ru-RU" sz="1200" dirty="0">
                <a:latin typeface="Century Gothic" panose="020B0502020202020204" pitchFamily="34" charset="0"/>
              </a:rPr>
              <a:t> </a:t>
            </a:r>
          </a:p>
          <a:p>
            <a:pPr marL="0" indent="0" algn="just">
              <a:buNone/>
            </a:pPr>
            <a:r>
              <a:rPr lang="ru-RU" sz="1700" dirty="0">
                <a:latin typeface="Century Gothic" panose="020B0502020202020204" pitchFamily="34" charset="0"/>
              </a:rPr>
              <a:t>2) пользоваться форменной одеждой (футболкой, бейсболкой), хозяйственными </a:t>
            </a:r>
            <a:r>
              <a:rPr lang="ru-RU" sz="1700" dirty="0" smtClean="0">
                <a:latin typeface="Century Gothic" panose="020B0502020202020204" pitchFamily="34" charset="0"/>
              </a:rPr>
              <a:t>перчатками;</a:t>
            </a:r>
            <a:endParaRPr lang="ru-RU" sz="1700" dirty="0">
              <a:latin typeface="Century Gothic" panose="020B0502020202020204" pitchFamily="34" charset="0"/>
            </a:endParaRPr>
          </a:p>
          <a:p>
            <a:pPr marL="0" indent="0" algn="just">
              <a:buNone/>
            </a:pPr>
            <a:r>
              <a:rPr lang="ru-RU" sz="1200" dirty="0">
                <a:latin typeface="Century Gothic" panose="020B0502020202020204" pitchFamily="34" charset="0"/>
              </a:rPr>
              <a:t> </a:t>
            </a:r>
          </a:p>
          <a:p>
            <a:pPr marL="0" indent="0" algn="just">
              <a:buNone/>
            </a:pPr>
            <a:r>
              <a:rPr lang="ru-RU" sz="1700" dirty="0">
                <a:latin typeface="Century Gothic" panose="020B0502020202020204" pitchFamily="34" charset="0"/>
              </a:rPr>
              <a:t>3) незамедлительно сообщать руководителю трудового отряда о возникновении ситуации, представляющей угрозу жизни и здоровью людей, сохранности имущества;</a:t>
            </a:r>
          </a:p>
          <a:p>
            <a:pPr marL="0" indent="0" algn="just">
              <a:buNone/>
            </a:pPr>
            <a:r>
              <a:rPr lang="ru-RU" sz="1200" dirty="0">
                <a:latin typeface="Century Gothic" panose="020B0502020202020204" pitchFamily="34" charset="0"/>
              </a:rPr>
              <a:t> </a:t>
            </a:r>
          </a:p>
          <a:p>
            <a:pPr marL="0" indent="0" algn="just">
              <a:buNone/>
            </a:pPr>
            <a:r>
              <a:rPr lang="ru-RU" sz="1700" dirty="0">
                <a:latin typeface="Century Gothic" panose="020B0502020202020204" pitchFamily="34" charset="0"/>
              </a:rPr>
              <a:t>4) сообщать руководителю трудового отряда о невозможности продолжения работ при опасных для здоровья </a:t>
            </a:r>
            <a:r>
              <a:rPr lang="ru-RU" sz="1700" dirty="0" smtClean="0">
                <a:latin typeface="Century Gothic" panose="020B0502020202020204" pitchFamily="34" charset="0"/>
              </a:rPr>
              <a:t>ситуациях;</a:t>
            </a:r>
            <a:endParaRPr lang="ru-RU" sz="1700" dirty="0">
              <a:latin typeface="Century Gothic" panose="020B0502020202020204" pitchFamily="34" charset="0"/>
            </a:endParaRPr>
          </a:p>
          <a:p>
            <a:pPr marL="0" indent="0" algn="just">
              <a:buNone/>
            </a:pPr>
            <a:r>
              <a:rPr lang="ru-RU" sz="1200" dirty="0">
                <a:latin typeface="Century Gothic" panose="020B0502020202020204" pitchFamily="34" charset="0"/>
              </a:rPr>
              <a:t> </a:t>
            </a:r>
          </a:p>
          <a:p>
            <a:pPr marL="0" indent="0" algn="just">
              <a:buNone/>
            </a:pPr>
            <a:r>
              <a:rPr lang="ru-RU" sz="1700" dirty="0">
                <a:latin typeface="Century Gothic" panose="020B0502020202020204" pitchFamily="34" charset="0"/>
              </a:rPr>
              <a:t>5) </a:t>
            </a:r>
            <a:r>
              <a:rPr lang="ru-RU" sz="1700" dirty="0">
                <a:solidFill>
                  <a:prstClr val="black"/>
                </a:solidFill>
                <a:latin typeface="Century Gothic" panose="020B0502020202020204" pitchFamily="34" charset="0"/>
              </a:rPr>
              <a:t>бережно относиться и нести ответственность за сохранность </a:t>
            </a:r>
            <a:r>
              <a:rPr lang="ru-RU" sz="1700" dirty="0" smtClean="0">
                <a:solidFill>
                  <a:prstClr val="black"/>
                </a:solidFill>
                <a:latin typeface="Century Gothic" panose="020B0502020202020204" pitchFamily="34" charset="0"/>
              </a:rPr>
              <a:t>имущества</a:t>
            </a:r>
            <a:r>
              <a:rPr lang="ru-RU" sz="1700" dirty="0">
                <a:latin typeface="Century Gothic" panose="020B0502020202020204" pitchFamily="34" charset="0"/>
              </a:rPr>
              <a:t>.</a:t>
            </a:r>
          </a:p>
          <a:p>
            <a:pPr marL="0" indent="0" algn="just">
              <a:buNone/>
            </a:pPr>
            <a:r>
              <a:rPr lang="ru-RU" sz="1200" dirty="0">
                <a:latin typeface="Century Gothic" panose="020B0502020202020204" pitchFamily="34" charset="0"/>
              </a:rPr>
              <a:t> </a:t>
            </a:r>
          </a:p>
        </p:txBody>
      </p:sp>
      <p:pic>
        <p:nvPicPr>
          <p:cNvPr id="24" name="Picture 2" descr="G:\ЦПМИ\Логотип\Презентация_Труд\Иллюстрации\Коровка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3124" y="1052736"/>
            <a:ext cx="444500" cy="517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6434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C:\Users\Варавара\Desktop\С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463" y="-28575"/>
            <a:ext cx="9180513" cy="6915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Объект 6"/>
          <p:cNvSpPr>
            <a:spLocks noGrp="1"/>
          </p:cNvSpPr>
          <p:nvPr>
            <p:ph idx="1"/>
          </p:nvPr>
        </p:nvSpPr>
        <p:spPr>
          <a:xfrm>
            <a:off x="611560" y="548680"/>
            <a:ext cx="7992888" cy="504056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0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Охрана труда</a:t>
            </a:r>
            <a:endParaRPr lang="ru-RU" sz="2000" b="1" dirty="0" smtClean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</a:endParaRPr>
          </a:p>
        </p:txBody>
      </p:sp>
      <p:sp>
        <p:nvSpPr>
          <p:cNvPr id="23" name="Объект 6"/>
          <p:cNvSpPr txBox="1">
            <a:spLocks/>
          </p:cNvSpPr>
          <p:nvPr/>
        </p:nvSpPr>
        <p:spPr>
          <a:xfrm>
            <a:off x="1187624" y="1138212"/>
            <a:ext cx="7344815" cy="538713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ru-RU" sz="1700" b="1" dirty="0">
                <a:solidFill>
                  <a:schemeClr val="tx2"/>
                </a:solidFill>
                <a:latin typeface="Century Gothic" panose="020B0502020202020204" pitchFamily="34" charset="0"/>
              </a:rPr>
              <a:t>Участнику трудового отряда запрещается:</a:t>
            </a:r>
          </a:p>
          <a:p>
            <a:pPr marL="0" indent="0" algn="just">
              <a:buNone/>
            </a:pPr>
            <a:r>
              <a:rPr lang="ru-RU" sz="1100" dirty="0">
                <a:latin typeface="Century Gothic" panose="020B0502020202020204" pitchFamily="34" charset="0"/>
              </a:rPr>
              <a:t> </a:t>
            </a:r>
          </a:p>
          <a:p>
            <a:pPr marL="0" indent="0" algn="just">
              <a:buNone/>
            </a:pPr>
            <a:r>
              <a:rPr lang="ru-RU" sz="1700" dirty="0">
                <a:latin typeface="Century Gothic" panose="020B0502020202020204" pitchFamily="34" charset="0"/>
              </a:rPr>
              <a:t>1) выполнять работы, связанные с ручным подъемом и перемещением тяжестей;</a:t>
            </a:r>
          </a:p>
          <a:p>
            <a:pPr marL="0" indent="0" algn="just">
              <a:buNone/>
            </a:pPr>
            <a:r>
              <a:rPr lang="ru-RU" sz="1100" dirty="0">
                <a:latin typeface="Century Gothic" panose="020B0502020202020204" pitchFamily="34" charset="0"/>
              </a:rPr>
              <a:t> </a:t>
            </a:r>
          </a:p>
          <a:p>
            <a:pPr marL="0" indent="0" algn="just">
              <a:buNone/>
            </a:pPr>
            <a:r>
              <a:rPr lang="ru-RU" sz="1700" dirty="0">
                <a:latin typeface="Century Gothic" panose="020B0502020202020204" pitchFamily="34" charset="0"/>
              </a:rPr>
              <a:t>2) работать в непосредственной близости от автомобильных и железных дорог, на дорогах;</a:t>
            </a:r>
          </a:p>
          <a:p>
            <a:pPr marL="0" indent="0" algn="just">
              <a:buNone/>
            </a:pPr>
            <a:r>
              <a:rPr lang="ru-RU" sz="1100" dirty="0">
                <a:latin typeface="Century Gothic" panose="020B0502020202020204" pitchFamily="34" charset="0"/>
              </a:rPr>
              <a:t> </a:t>
            </a:r>
          </a:p>
          <a:p>
            <a:pPr marL="0" indent="0" algn="just">
              <a:buNone/>
            </a:pPr>
            <a:r>
              <a:rPr lang="ru-RU" sz="1700" dirty="0" smtClean="0">
                <a:latin typeface="Century Gothic" panose="020B0502020202020204" pitchFamily="34" charset="0"/>
              </a:rPr>
              <a:t>3) </a:t>
            </a:r>
            <a:r>
              <a:rPr lang="ru-RU" sz="1700" dirty="0">
                <a:latin typeface="Century Gothic" panose="020B0502020202020204" pitchFamily="34" charset="0"/>
              </a:rPr>
              <a:t>принимать участие в приготовлении пищи, чистке овощей, раздаче готовой пищи, резке хлеба, мытье посуды, уборке помещений кухни и столовой;</a:t>
            </a:r>
          </a:p>
          <a:p>
            <a:pPr marL="0" indent="0" algn="just">
              <a:buNone/>
            </a:pPr>
            <a:r>
              <a:rPr lang="ru-RU" sz="1100" dirty="0">
                <a:latin typeface="Century Gothic" panose="020B0502020202020204" pitchFamily="34" charset="0"/>
              </a:rPr>
              <a:t> </a:t>
            </a:r>
          </a:p>
          <a:p>
            <a:pPr marL="0" indent="0" algn="just">
              <a:buNone/>
            </a:pPr>
            <a:r>
              <a:rPr lang="ru-RU" sz="1700" dirty="0" smtClean="0">
                <a:latin typeface="Century Gothic" panose="020B0502020202020204" pitchFamily="34" charset="0"/>
              </a:rPr>
              <a:t>4) </a:t>
            </a:r>
            <a:r>
              <a:rPr lang="ru-RU" sz="1700" dirty="0">
                <a:latin typeface="Century Gothic" panose="020B0502020202020204" pitchFamily="34" charset="0"/>
              </a:rPr>
              <a:t>работать с </a:t>
            </a:r>
            <a:r>
              <a:rPr lang="ru-RU" sz="1700" dirty="0" smtClean="0">
                <a:latin typeface="Century Gothic" panose="020B0502020202020204" pitchFamily="34" charset="0"/>
              </a:rPr>
              <a:t>огнезащитными </a:t>
            </a:r>
            <a:r>
              <a:rPr lang="ru-RU" sz="1700" dirty="0">
                <a:latin typeface="Century Gothic" panose="020B0502020202020204" pitchFamily="34" charset="0"/>
              </a:rPr>
              <a:t>составами, лакокрасочными материалами, сильно пахнущими веществами;</a:t>
            </a:r>
          </a:p>
          <a:p>
            <a:pPr marL="0" indent="0" algn="just">
              <a:buNone/>
            </a:pPr>
            <a:r>
              <a:rPr lang="ru-RU" sz="1100" dirty="0">
                <a:latin typeface="Century Gothic" panose="020B0502020202020204" pitchFamily="34" charset="0"/>
              </a:rPr>
              <a:t> </a:t>
            </a:r>
          </a:p>
          <a:p>
            <a:pPr marL="0" indent="0" algn="just">
              <a:buNone/>
            </a:pPr>
            <a:r>
              <a:rPr lang="ru-RU" sz="1700" dirty="0" smtClean="0">
                <a:latin typeface="Century Gothic" panose="020B0502020202020204" pitchFamily="34" charset="0"/>
              </a:rPr>
              <a:t>5) </a:t>
            </a:r>
            <a:r>
              <a:rPr lang="ru-RU" sz="1700" dirty="0">
                <a:latin typeface="Century Gothic" panose="020B0502020202020204" pitchFamily="34" charset="0"/>
              </a:rPr>
              <a:t>применять дезинфицирующие средства при выполнении </a:t>
            </a:r>
            <a:r>
              <a:rPr lang="ru-RU" sz="1700" dirty="0" smtClean="0">
                <a:latin typeface="Century Gothic" panose="020B0502020202020204" pitchFamily="34" charset="0"/>
              </a:rPr>
              <a:t>работ;</a:t>
            </a:r>
            <a:endParaRPr lang="ru-RU" sz="1700" dirty="0">
              <a:latin typeface="Century Gothic" panose="020B0502020202020204" pitchFamily="34" charset="0"/>
            </a:endParaRPr>
          </a:p>
        </p:txBody>
      </p:sp>
      <p:pic>
        <p:nvPicPr>
          <p:cNvPr id="24" name="Picture 2" descr="G:\ЦПМИ\Логотип\Презентация_Труд\Иллюстрации\Коровка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3124" y="1052736"/>
            <a:ext cx="444500" cy="517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41927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C:\Users\Варавара\Desktop\С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463" y="-28575"/>
            <a:ext cx="9180513" cy="6915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Объект 6"/>
          <p:cNvSpPr>
            <a:spLocks noGrp="1"/>
          </p:cNvSpPr>
          <p:nvPr>
            <p:ph idx="1"/>
          </p:nvPr>
        </p:nvSpPr>
        <p:spPr>
          <a:xfrm>
            <a:off x="611560" y="548680"/>
            <a:ext cx="7992888" cy="504056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0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Охрана труда</a:t>
            </a:r>
            <a:endParaRPr lang="ru-RU" sz="2000" b="1" dirty="0" smtClean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</a:endParaRPr>
          </a:p>
        </p:txBody>
      </p:sp>
      <p:sp>
        <p:nvSpPr>
          <p:cNvPr id="23" name="Объект 6"/>
          <p:cNvSpPr txBox="1">
            <a:spLocks/>
          </p:cNvSpPr>
          <p:nvPr/>
        </p:nvSpPr>
        <p:spPr>
          <a:xfrm>
            <a:off x="1187624" y="1138212"/>
            <a:ext cx="7344815" cy="51711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ru-RU" sz="1700" b="1" dirty="0">
                <a:solidFill>
                  <a:schemeClr val="tx2"/>
                </a:solidFill>
                <a:latin typeface="Century Gothic" panose="020B0502020202020204" pitchFamily="34" charset="0"/>
              </a:rPr>
              <a:t>Участнику трудового отряда запрещается:</a:t>
            </a:r>
          </a:p>
          <a:p>
            <a:pPr marL="0" indent="0" algn="just">
              <a:buNone/>
            </a:pPr>
            <a:r>
              <a:rPr lang="ru-RU" sz="1200" dirty="0">
                <a:latin typeface="Century Gothic" panose="020B0502020202020204" pitchFamily="34" charset="0"/>
              </a:rPr>
              <a:t> </a:t>
            </a:r>
          </a:p>
          <a:p>
            <a:pPr marL="0" indent="0" algn="just">
              <a:buNone/>
            </a:pPr>
            <a:r>
              <a:rPr lang="ru-RU" sz="1700" dirty="0" smtClean="0">
                <a:latin typeface="Century Gothic" panose="020B0502020202020204" pitchFamily="34" charset="0"/>
              </a:rPr>
              <a:t>6) </a:t>
            </a:r>
            <a:r>
              <a:rPr lang="ru-RU" sz="1700" dirty="0">
                <a:latin typeface="Century Gothic" panose="020B0502020202020204" pitchFamily="34" charset="0"/>
              </a:rPr>
              <a:t>осуществлять уборку туалетов и мест общего пользования;</a:t>
            </a:r>
          </a:p>
          <a:p>
            <a:pPr marL="0" indent="0" algn="just">
              <a:buNone/>
            </a:pPr>
            <a:r>
              <a:rPr lang="ru-RU" sz="1200" dirty="0">
                <a:latin typeface="Century Gothic" panose="020B0502020202020204" pitchFamily="34" charset="0"/>
              </a:rPr>
              <a:t> </a:t>
            </a:r>
          </a:p>
          <a:p>
            <a:pPr marL="0" indent="0" algn="just">
              <a:buNone/>
            </a:pPr>
            <a:r>
              <a:rPr lang="ru-RU" sz="1700" dirty="0" smtClean="0">
                <a:latin typeface="Century Gothic" panose="020B0502020202020204" pitchFamily="34" charset="0"/>
              </a:rPr>
              <a:t>7) </a:t>
            </a:r>
            <a:r>
              <a:rPr lang="ru-RU" sz="1700" dirty="0">
                <a:latin typeface="Century Gothic" panose="020B0502020202020204" pitchFamily="34" charset="0"/>
              </a:rPr>
              <a:t>работать на крыше; выполнять работы, требующие подъема над поверхностью;</a:t>
            </a:r>
          </a:p>
          <a:p>
            <a:pPr marL="0" indent="0" algn="just">
              <a:buNone/>
            </a:pPr>
            <a:r>
              <a:rPr lang="ru-RU" sz="1200" dirty="0">
                <a:latin typeface="Century Gothic" panose="020B0502020202020204" pitchFamily="34" charset="0"/>
              </a:rPr>
              <a:t> </a:t>
            </a:r>
          </a:p>
          <a:p>
            <a:pPr marL="0" indent="0" algn="just">
              <a:buNone/>
            </a:pPr>
            <a:r>
              <a:rPr lang="ru-RU" sz="1700" dirty="0" smtClean="0">
                <a:latin typeface="Century Gothic" panose="020B0502020202020204" pitchFamily="34" charset="0"/>
              </a:rPr>
              <a:t>8) </a:t>
            </a:r>
            <a:r>
              <a:rPr lang="ru-RU" sz="1700" dirty="0">
                <a:latin typeface="Century Gothic" panose="020B0502020202020204" pitchFamily="34" charset="0"/>
              </a:rPr>
              <a:t>работать около строящихся объектов, работающих механизмов и машин;</a:t>
            </a:r>
          </a:p>
          <a:p>
            <a:pPr marL="0" indent="0" algn="just">
              <a:buNone/>
            </a:pPr>
            <a:r>
              <a:rPr lang="ru-RU" sz="1200" dirty="0">
                <a:latin typeface="Century Gothic" panose="020B0502020202020204" pitchFamily="34" charset="0"/>
              </a:rPr>
              <a:t> </a:t>
            </a:r>
          </a:p>
          <a:p>
            <a:pPr marL="0" indent="0" algn="just">
              <a:buNone/>
            </a:pPr>
            <a:r>
              <a:rPr lang="ru-RU" sz="1700" dirty="0" smtClean="0">
                <a:latin typeface="Century Gothic" panose="020B0502020202020204" pitchFamily="34" charset="0"/>
              </a:rPr>
              <a:t>9) </a:t>
            </a:r>
            <a:r>
              <a:rPr lang="ru-RU" sz="1700" dirty="0">
                <a:latin typeface="Century Gothic" panose="020B0502020202020204" pitchFamily="34" charset="0"/>
              </a:rPr>
              <a:t>работать без форменной одежды и средств индивидуальной защиты;</a:t>
            </a:r>
          </a:p>
          <a:p>
            <a:pPr marL="0" indent="0" algn="just">
              <a:buNone/>
            </a:pPr>
            <a:r>
              <a:rPr lang="ru-RU" sz="1200" dirty="0">
                <a:latin typeface="Century Gothic" panose="020B0502020202020204" pitchFamily="34" charset="0"/>
              </a:rPr>
              <a:t> </a:t>
            </a:r>
          </a:p>
          <a:p>
            <a:pPr marL="0" indent="0" algn="just">
              <a:buNone/>
            </a:pPr>
            <a:r>
              <a:rPr lang="ru-RU" sz="1700" dirty="0" smtClean="0">
                <a:latin typeface="Century Gothic" panose="020B0502020202020204" pitchFamily="34" charset="0"/>
              </a:rPr>
              <a:t>10) </a:t>
            </a:r>
            <a:r>
              <a:rPr lang="ru-RU" sz="1700" dirty="0">
                <a:latin typeface="Century Gothic" panose="020B0502020202020204" pitchFamily="34" charset="0"/>
              </a:rPr>
              <a:t>применять ручные инструменты, неправильно насаженные и на поверхности которых имеются выбоины, сколы, дефекты;</a:t>
            </a:r>
          </a:p>
          <a:p>
            <a:pPr marL="0" indent="0" algn="just">
              <a:buNone/>
            </a:pPr>
            <a:r>
              <a:rPr lang="ru-RU" sz="1200" dirty="0">
                <a:latin typeface="Century Gothic" panose="020B0502020202020204" pitchFamily="34" charset="0"/>
              </a:rPr>
              <a:t> </a:t>
            </a:r>
          </a:p>
          <a:p>
            <a:pPr marL="0" indent="0" algn="just">
              <a:buNone/>
            </a:pPr>
            <a:r>
              <a:rPr lang="ru-RU" sz="1700" dirty="0" smtClean="0">
                <a:latin typeface="Century Gothic" panose="020B0502020202020204" pitchFamily="34" charset="0"/>
              </a:rPr>
              <a:t>11) </a:t>
            </a:r>
            <a:r>
              <a:rPr lang="ru-RU" sz="1700" dirty="0">
                <a:latin typeface="Century Gothic" panose="020B0502020202020204" pitchFamily="34" charset="0"/>
              </a:rPr>
              <a:t>разбрасывать на рабочем месте инвентарь;</a:t>
            </a:r>
          </a:p>
          <a:p>
            <a:pPr marL="0" indent="0" algn="just">
              <a:buNone/>
            </a:pPr>
            <a:r>
              <a:rPr lang="ru-RU" sz="1200" dirty="0">
                <a:latin typeface="Century Gothic" panose="020B0502020202020204" pitchFamily="34" charset="0"/>
              </a:rPr>
              <a:t> </a:t>
            </a:r>
          </a:p>
          <a:p>
            <a:pPr marL="0" indent="0" algn="just">
              <a:buNone/>
            </a:pPr>
            <a:r>
              <a:rPr lang="ru-RU" sz="1700" dirty="0" smtClean="0">
                <a:latin typeface="Century Gothic" panose="020B0502020202020204" pitchFamily="34" charset="0"/>
              </a:rPr>
              <a:t>12) </a:t>
            </a:r>
            <a:r>
              <a:rPr lang="ru-RU" sz="1700" dirty="0">
                <a:latin typeface="Century Gothic" panose="020B0502020202020204" pitchFamily="34" charset="0"/>
              </a:rPr>
              <a:t>разводить огонь</a:t>
            </a:r>
            <a:r>
              <a:rPr lang="ru-RU" sz="1700" dirty="0" smtClean="0">
                <a:latin typeface="Century Gothic" panose="020B0502020202020204" pitchFamily="34" charset="0"/>
              </a:rPr>
              <a:t>;</a:t>
            </a:r>
            <a:endParaRPr lang="ru-RU" sz="1700" dirty="0">
              <a:latin typeface="Century Gothic" panose="020B0502020202020204" pitchFamily="34" charset="0"/>
            </a:endParaRPr>
          </a:p>
        </p:txBody>
      </p:sp>
      <p:pic>
        <p:nvPicPr>
          <p:cNvPr id="24" name="Picture 2" descr="G:\ЦПМИ\Логотип\Презентация_Труд\Иллюстрации\Коровка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3124" y="1052736"/>
            <a:ext cx="444500" cy="517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03297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C:\Users\Варавара\Desktop\С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463" y="-28575"/>
            <a:ext cx="9180513" cy="6915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Объект 6"/>
          <p:cNvSpPr>
            <a:spLocks noGrp="1"/>
          </p:cNvSpPr>
          <p:nvPr>
            <p:ph idx="1"/>
          </p:nvPr>
        </p:nvSpPr>
        <p:spPr>
          <a:xfrm>
            <a:off x="611560" y="548680"/>
            <a:ext cx="7992888" cy="504056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0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Охрана труда</a:t>
            </a:r>
            <a:endParaRPr lang="ru-RU" sz="2000" b="1" dirty="0" smtClean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</a:endParaRPr>
          </a:p>
        </p:txBody>
      </p:sp>
      <p:sp>
        <p:nvSpPr>
          <p:cNvPr id="23" name="Объект 6"/>
          <p:cNvSpPr txBox="1">
            <a:spLocks/>
          </p:cNvSpPr>
          <p:nvPr/>
        </p:nvSpPr>
        <p:spPr>
          <a:xfrm>
            <a:off x="1187624" y="1138212"/>
            <a:ext cx="7344815" cy="301086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ru-RU" sz="1700" b="1" dirty="0">
                <a:solidFill>
                  <a:schemeClr val="tx2"/>
                </a:solidFill>
                <a:latin typeface="Century Gothic" panose="020B0502020202020204" pitchFamily="34" charset="0"/>
              </a:rPr>
              <a:t>Участнику трудового отряда запрещается:</a:t>
            </a:r>
          </a:p>
          <a:p>
            <a:pPr marL="0" indent="0" algn="just">
              <a:buNone/>
            </a:pPr>
            <a:r>
              <a:rPr lang="ru-RU" sz="1700" dirty="0">
                <a:latin typeface="Century Gothic" panose="020B0502020202020204" pitchFamily="34" charset="0"/>
              </a:rPr>
              <a:t> </a:t>
            </a:r>
          </a:p>
          <a:p>
            <a:pPr marL="0" indent="0" algn="just">
              <a:buNone/>
            </a:pPr>
            <a:r>
              <a:rPr lang="ru-RU" sz="1700" dirty="0" smtClean="0">
                <a:latin typeface="Century Gothic" panose="020B0502020202020204" pitchFamily="34" charset="0"/>
              </a:rPr>
              <a:t>13) </a:t>
            </a:r>
            <a:r>
              <a:rPr lang="ru-RU" sz="1700" dirty="0">
                <a:latin typeface="Century Gothic" panose="020B0502020202020204" pitchFamily="34" charset="0"/>
              </a:rPr>
              <a:t>вынимать мусор из урн;</a:t>
            </a:r>
          </a:p>
          <a:p>
            <a:pPr marL="0" indent="0" algn="just">
              <a:buNone/>
            </a:pPr>
            <a:r>
              <a:rPr lang="ru-RU" sz="1700" dirty="0">
                <a:latin typeface="Century Gothic" panose="020B0502020202020204" pitchFamily="34" charset="0"/>
              </a:rPr>
              <a:t> </a:t>
            </a:r>
          </a:p>
          <a:p>
            <a:pPr marL="0" indent="0" algn="just">
              <a:buNone/>
            </a:pPr>
            <a:r>
              <a:rPr lang="ru-RU" sz="1700" dirty="0" smtClean="0">
                <a:latin typeface="Century Gothic" panose="020B0502020202020204" pitchFamily="34" charset="0"/>
              </a:rPr>
              <a:t>14) </a:t>
            </a:r>
            <a:r>
              <a:rPr lang="ru-RU" sz="1700" dirty="0">
                <a:latin typeface="Century Gothic" panose="020B0502020202020204" pitchFamily="34" charset="0"/>
              </a:rPr>
              <a:t>осуществлять сбор (уборку) колющих и режущих предметов, в том числе стекол, иных предметов, представляющих опасность;</a:t>
            </a:r>
          </a:p>
          <a:p>
            <a:pPr marL="0" indent="0" algn="just">
              <a:buNone/>
            </a:pPr>
            <a:r>
              <a:rPr lang="ru-RU" sz="1700" dirty="0">
                <a:latin typeface="Century Gothic" panose="020B0502020202020204" pitchFamily="34" charset="0"/>
              </a:rPr>
              <a:t> </a:t>
            </a:r>
          </a:p>
          <a:p>
            <a:pPr marL="0" indent="0" algn="just">
              <a:buNone/>
            </a:pPr>
            <a:r>
              <a:rPr lang="ru-RU" sz="1700" dirty="0" smtClean="0">
                <a:latin typeface="Century Gothic" panose="020B0502020202020204" pitchFamily="34" charset="0"/>
              </a:rPr>
              <a:t>15) </a:t>
            </a:r>
            <a:r>
              <a:rPr lang="ru-RU" sz="1700" dirty="0">
                <a:latin typeface="Century Gothic" panose="020B0502020202020204" pitchFamily="34" charset="0"/>
              </a:rPr>
              <a:t>осуществлять сбор (уборку) средств личной гигиены.</a:t>
            </a:r>
          </a:p>
        </p:txBody>
      </p:sp>
      <p:pic>
        <p:nvPicPr>
          <p:cNvPr id="24" name="Picture 2" descr="G:\ЦПМИ\Логотип\Презентация_Труд\Иллюстрации\Коровка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3124" y="1052736"/>
            <a:ext cx="444500" cy="517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7640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C:\Users\Варавара\Desktop\С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463" y="-28575"/>
            <a:ext cx="9180513" cy="6915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Объект 6"/>
          <p:cNvSpPr>
            <a:spLocks noGrp="1"/>
          </p:cNvSpPr>
          <p:nvPr>
            <p:ph idx="1"/>
          </p:nvPr>
        </p:nvSpPr>
        <p:spPr>
          <a:xfrm>
            <a:off x="611560" y="548680"/>
            <a:ext cx="7992888" cy="504056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0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Охрана труда</a:t>
            </a:r>
          </a:p>
        </p:txBody>
      </p:sp>
      <p:sp>
        <p:nvSpPr>
          <p:cNvPr id="23" name="Объект 6"/>
          <p:cNvSpPr txBox="1">
            <a:spLocks/>
          </p:cNvSpPr>
          <p:nvPr/>
        </p:nvSpPr>
        <p:spPr>
          <a:xfrm>
            <a:off x="1187624" y="1138212"/>
            <a:ext cx="7344815" cy="473906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ru-RU" sz="1700" b="1" dirty="0">
                <a:solidFill>
                  <a:schemeClr val="tx2"/>
                </a:solidFill>
                <a:latin typeface="Century Gothic" panose="020B0502020202020204" pitchFamily="34" charset="0"/>
              </a:rPr>
              <a:t>Требования безопасности в аварийных ситуациях:</a:t>
            </a:r>
          </a:p>
          <a:p>
            <a:pPr marL="0" indent="0" algn="just">
              <a:buNone/>
            </a:pPr>
            <a:r>
              <a:rPr lang="ru-RU" sz="1700" dirty="0">
                <a:latin typeface="Century Gothic" panose="020B0502020202020204" pitchFamily="34" charset="0"/>
              </a:rPr>
              <a:t> </a:t>
            </a:r>
          </a:p>
          <a:p>
            <a:pPr marL="0" indent="0" algn="just">
              <a:buNone/>
            </a:pPr>
            <a:r>
              <a:rPr lang="ru-RU" sz="1700" dirty="0">
                <a:latin typeface="Century Gothic" panose="020B0502020202020204" pitchFamily="34" charset="0"/>
              </a:rPr>
              <a:t>1) прекратить работы;</a:t>
            </a:r>
          </a:p>
          <a:p>
            <a:pPr marL="0" indent="0" algn="just">
              <a:buNone/>
            </a:pPr>
            <a:r>
              <a:rPr lang="ru-RU" sz="1700" dirty="0">
                <a:latin typeface="Century Gothic" panose="020B0502020202020204" pitchFamily="34" charset="0"/>
              </a:rPr>
              <a:t> </a:t>
            </a:r>
          </a:p>
          <a:p>
            <a:pPr marL="0" indent="0" algn="just">
              <a:buNone/>
            </a:pPr>
            <a:r>
              <a:rPr lang="ru-RU" sz="1700" dirty="0">
                <a:latin typeface="Century Gothic" panose="020B0502020202020204" pitchFamily="34" charset="0"/>
              </a:rPr>
              <a:t>2) </a:t>
            </a:r>
            <a:r>
              <a:rPr lang="ru-RU" sz="1700" dirty="0" smtClean="0">
                <a:latin typeface="Century Gothic" panose="020B0502020202020204" pitchFamily="34" charset="0"/>
              </a:rPr>
              <a:t>вызвать </a:t>
            </a:r>
            <a:r>
              <a:rPr lang="ru-RU" sz="1700" dirty="0">
                <a:latin typeface="Century Gothic" panose="020B0502020202020204" pitchFamily="34" charset="0"/>
              </a:rPr>
              <a:t>скорую медицинскую </a:t>
            </a:r>
            <a:r>
              <a:rPr lang="ru-RU" sz="1700" dirty="0" smtClean="0">
                <a:latin typeface="Century Gothic" panose="020B0502020202020204" pitchFamily="34" charset="0"/>
              </a:rPr>
              <a:t>помощь, </a:t>
            </a:r>
            <a:r>
              <a:rPr lang="ru-RU" sz="1700" dirty="0">
                <a:latin typeface="Century Gothic" panose="020B0502020202020204" pitchFamily="34" charset="0"/>
              </a:rPr>
              <a:t>сообщить о произошедшем руководителю трудового </a:t>
            </a:r>
            <a:r>
              <a:rPr lang="ru-RU" sz="1700" dirty="0" smtClean="0">
                <a:latin typeface="Century Gothic" panose="020B0502020202020204" pitchFamily="34" charset="0"/>
              </a:rPr>
              <a:t>отряда;</a:t>
            </a:r>
            <a:endParaRPr lang="ru-RU" sz="1700" dirty="0">
              <a:latin typeface="Century Gothic" panose="020B0502020202020204" pitchFamily="34" charset="0"/>
            </a:endParaRPr>
          </a:p>
          <a:p>
            <a:pPr marL="0" indent="0" algn="just">
              <a:buNone/>
            </a:pPr>
            <a:r>
              <a:rPr lang="ru-RU" sz="1700" dirty="0">
                <a:latin typeface="Century Gothic" panose="020B0502020202020204" pitchFamily="34" charset="0"/>
              </a:rPr>
              <a:t> </a:t>
            </a:r>
          </a:p>
          <a:p>
            <a:pPr marL="0" indent="0" algn="just">
              <a:buNone/>
            </a:pPr>
            <a:r>
              <a:rPr lang="ru-RU" sz="1700" dirty="0" smtClean="0">
                <a:latin typeface="Century Gothic" panose="020B0502020202020204" pitchFamily="34" charset="0"/>
              </a:rPr>
              <a:t>3) </a:t>
            </a:r>
            <a:r>
              <a:rPr lang="ru-RU" sz="1700" dirty="0">
                <a:latin typeface="Century Gothic" panose="020B0502020202020204" pitchFamily="34" charset="0"/>
              </a:rPr>
              <a:t>в случае возгорания – срочно покинуть место возгорания, вызвать пожарную охрану, известить о произошедшем руководителя трудового отряда;</a:t>
            </a:r>
          </a:p>
          <a:p>
            <a:pPr marL="0" indent="0" algn="just">
              <a:buNone/>
            </a:pPr>
            <a:r>
              <a:rPr lang="ru-RU" sz="1700" dirty="0">
                <a:latin typeface="Century Gothic" panose="020B0502020202020204" pitchFamily="34" charset="0"/>
              </a:rPr>
              <a:t> </a:t>
            </a:r>
          </a:p>
          <a:p>
            <a:pPr marL="0" indent="0" algn="just">
              <a:buNone/>
            </a:pPr>
            <a:r>
              <a:rPr lang="ru-RU" sz="1700" dirty="0" smtClean="0">
                <a:latin typeface="Century Gothic" panose="020B0502020202020204" pitchFamily="34" charset="0"/>
              </a:rPr>
              <a:t>4) </a:t>
            </a:r>
            <a:r>
              <a:rPr lang="ru-RU" sz="1700" dirty="0">
                <a:latin typeface="Century Gothic" panose="020B0502020202020204" pitchFamily="34" charset="0"/>
              </a:rPr>
              <a:t>при укусе клеща необходимо СРАЗУ обратиться в лечебно-профилактическое учреждение (инфекционный кабинет поликлиники по месту жительства, </a:t>
            </a:r>
            <a:r>
              <a:rPr lang="ru-RU" sz="1700" dirty="0" err="1">
                <a:latin typeface="Century Gothic" panose="020B0502020202020204" pitchFamily="34" charset="0"/>
              </a:rPr>
              <a:t>травмпункт</a:t>
            </a:r>
            <a:r>
              <a:rPr lang="ru-RU" sz="1700" dirty="0">
                <a:latin typeface="Century Gothic" panose="020B0502020202020204" pitchFamily="34" charset="0"/>
              </a:rPr>
              <a:t>) для его удаления; запрещается снимать и давить клещей незащищенными руками.</a:t>
            </a:r>
          </a:p>
        </p:txBody>
      </p:sp>
      <p:pic>
        <p:nvPicPr>
          <p:cNvPr id="24" name="Picture 2" descr="G:\ЦПМИ\Логотип\Презентация_Труд\Иллюстрации\Коровка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3124" y="1052736"/>
            <a:ext cx="444500" cy="517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67457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Варавара\Desktop\С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3" y="0"/>
            <a:ext cx="9180513" cy="71037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 descr="G:\ЦПМИ\Логотип\Лампочка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564" y="620688"/>
            <a:ext cx="868084" cy="11748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5"/>
          <p:cNvSpPr>
            <a:spLocks noGrp="1"/>
          </p:cNvSpPr>
          <p:nvPr>
            <p:ph type="title"/>
          </p:nvPr>
        </p:nvSpPr>
        <p:spPr>
          <a:xfrm>
            <a:off x="1331640" y="836712"/>
            <a:ext cx="7344816" cy="1872208"/>
          </a:xfrm>
        </p:spPr>
        <p:txBody>
          <a:bodyPr anchor="t">
            <a:noAutofit/>
          </a:bodyPr>
          <a:lstStyle/>
          <a:p>
            <a:pPr marL="0" indent="0"/>
            <a:r>
              <a:rPr lang="ru-RU" sz="1800" dirty="0">
                <a:latin typeface="Century Gothic" panose="020B0502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Базовый нормативный документ </a:t>
            </a:r>
            <a:r>
              <a:rPr lang="ru-RU" sz="1800" dirty="0" smtClean="0">
                <a:latin typeface="Century Gothic" panose="020B0502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–</a:t>
            </a:r>
            <a:br>
              <a:rPr lang="ru-RU" sz="1800" dirty="0" smtClean="0">
                <a:latin typeface="Century Gothic" panose="020B0502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r>
              <a:rPr lang="ru-RU" sz="18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Положение </a:t>
            </a:r>
            <a:r>
              <a:rPr lang="ru-RU" sz="18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об организации </a:t>
            </a:r>
            <a:r>
              <a:rPr lang="ru-RU" sz="18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мероприятий</a:t>
            </a:r>
            <a:br>
              <a:rPr lang="ru-RU" sz="18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r>
              <a:rPr lang="ru-RU" sz="18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по </a:t>
            </a:r>
            <a:r>
              <a:rPr lang="ru-RU" sz="18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формированию и деятельности трудовых отрядов </a:t>
            </a:r>
            <a:r>
              <a:rPr lang="ru-RU" sz="18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детей</a:t>
            </a:r>
            <a:br>
              <a:rPr lang="ru-RU" sz="18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r>
              <a:rPr lang="ru-RU" sz="18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и </a:t>
            </a:r>
            <a:r>
              <a:rPr lang="ru-RU" sz="18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молодежи в городе Челябинске</a:t>
            </a:r>
            <a:r>
              <a:rPr lang="ru-RU" sz="1800" b="1" dirty="0">
                <a:solidFill>
                  <a:schemeClr val="tx2"/>
                </a:solidFill>
                <a:latin typeface="Century Gothic" panose="020B0502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/>
            </a:r>
            <a:br>
              <a:rPr lang="ru-RU" sz="1800" b="1" dirty="0">
                <a:solidFill>
                  <a:schemeClr val="tx2"/>
                </a:solidFill>
                <a:latin typeface="Century Gothic" panose="020B0502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r>
              <a:rPr lang="ru-RU" sz="1800" dirty="0">
                <a:latin typeface="Century Gothic" panose="020B0502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(утв. решением Челябинской городской </a:t>
            </a:r>
            <a:r>
              <a:rPr lang="ru-RU" sz="1800" dirty="0" smtClean="0">
                <a:latin typeface="Century Gothic" panose="020B0502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Думы</a:t>
            </a:r>
            <a:br>
              <a:rPr lang="ru-RU" sz="1800" dirty="0" smtClean="0">
                <a:latin typeface="Century Gothic" panose="020B0502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r>
              <a:rPr lang="ru-RU" sz="1800" dirty="0" smtClean="0">
                <a:latin typeface="Century Gothic" panose="020B0502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от </a:t>
            </a:r>
            <a:r>
              <a:rPr lang="ru-RU" sz="1800" dirty="0">
                <a:latin typeface="Century Gothic" panose="020B0502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25.04.2017 № </a:t>
            </a:r>
            <a:r>
              <a:rPr lang="ru-RU" sz="1800" dirty="0" smtClean="0">
                <a:latin typeface="Century Gothic" panose="020B0502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30/30).</a:t>
            </a:r>
            <a:endParaRPr lang="ru-RU" sz="1800" dirty="0"/>
          </a:p>
        </p:txBody>
      </p:sp>
      <p:sp>
        <p:nvSpPr>
          <p:cNvPr id="6" name="Объект 6"/>
          <p:cNvSpPr txBox="1">
            <a:spLocks/>
          </p:cNvSpPr>
          <p:nvPr/>
        </p:nvSpPr>
        <p:spPr>
          <a:xfrm>
            <a:off x="579040" y="3284984"/>
            <a:ext cx="8025407" cy="2088232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Arial" pitchFamily="34" charset="0"/>
              <a:buNone/>
            </a:pPr>
            <a:r>
              <a:rPr lang="ru-RU" sz="1800" dirty="0" smtClean="0">
                <a:latin typeface="Century Gothic" panose="020B0502020202020204" pitchFamily="34" charset="0"/>
              </a:rPr>
              <a:t>        В организации мероприятий по формированию и деятельности трудовых отрядов детей и молодежи принимает участие Муниципальное автономное учреждение </a:t>
            </a:r>
            <a:r>
              <a:rPr lang="ru-RU" sz="18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«Центр поддержки молодежных инициатив»</a:t>
            </a:r>
            <a:r>
              <a:rPr lang="ru-RU" sz="1800" dirty="0" smtClean="0">
                <a:latin typeface="Century Gothic" panose="020B0502020202020204" pitchFamily="34" charset="0"/>
              </a:rPr>
              <a:t> города Челябинска, подведомственное Управлению по делам молодежи Администрации города Челябинска.</a:t>
            </a:r>
            <a:endParaRPr lang="ru-RU" sz="1800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9160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864096"/>
          </a:xfrm>
        </p:spPr>
        <p:txBody>
          <a:bodyPr>
            <a:normAutofit fontScale="90000"/>
          </a:bodyPr>
          <a:lstStyle/>
          <a:p>
            <a:pPr algn="l"/>
            <a:r>
              <a:rPr lang="ru-RU" sz="22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 </a:t>
            </a:r>
            <a:r>
              <a:rPr lang="ru-RU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/>
            </a:r>
            <a:br>
              <a:rPr lang="ru-RU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</a:br>
            <a:r>
              <a:rPr lang="ru-RU" sz="2200" b="1" dirty="0" smtClean="0">
                <a:solidFill>
                  <a:schemeClr val="tx2"/>
                </a:solidFill>
                <a:latin typeface="Century Gothic" panose="020B0502020202020204" pitchFamily="34" charset="0"/>
              </a:rPr>
              <a:t>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solidFill>
                  <a:schemeClr val="tx2"/>
                </a:solidFill>
                <a:latin typeface="Century Gothic" panose="020B0502020202020204" pitchFamily="34" charset="0"/>
              </a:rPr>
              <a:t> </a:t>
            </a:r>
            <a:r>
              <a:rPr lang="ru-RU" sz="2000" b="1" dirty="0" smtClean="0">
                <a:solidFill>
                  <a:schemeClr val="tx2"/>
                </a:solidFill>
                <a:latin typeface="Century Gothic" panose="020B0502020202020204" pitchFamily="34" charset="0"/>
              </a:rPr>
              <a:t> </a:t>
            </a:r>
            <a:endParaRPr lang="ru-RU" sz="2000" dirty="0"/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395536" y="188640"/>
            <a:ext cx="8424936" cy="6480720"/>
          </a:xfrm>
          <a:solidFill>
            <a:srgbClr val="FFFFCC"/>
          </a:solidFill>
          <a:ln w="76200">
            <a:solidFill>
              <a:srgbClr val="0070C0"/>
            </a:solidFill>
          </a:ln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2200" b="1" dirty="0" smtClean="0">
                <a:latin typeface="Century Gothic" pitchFamily="34" charset="0"/>
              </a:rPr>
              <a:t>Охрана труда</a:t>
            </a:r>
          </a:p>
          <a:p>
            <a:pPr algn="ctr">
              <a:buNone/>
            </a:pPr>
            <a:r>
              <a:rPr lang="ru-RU" dirty="0" smtClean="0"/>
              <a:t> </a:t>
            </a:r>
            <a:r>
              <a:rPr lang="ru-RU" sz="1800" b="1" dirty="0" smtClean="0">
                <a:solidFill>
                  <a:schemeClr val="tx2"/>
                </a:solidFill>
                <a:latin typeface="Century Gothic" panose="020B0502020202020204" pitchFamily="34" charset="0"/>
              </a:rPr>
              <a:t>Требования безопасности при проведении работ </a:t>
            </a:r>
          </a:p>
          <a:p>
            <a:pPr algn="ctr">
              <a:buNone/>
            </a:pPr>
            <a:r>
              <a:rPr lang="ru-RU" sz="1800" b="1" dirty="0" smtClean="0">
                <a:solidFill>
                  <a:schemeClr val="tx2"/>
                </a:solidFill>
                <a:latin typeface="Century Gothic" panose="020B0502020202020204" pitchFamily="34" charset="0"/>
              </a:rPr>
              <a:t>в условиях сохранения рисков распространения </a:t>
            </a:r>
            <a:r>
              <a:rPr lang="en-US" sz="1800" b="1" dirty="0" smtClean="0">
                <a:solidFill>
                  <a:schemeClr val="tx2"/>
                </a:solidFill>
                <a:latin typeface="Century Gothic" panose="020B0502020202020204" pitchFamily="34" charset="0"/>
              </a:rPr>
              <a:t>COVID-19</a:t>
            </a:r>
            <a:endParaRPr lang="ru-RU" sz="1800" b="1" dirty="0" smtClean="0">
              <a:solidFill>
                <a:schemeClr val="tx2"/>
              </a:solidFill>
              <a:latin typeface="Century Gothic" panose="020B0502020202020204" pitchFamily="34" charset="0"/>
            </a:endParaRPr>
          </a:p>
          <a:p>
            <a:pPr algn="ctr">
              <a:buNone/>
            </a:pPr>
            <a:r>
              <a:rPr lang="en-US" sz="1800" b="1" dirty="0" smtClean="0">
                <a:solidFill>
                  <a:schemeClr val="tx2"/>
                </a:solidFill>
                <a:latin typeface="Century Gothic" panose="020B0502020202020204" pitchFamily="34" charset="0"/>
              </a:rPr>
              <a:t> </a:t>
            </a:r>
            <a:r>
              <a:rPr lang="en-US" sz="1800" b="1" dirty="0" smtClean="0"/>
              <a:t> </a:t>
            </a:r>
            <a:endParaRPr lang="ru-RU" sz="1800" dirty="0" smtClean="0"/>
          </a:p>
          <a:p>
            <a:pPr algn="ctr">
              <a:buNone/>
            </a:pPr>
            <a:r>
              <a:rPr lang="en-US" sz="1800" b="1" dirty="0" smtClean="0">
                <a:latin typeface="Century Gothic" pitchFamily="34" charset="0"/>
              </a:rPr>
              <a:t>     </a:t>
            </a:r>
            <a:r>
              <a:rPr lang="ru-RU" sz="1700" b="1" dirty="0" smtClean="0">
                <a:latin typeface="Century Gothic" pitchFamily="34" charset="0"/>
              </a:rPr>
              <a:t>Какие меры предосторожности помогут не заболеть:</a:t>
            </a:r>
          </a:p>
          <a:p>
            <a:pPr algn="ctr">
              <a:buNone/>
            </a:pPr>
            <a:endParaRPr lang="ru-RU" sz="1700" b="1" dirty="0" smtClean="0">
              <a:latin typeface="Century Gothic" pitchFamily="34" charset="0"/>
            </a:endParaRPr>
          </a:p>
          <a:p>
            <a:pPr algn="just">
              <a:buNone/>
            </a:pPr>
            <a:r>
              <a:rPr lang="ru-RU" sz="1800" dirty="0" smtClean="0">
                <a:latin typeface="Century Gothic" pitchFamily="34" charset="0"/>
              </a:rPr>
              <a:t> 1) гигиена   рук - это   важная   мера   профилактики распространения </a:t>
            </a:r>
          </a:p>
          <a:p>
            <a:pPr algn="just">
              <a:buNone/>
            </a:pPr>
            <a:r>
              <a:rPr lang="ru-RU" sz="1800" dirty="0" smtClean="0">
                <a:latin typeface="Century Gothic" pitchFamily="34" charset="0"/>
              </a:rPr>
              <a:t>     гриппа    и    </a:t>
            </a:r>
            <a:r>
              <a:rPr lang="ru-RU" sz="1800" dirty="0" err="1" smtClean="0">
                <a:latin typeface="Century Gothic" pitchFamily="34" charset="0"/>
              </a:rPr>
              <a:t>коронавирусной</a:t>
            </a:r>
            <a:r>
              <a:rPr lang="ru-RU" sz="1800" dirty="0" smtClean="0">
                <a:latin typeface="Century Gothic" pitchFamily="34" charset="0"/>
              </a:rPr>
              <a:t>    инфекции.   Регулярно    мойте    руки </a:t>
            </a:r>
          </a:p>
          <a:p>
            <a:pPr algn="just">
              <a:buNone/>
            </a:pPr>
            <a:r>
              <a:rPr lang="ru-RU" sz="1800" dirty="0" smtClean="0">
                <a:latin typeface="Century Gothic" pitchFamily="34" charset="0"/>
              </a:rPr>
              <a:t>     после    посещения    общественных    мест,   туалета,   перед    едой, </a:t>
            </a:r>
          </a:p>
          <a:p>
            <a:pPr algn="just">
              <a:buNone/>
            </a:pPr>
            <a:r>
              <a:rPr lang="ru-RU" sz="1800" dirty="0" smtClean="0">
                <a:latin typeface="Century Gothic" pitchFamily="34" charset="0"/>
              </a:rPr>
              <a:t>     просто   в   течение   дня.   Это   убивает   вирусы,   которые  попадают </a:t>
            </a:r>
          </a:p>
          <a:p>
            <a:pPr algn="just">
              <a:buNone/>
            </a:pPr>
            <a:r>
              <a:rPr lang="ru-RU" sz="1800" dirty="0" smtClean="0">
                <a:latin typeface="Century Gothic" pitchFamily="34" charset="0"/>
              </a:rPr>
              <a:t>     на    поверхность    кожи.    Если    нет   возможности   помыть   руки   с </a:t>
            </a:r>
          </a:p>
          <a:p>
            <a:pPr algn="just">
              <a:buNone/>
            </a:pPr>
            <a:r>
              <a:rPr lang="ru-RU" sz="1800" dirty="0" smtClean="0">
                <a:latin typeface="Century Gothic" pitchFamily="34" charset="0"/>
              </a:rPr>
              <a:t>     мылом,    пользуйтесь      спиртосодержащими   или </a:t>
            </a:r>
          </a:p>
          <a:p>
            <a:pPr algn="just">
              <a:buNone/>
            </a:pPr>
            <a:r>
              <a:rPr lang="ru-RU" sz="1800" dirty="0" smtClean="0">
                <a:latin typeface="Century Gothic" pitchFamily="34" charset="0"/>
              </a:rPr>
              <a:t>     дезинфицирующими салфетками,  антисептическими средствами;</a:t>
            </a:r>
          </a:p>
          <a:p>
            <a:pPr algn="just">
              <a:buNone/>
            </a:pPr>
            <a:endParaRPr lang="ru-RU" sz="1800" dirty="0" smtClean="0">
              <a:latin typeface="Century Gothic" pitchFamily="34" charset="0"/>
            </a:endParaRPr>
          </a:p>
          <a:p>
            <a:pPr algn="just">
              <a:buNone/>
            </a:pPr>
            <a:r>
              <a:rPr lang="ru-RU" sz="1800" dirty="0" smtClean="0">
                <a:latin typeface="Century Gothic" pitchFamily="34" charset="0"/>
              </a:rPr>
              <a:t> 2) не   трогайте    лицо,   глаза,    нос   грязными   руками, чтобы   вирусы </a:t>
            </a:r>
          </a:p>
          <a:p>
            <a:pPr algn="just">
              <a:buNone/>
            </a:pPr>
            <a:r>
              <a:rPr lang="ru-RU" sz="1800" dirty="0" smtClean="0">
                <a:latin typeface="Century Gothic" pitchFamily="34" charset="0"/>
              </a:rPr>
              <a:t>     с   кожи не попали в организм;</a:t>
            </a:r>
          </a:p>
          <a:p>
            <a:pPr algn="just">
              <a:buNone/>
            </a:pPr>
            <a:endParaRPr lang="ru-RU" sz="1800" dirty="0" smtClean="0">
              <a:latin typeface="Century Gothic" pitchFamily="34" charset="0"/>
            </a:endParaRPr>
          </a:p>
          <a:p>
            <a:pPr algn="just">
              <a:buNone/>
            </a:pPr>
            <a:r>
              <a:rPr lang="ru-RU" sz="1800" dirty="0" smtClean="0">
                <a:latin typeface="Century Gothic" pitchFamily="34" charset="0"/>
              </a:rPr>
              <a:t> 3) соблюдайте  респираторную  гигиену, надевайте   маску,   перчатки   </a:t>
            </a:r>
          </a:p>
          <a:p>
            <a:pPr algn="just">
              <a:buNone/>
            </a:pPr>
            <a:r>
              <a:rPr lang="ru-RU" sz="1800" dirty="0" smtClean="0">
                <a:latin typeface="Century Gothic" pitchFamily="34" charset="0"/>
              </a:rPr>
              <a:t>     или используйте     другие     подручные     средства    защиты,    чтобы   </a:t>
            </a:r>
          </a:p>
          <a:p>
            <a:pPr algn="just">
              <a:buNone/>
            </a:pPr>
            <a:r>
              <a:rPr lang="ru-RU" sz="1800" dirty="0" smtClean="0">
                <a:latin typeface="Century Gothic" pitchFamily="34" charset="0"/>
              </a:rPr>
              <a:t>     уменьшить    риск     заболевания.    При   кашле,    чихании    следует </a:t>
            </a:r>
          </a:p>
          <a:p>
            <a:pPr algn="just">
              <a:buNone/>
            </a:pPr>
            <a:r>
              <a:rPr lang="ru-RU" sz="1800" dirty="0" smtClean="0">
                <a:latin typeface="Century Gothic" pitchFamily="34" charset="0"/>
              </a:rPr>
              <a:t>     прикрывать    рот    и    нос    одноразовыми    салфетками,   которые </a:t>
            </a:r>
          </a:p>
          <a:p>
            <a:pPr algn="just">
              <a:buNone/>
            </a:pPr>
            <a:r>
              <a:rPr lang="ru-RU" sz="1800" dirty="0" smtClean="0">
                <a:latin typeface="Century Gothic" pitchFamily="34" charset="0"/>
              </a:rPr>
              <a:t>     после  использования  нужно  выбрасывать.  </a:t>
            </a:r>
          </a:p>
          <a:p>
            <a:pPr algn="just">
              <a:buNone/>
            </a:pPr>
            <a:r>
              <a:rPr lang="ru-RU" sz="1800" dirty="0" smtClean="0">
                <a:latin typeface="Century Gothic" pitchFamily="34" charset="0"/>
              </a:rPr>
              <a:t>     Носите  медицинские маски, соблюдая  правила  их  ношения;</a:t>
            </a:r>
          </a:p>
          <a:p>
            <a:pPr>
              <a:buNone/>
            </a:pPr>
            <a:endParaRPr lang="ru-RU" sz="1800" dirty="0" smtClean="0"/>
          </a:p>
          <a:p>
            <a:pPr>
              <a:buNone/>
            </a:pPr>
            <a:endParaRPr lang="ru-RU" sz="1800" dirty="0" smtClean="0"/>
          </a:p>
          <a:p>
            <a:pPr>
              <a:buNone/>
            </a:pPr>
            <a:endParaRPr lang="ru-RU" sz="1800" dirty="0" smtClean="0">
              <a:latin typeface="Century Gothic" panose="020B0502020202020204" pitchFamily="34" charset="0"/>
            </a:endParaRPr>
          </a:p>
          <a:p>
            <a:endParaRPr lang="ru-RU" sz="1800" dirty="0"/>
          </a:p>
        </p:txBody>
      </p:sp>
      <p:pic>
        <p:nvPicPr>
          <p:cNvPr id="10" name="Picture 2" descr="G:\ЦПМИ\Логотип\Презентация_Труд\Иллюстрации\Коровка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908720"/>
            <a:ext cx="432048" cy="5195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45719"/>
            <a:ext cx="9144000" cy="45719"/>
          </a:xfrm>
          <a:solidFill>
            <a:schemeClr val="bg1"/>
          </a:solidFill>
          <a:ln>
            <a:solidFill>
              <a:schemeClr val="bg1"/>
            </a:solidFill>
          </a:ln>
        </p:spPr>
        <p:txBody>
          <a:bodyPr>
            <a:normAutofit fontScale="90000"/>
          </a:bodyPr>
          <a:lstStyle/>
          <a:p>
            <a:r>
              <a:rPr lang="ru-RU" sz="2200" b="1" dirty="0" smtClean="0">
                <a:solidFill>
                  <a:schemeClr val="tx2"/>
                </a:solidFill>
                <a:latin typeface="Century Gothic" panose="020B0502020202020204" pitchFamily="34" charset="0"/>
              </a:rPr>
              <a:t/>
            </a:r>
            <a:br>
              <a:rPr lang="ru-RU" sz="2200" b="1" dirty="0" smtClean="0">
                <a:solidFill>
                  <a:schemeClr val="tx2"/>
                </a:solidFill>
                <a:latin typeface="Century Gothic" panose="020B0502020202020204" pitchFamily="34" charset="0"/>
              </a:rPr>
            </a:br>
            <a:r>
              <a:rPr lang="ru-RU" sz="2200" b="1" dirty="0" smtClean="0">
                <a:solidFill>
                  <a:schemeClr val="tx2"/>
                </a:solidFill>
                <a:latin typeface="Century Gothic" panose="020B0502020202020204" pitchFamily="34" charset="0"/>
              </a:rPr>
              <a:t/>
            </a:r>
            <a:br>
              <a:rPr lang="ru-RU" sz="2200" b="1" dirty="0" smtClean="0">
                <a:solidFill>
                  <a:schemeClr val="tx2"/>
                </a:solidFill>
                <a:latin typeface="Century Gothic" panose="020B0502020202020204" pitchFamily="34" charset="0"/>
              </a:rPr>
            </a:br>
            <a:r>
              <a:rPr lang="ru-RU" sz="2200" b="1" dirty="0" smtClean="0">
                <a:solidFill>
                  <a:schemeClr val="tx2"/>
                </a:solidFill>
                <a:latin typeface="Century Gothic" panose="020B0502020202020204" pitchFamily="34" charset="0"/>
              </a:rPr>
              <a:t> </a:t>
            </a:r>
            <a:r>
              <a:rPr lang="ru-RU" b="1" dirty="0" smtClean="0">
                <a:latin typeface="Century Gothic" panose="020B0502020202020204" pitchFamily="34" charset="0"/>
              </a:rPr>
              <a:t/>
            </a:r>
            <a:br>
              <a:rPr lang="ru-RU" b="1" dirty="0" smtClean="0">
                <a:latin typeface="Century Gothic" panose="020B0502020202020204" pitchFamily="34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88640"/>
            <a:ext cx="8496944" cy="6292080"/>
          </a:xfrm>
          <a:solidFill>
            <a:srgbClr val="FFFFCC"/>
          </a:solidFill>
          <a:ln w="76200">
            <a:solidFill>
              <a:srgbClr val="0070C0"/>
            </a:solidFill>
          </a:ln>
        </p:spPr>
        <p:txBody>
          <a:bodyPr>
            <a:normAutofit/>
          </a:bodyPr>
          <a:lstStyle/>
          <a:p>
            <a:pPr>
              <a:buNone/>
            </a:pPr>
            <a:r>
              <a:rPr lang="ru-RU" sz="1800" dirty="0" smtClean="0"/>
              <a:t> </a:t>
            </a:r>
            <a:r>
              <a:rPr lang="ru-RU" sz="1800" b="1" dirty="0" smtClean="0">
                <a:solidFill>
                  <a:schemeClr val="tx2"/>
                </a:solidFill>
                <a:latin typeface="Century Gothic" panose="020B0502020202020204" pitchFamily="34" charset="0"/>
              </a:rPr>
              <a:t> </a:t>
            </a:r>
            <a:r>
              <a:rPr lang="ru-RU" sz="1800" b="1" dirty="0" smtClean="0">
                <a:latin typeface="Century Gothic" pitchFamily="34" charset="0"/>
              </a:rPr>
              <a:t>Охрана труда</a:t>
            </a:r>
          </a:p>
          <a:p>
            <a:pPr>
              <a:buNone/>
            </a:pPr>
            <a:endParaRPr lang="ru-RU" sz="1800" b="1" dirty="0" smtClean="0">
              <a:latin typeface="Century Gothic" pitchFamily="34" charset="0"/>
            </a:endParaRPr>
          </a:p>
          <a:p>
            <a:pPr algn="ctr">
              <a:buNone/>
            </a:pPr>
            <a:r>
              <a:rPr lang="en-US" sz="1800" b="1" dirty="0" smtClean="0">
                <a:latin typeface="Century Gothic" panose="020B0502020202020204" pitchFamily="34" charset="0"/>
              </a:rPr>
              <a:t> </a:t>
            </a:r>
            <a:r>
              <a:rPr lang="ru-RU" sz="1600" b="1" dirty="0" smtClean="0">
                <a:latin typeface="Century Gothic" panose="020B0502020202020204" pitchFamily="34" charset="0"/>
              </a:rPr>
              <a:t>Какие меры предосторожности помогут не заболеть:</a:t>
            </a:r>
          </a:p>
          <a:p>
            <a:pPr algn="ctr">
              <a:buNone/>
            </a:pPr>
            <a:endParaRPr lang="ru-RU" sz="1800" dirty="0" smtClean="0"/>
          </a:p>
          <a:p>
            <a:pPr algn="just">
              <a:buNone/>
            </a:pPr>
            <a:r>
              <a:rPr lang="ru-RU" sz="1800" dirty="0" smtClean="0"/>
              <a:t>3) </a:t>
            </a:r>
            <a:r>
              <a:rPr lang="ru-RU" sz="1800" dirty="0" smtClean="0">
                <a:latin typeface="Century Gothic" pitchFamily="34" charset="0"/>
              </a:rPr>
              <a:t>соблюдайте дистанцию . Рекомендуется соблюдать дистанцию минимум 1,5 метра особенно от людей с признаками заболевания, поскольку вирусы передаются от больного человека к здоровому,  воздушно-капельным путем (при чихании, кашле);  </a:t>
            </a:r>
          </a:p>
          <a:p>
            <a:pPr algn="just">
              <a:buNone/>
            </a:pPr>
            <a:r>
              <a:rPr lang="ru-RU" sz="1800" dirty="0" smtClean="0">
                <a:latin typeface="Century Gothic" pitchFamily="34" charset="0"/>
              </a:rPr>
              <a:t> </a:t>
            </a:r>
          </a:p>
          <a:p>
            <a:pPr algn="just">
              <a:buNone/>
            </a:pPr>
            <a:r>
              <a:rPr lang="ru-RU" sz="1800" dirty="0" smtClean="0">
                <a:latin typeface="Century Gothic" pitchFamily="34" charset="0"/>
              </a:rPr>
              <a:t>  4)  избегайте   прямого  контакта  с  людьми  (объятия,  рукопожатия,  поцелуи  и т. д.);</a:t>
            </a:r>
          </a:p>
          <a:p>
            <a:pPr algn="just">
              <a:buNone/>
            </a:pPr>
            <a:endParaRPr lang="ru-RU" sz="1800" dirty="0" smtClean="0">
              <a:latin typeface="Century Gothic" pitchFamily="34" charset="0"/>
            </a:endParaRPr>
          </a:p>
          <a:p>
            <a:pPr algn="just">
              <a:buNone/>
            </a:pPr>
            <a:r>
              <a:rPr lang="ru-RU" sz="1800" dirty="0" smtClean="0">
                <a:latin typeface="Century Gothic" pitchFamily="34" charset="0"/>
              </a:rPr>
              <a:t>  5)  минимизировать прикосновения к различным поверхностям в общественных местах (включая транспорт, магазины);</a:t>
            </a:r>
          </a:p>
          <a:p>
            <a:pPr algn="just">
              <a:buNone/>
            </a:pPr>
            <a:endParaRPr lang="ru-RU" sz="1800" dirty="0" smtClean="0">
              <a:latin typeface="Century Gothic" pitchFamily="34" charset="0"/>
            </a:endParaRPr>
          </a:p>
          <a:p>
            <a:pPr algn="just">
              <a:buNone/>
            </a:pPr>
            <a:r>
              <a:rPr lang="ru-RU" sz="1800" dirty="0" smtClean="0">
                <a:latin typeface="Century Gothic" pitchFamily="34" charset="0"/>
              </a:rPr>
              <a:t>  6)  здоровый образ жизни повышает сопротивляемость организма к инфекции.   Соблюдайте здоровый режим, включая полноценный сон, потребление пищевых продуктов богатых белками, витаминами и минеральными веществами, физическую активность.</a:t>
            </a:r>
          </a:p>
          <a:p>
            <a:pPr>
              <a:buNone/>
            </a:pPr>
            <a:endParaRPr lang="ru-RU" sz="1800" dirty="0" smtClean="0"/>
          </a:p>
          <a:p>
            <a:pPr>
              <a:buNone/>
            </a:pPr>
            <a:endParaRPr lang="ru-RU" sz="1800" dirty="0" smtClean="0"/>
          </a:p>
          <a:p>
            <a:pPr>
              <a:buNone/>
            </a:pPr>
            <a:endParaRPr lang="ru-RU" sz="1800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G:\ЦПМИ\Логотип\Презентация_Труд\Иллюстрации\Фото\pCUwx-_s1WU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01420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G:\ЦПМИ\Логотип\Слайд 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463" y="-28575"/>
            <a:ext cx="9180513" cy="6915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3"/>
          <p:cNvSpPr>
            <a:spLocks noGrp="1"/>
          </p:cNvSpPr>
          <p:nvPr>
            <p:ph type="title"/>
          </p:nvPr>
        </p:nvSpPr>
        <p:spPr>
          <a:xfrm>
            <a:off x="457993" y="1556792"/>
            <a:ext cx="8229600" cy="4248472"/>
          </a:xfrm>
        </p:spPr>
        <p:txBody>
          <a:bodyPr>
            <a:normAutofit/>
          </a:bodyPr>
          <a:lstStyle/>
          <a:p>
            <a:r>
              <a:rPr lang="ru-RU" sz="4000" b="1" dirty="0">
                <a:solidFill>
                  <a:srgbClr val="FF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город </a:t>
            </a:r>
            <a:r>
              <a:rPr lang="ru-RU" sz="4000" b="1" dirty="0" smtClean="0">
                <a:solidFill>
                  <a:srgbClr val="FF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Челябинск,</a:t>
            </a:r>
            <a:br>
              <a:rPr lang="ru-RU" sz="4000" b="1" dirty="0" smtClean="0">
                <a:solidFill>
                  <a:srgbClr val="FF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</a:br>
            <a:r>
              <a:rPr lang="ru-RU" sz="4000" b="1" dirty="0" smtClean="0">
                <a:solidFill>
                  <a:srgbClr val="FF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улица </a:t>
            </a:r>
            <a:r>
              <a:rPr lang="ru-RU" sz="4000" b="1" dirty="0">
                <a:solidFill>
                  <a:srgbClr val="FF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Либкнехта, дом 9</a:t>
            </a:r>
            <a:br>
              <a:rPr lang="ru-RU" sz="4000" b="1" dirty="0">
                <a:solidFill>
                  <a:srgbClr val="FF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</a:br>
            <a:r>
              <a:rPr lang="ru-RU" sz="4000" b="1" dirty="0">
                <a:solidFill>
                  <a:srgbClr val="FF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 </a:t>
            </a:r>
            <a:br>
              <a:rPr lang="ru-RU" sz="4000" b="1" dirty="0">
                <a:solidFill>
                  <a:srgbClr val="FF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</a:br>
            <a:r>
              <a:rPr lang="ru-RU" sz="4000" b="1" dirty="0">
                <a:solidFill>
                  <a:srgbClr val="FF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(351) </a:t>
            </a:r>
            <a:r>
              <a:rPr lang="ru-RU" sz="4000" b="1" dirty="0" smtClean="0">
                <a:solidFill>
                  <a:srgbClr val="FF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264-69-77</a:t>
            </a:r>
            <a:br>
              <a:rPr lang="ru-RU" sz="4000" b="1" dirty="0" smtClean="0">
                <a:solidFill>
                  <a:srgbClr val="FF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</a:br>
            <a:r>
              <a:rPr lang="en-US" sz="4000" b="1" dirty="0">
                <a:solidFill>
                  <a:srgbClr val="FF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udmchel.ru</a:t>
            </a:r>
            <a:endParaRPr lang="ru-RU" sz="4300" b="1" dirty="0">
              <a:solidFill>
                <a:srgbClr val="FFFF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73667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FF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7" descr="G:\ЦПМИ\Логотип\DlZYf8TK1U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60182"/>
            <a:ext cx="9160740" cy="60931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58255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2" descr="C:\Users\Варавара\Desktop\С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47" y="-315416"/>
            <a:ext cx="9180513" cy="7173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Объект 3"/>
          <p:cNvSpPr txBox="1">
            <a:spLocks/>
          </p:cNvSpPr>
          <p:nvPr/>
        </p:nvSpPr>
        <p:spPr>
          <a:xfrm>
            <a:off x="9324528" y="2958337"/>
            <a:ext cx="7992888" cy="39890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Arial" pitchFamily="34" charset="0"/>
              <a:buNone/>
            </a:pPr>
            <a:endParaRPr lang="ru-RU" dirty="0" smtClean="0">
              <a:latin typeface="Century Gothic" panose="020B0502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>
          <a:xfrm>
            <a:off x="611560" y="260648"/>
            <a:ext cx="7992888" cy="576064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25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Трудовые отряды </a:t>
            </a:r>
            <a:r>
              <a:rPr lang="ru-RU" sz="25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формируются </a:t>
            </a:r>
            <a:r>
              <a:rPr lang="ru-RU" sz="25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на </a:t>
            </a:r>
            <a:r>
              <a:rPr lang="ru-RU" sz="25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базе:</a:t>
            </a:r>
          </a:p>
        </p:txBody>
      </p:sp>
      <p:sp>
        <p:nvSpPr>
          <p:cNvPr id="9" name="Объект 6"/>
          <p:cNvSpPr txBox="1">
            <a:spLocks/>
          </p:cNvSpPr>
          <p:nvPr/>
        </p:nvSpPr>
        <p:spPr>
          <a:xfrm>
            <a:off x="1342381" y="764704"/>
            <a:ext cx="7262067" cy="432048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ru-RU" sz="1800" dirty="0" smtClean="0">
                <a:latin typeface="Century Gothic" panose="020B0502020202020204" pitchFamily="34" charset="0"/>
              </a:rPr>
              <a:t>общеобразовательных организаций города Челябинска;</a:t>
            </a:r>
          </a:p>
          <a:p>
            <a:pPr marL="0" indent="0" algn="just">
              <a:buFont typeface="Arial" pitchFamily="34" charset="0"/>
              <a:buNone/>
            </a:pPr>
            <a:endParaRPr lang="ru-RU" sz="900" dirty="0" smtClean="0">
              <a:latin typeface="Century Gothic" panose="020B0502020202020204" pitchFamily="34" charset="0"/>
            </a:endParaRPr>
          </a:p>
          <a:p>
            <a:pPr marL="0" indent="0" algn="just">
              <a:buNone/>
            </a:pPr>
            <a:r>
              <a:rPr lang="ru-RU" sz="1800" dirty="0" smtClean="0">
                <a:solidFill>
                  <a:prstClr val="black"/>
                </a:solidFill>
                <a:latin typeface="Century Gothic" panose="020B0502020202020204" pitchFamily="34" charset="0"/>
              </a:rPr>
              <a:t>образовательных </a:t>
            </a:r>
            <a:r>
              <a:rPr lang="ru-RU" sz="1800" dirty="0">
                <a:solidFill>
                  <a:prstClr val="black"/>
                </a:solidFill>
                <a:latin typeface="Century Gothic" panose="020B0502020202020204" pitchFamily="34" charset="0"/>
              </a:rPr>
              <a:t>организаций, в которых предоставляется дополнительное образование детям</a:t>
            </a:r>
            <a:r>
              <a:rPr lang="ru-RU" sz="1800" dirty="0" smtClean="0">
                <a:latin typeface="Century Gothic" panose="020B0502020202020204" pitchFamily="34" charset="0"/>
              </a:rPr>
              <a:t>; </a:t>
            </a:r>
          </a:p>
          <a:p>
            <a:pPr marL="0" indent="0" algn="just">
              <a:buNone/>
            </a:pPr>
            <a:endParaRPr lang="ru-RU" sz="900" dirty="0" smtClean="0">
              <a:latin typeface="Century Gothic" panose="020B0502020202020204" pitchFamily="34" charset="0"/>
            </a:endParaRPr>
          </a:p>
          <a:p>
            <a:pPr marL="0" indent="0" algn="just">
              <a:buNone/>
            </a:pPr>
            <a:r>
              <a:rPr lang="ru-RU" sz="1800" dirty="0" smtClean="0">
                <a:latin typeface="Century Gothic" panose="020B0502020202020204" pitchFamily="34" charset="0"/>
              </a:rPr>
              <a:t>организаций </a:t>
            </a:r>
            <a:r>
              <a:rPr lang="ru-RU" sz="1800" dirty="0">
                <a:latin typeface="Century Gothic" panose="020B0502020202020204" pitchFamily="34" charset="0"/>
              </a:rPr>
              <a:t>для детей-сирот и детей, оставшихся без попечения </a:t>
            </a:r>
            <a:r>
              <a:rPr lang="ru-RU" sz="1800" dirty="0" smtClean="0">
                <a:latin typeface="Century Gothic" panose="020B0502020202020204" pitchFamily="34" charset="0"/>
              </a:rPr>
              <a:t>родителей;</a:t>
            </a:r>
          </a:p>
          <a:p>
            <a:pPr marL="0" indent="0" algn="just">
              <a:buNone/>
            </a:pPr>
            <a:endParaRPr lang="ru-RU" sz="900" dirty="0">
              <a:latin typeface="Century Gothic" panose="020B0502020202020204" pitchFamily="34" charset="0"/>
            </a:endParaRPr>
          </a:p>
          <a:p>
            <a:pPr marL="0" indent="0" algn="just">
              <a:buNone/>
            </a:pPr>
            <a:r>
              <a:rPr lang="ru-RU" sz="1800" dirty="0">
                <a:latin typeface="Century Gothic" panose="020B0502020202020204" pitchFamily="34" charset="0"/>
              </a:rPr>
              <a:t>специализированных учреждений для несовершеннолетних, нуждающихся в социальной реабилитации;</a:t>
            </a:r>
            <a:endParaRPr lang="ru-RU" sz="1800" dirty="0" smtClean="0">
              <a:latin typeface="Century Gothic" panose="020B0502020202020204" pitchFamily="34" charset="0"/>
            </a:endParaRPr>
          </a:p>
          <a:p>
            <a:pPr marL="0" indent="0" algn="just">
              <a:buFont typeface="Arial" pitchFamily="34" charset="0"/>
              <a:buNone/>
            </a:pPr>
            <a:endParaRPr lang="ru-RU" sz="900" dirty="0">
              <a:latin typeface="Century Gothic" panose="020B0502020202020204" pitchFamily="34" charset="0"/>
            </a:endParaRPr>
          </a:p>
          <a:p>
            <a:pPr marL="0" indent="0" algn="just">
              <a:buFont typeface="Arial" pitchFamily="34" charset="0"/>
              <a:buNone/>
            </a:pPr>
            <a:r>
              <a:rPr lang="ru-RU" sz="1800" dirty="0" smtClean="0">
                <a:latin typeface="Century Gothic" panose="020B0502020202020204" pitchFamily="34" charset="0"/>
              </a:rPr>
              <a:t>студенческих отрядов, осуществляющих свою деятельность на территории города Челябинска и включенных в федеральный или региональный реестр молодежных                          и детских объединений, пользующихся государственной поддержкой.</a:t>
            </a:r>
            <a:endParaRPr lang="ru-RU" sz="1800" dirty="0">
              <a:latin typeface="Century Gothic" panose="020B0502020202020204" pitchFamily="34" charset="0"/>
            </a:endParaRPr>
          </a:p>
        </p:txBody>
      </p:sp>
      <p:pic>
        <p:nvPicPr>
          <p:cNvPr id="1026" name="Picture 2" descr="G:\ЦПМИ\Логотип\Домик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620688"/>
            <a:ext cx="658813" cy="619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G:\ЦПМИ\Логотип\Домик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340768"/>
            <a:ext cx="658813" cy="619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G:\ЦПМИ\Логотип\Домик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790" y="2054400"/>
            <a:ext cx="658813" cy="619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G:\ЦПМИ\Логотип\Домик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981" y="3589411"/>
            <a:ext cx="658813" cy="619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Объект 6"/>
          <p:cNvSpPr txBox="1">
            <a:spLocks/>
          </p:cNvSpPr>
          <p:nvPr/>
        </p:nvSpPr>
        <p:spPr>
          <a:xfrm>
            <a:off x="683568" y="5229200"/>
            <a:ext cx="7848872" cy="136815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endParaRPr lang="ru-RU" sz="2000" dirty="0">
              <a:latin typeface="Century Gothic" panose="020B0502020202020204" pitchFamily="34" charset="0"/>
            </a:endParaRPr>
          </a:p>
        </p:txBody>
      </p:sp>
      <p:sp>
        <p:nvSpPr>
          <p:cNvPr id="15" name="Объект 6"/>
          <p:cNvSpPr txBox="1">
            <a:spLocks/>
          </p:cNvSpPr>
          <p:nvPr/>
        </p:nvSpPr>
        <p:spPr>
          <a:xfrm>
            <a:off x="683568" y="5021560"/>
            <a:ext cx="7848872" cy="128776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ru-RU" sz="1800" dirty="0">
                <a:latin typeface="Century Gothic" panose="020B0502020202020204" pitchFamily="34" charset="0"/>
              </a:rPr>
              <a:t>Из числа работников базовой организации, выполняющих обязанности по обучению и (или) воспитанию несовершеннолетних граждан, назначается </a:t>
            </a:r>
            <a:r>
              <a:rPr lang="ru-RU" sz="18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руководитель трудового </a:t>
            </a:r>
            <a:r>
              <a:rPr lang="ru-RU" sz="18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отряда</a:t>
            </a:r>
            <a:r>
              <a:rPr lang="ru-RU" sz="1800" dirty="0" smtClean="0">
                <a:latin typeface="Century Gothic" panose="020B0502020202020204" pitchFamily="34" charset="0"/>
              </a:rPr>
              <a:t>.</a:t>
            </a:r>
            <a:endParaRPr lang="ru-RU" sz="1800" dirty="0">
              <a:latin typeface="Century Gothic" panose="020B0502020202020204" pitchFamily="34" charset="0"/>
            </a:endParaRPr>
          </a:p>
        </p:txBody>
      </p:sp>
      <p:pic>
        <p:nvPicPr>
          <p:cNvPr id="16" name="Picture 2" descr="G:\ЦПМИ\Логотип\Домик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434" y="2817541"/>
            <a:ext cx="658813" cy="619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01207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C:\Users\Варавара\Desktop\С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43408"/>
            <a:ext cx="9180513" cy="7101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Объект 3"/>
          <p:cNvSpPr txBox="1">
            <a:spLocks/>
          </p:cNvSpPr>
          <p:nvPr/>
        </p:nvSpPr>
        <p:spPr>
          <a:xfrm>
            <a:off x="9324528" y="2958337"/>
            <a:ext cx="7992888" cy="39890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Arial" pitchFamily="34" charset="0"/>
              <a:buNone/>
            </a:pPr>
            <a:endParaRPr lang="ru-RU" dirty="0" smtClean="0">
              <a:latin typeface="Century Gothic" panose="020B0502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>
          <a:xfrm>
            <a:off x="611560" y="332657"/>
            <a:ext cx="7992888" cy="792088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20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Условия трудоустройства несовершеннолетних </a:t>
            </a:r>
            <a:endParaRPr lang="ru-RU" sz="2000" b="1" dirty="0" smtClean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</a:endParaRPr>
          </a:p>
          <a:p>
            <a:pPr marL="0" indent="0" algn="ctr">
              <a:buNone/>
            </a:pPr>
            <a:r>
              <a:rPr lang="ru-RU" sz="20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граждан:</a:t>
            </a:r>
          </a:p>
          <a:p>
            <a:pPr marL="0" indent="0" algn="ctr">
              <a:buNone/>
            </a:pPr>
            <a:endParaRPr lang="ru-RU" sz="2000" b="1" dirty="0" smtClean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</a:endParaRPr>
          </a:p>
        </p:txBody>
      </p:sp>
      <p:sp>
        <p:nvSpPr>
          <p:cNvPr id="9" name="Объект 6"/>
          <p:cNvSpPr txBox="1">
            <a:spLocks/>
          </p:cNvSpPr>
          <p:nvPr/>
        </p:nvSpPr>
        <p:spPr>
          <a:xfrm>
            <a:off x="1342381" y="1124744"/>
            <a:ext cx="6974035" cy="525658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endParaRPr lang="ru-RU" sz="1800" dirty="0" smtClean="0">
              <a:latin typeface="Century Gothic" panose="020B0502020202020204" pitchFamily="34" charset="0"/>
            </a:endParaRPr>
          </a:p>
          <a:p>
            <a:pPr marL="0" indent="0" algn="just">
              <a:buNone/>
            </a:pPr>
            <a:endParaRPr lang="ru-RU" sz="1800" dirty="0">
              <a:latin typeface="Century Gothic" panose="020B0502020202020204" pitchFamily="34" charset="0"/>
            </a:endParaRPr>
          </a:p>
          <a:p>
            <a:pPr marL="0" indent="0" algn="just">
              <a:buNone/>
            </a:pPr>
            <a:r>
              <a:rPr lang="ru-RU" sz="1800" dirty="0" smtClean="0">
                <a:latin typeface="Century Gothic" panose="020B0502020202020204" pitchFamily="34" charset="0"/>
              </a:rPr>
              <a:t>работодатель </a:t>
            </a:r>
            <a:r>
              <a:rPr lang="ru-RU" sz="1800" dirty="0">
                <a:latin typeface="Century Gothic" panose="020B0502020202020204" pitchFamily="34" charset="0"/>
              </a:rPr>
              <a:t>– МАУ «ЦПМИ» города </a:t>
            </a:r>
            <a:r>
              <a:rPr lang="ru-RU" sz="1800" dirty="0" smtClean="0">
                <a:latin typeface="Century Gothic" panose="020B0502020202020204" pitchFamily="34" charset="0"/>
              </a:rPr>
              <a:t>Челябинска;</a:t>
            </a:r>
          </a:p>
          <a:p>
            <a:pPr marL="0" indent="0" algn="just">
              <a:buNone/>
            </a:pPr>
            <a:endParaRPr lang="ru-RU" sz="1800" dirty="0" smtClean="0">
              <a:latin typeface="Century Gothic" panose="020B0502020202020204" pitchFamily="34" charset="0"/>
            </a:endParaRPr>
          </a:p>
          <a:p>
            <a:pPr marL="0" indent="0" algn="just">
              <a:buNone/>
            </a:pPr>
            <a:r>
              <a:rPr lang="ru-RU" sz="1800" dirty="0">
                <a:latin typeface="Century Gothic" panose="020B0502020202020204" pitchFamily="34" charset="0"/>
              </a:rPr>
              <a:t>вид заключаемого договора ‒ срочный, на 1 </a:t>
            </a:r>
            <a:r>
              <a:rPr lang="ru-RU" sz="1800" dirty="0" smtClean="0">
                <a:latin typeface="Century Gothic" panose="020B0502020202020204" pitchFamily="34" charset="0"/>
              </a:rPr>
              <a:t>месяц</a:t>
            </a:r>
          </a:p>
          <a:p>
            <a:pPr marL="0" indent="0" algn="just">
              <a:buNone/>
            </a:pPr>
            <a:r>
              <a:rPr lang="ru-RU" sz="1800" dirty="0" smtClean="0">
                <a:latin typeface="Century Gothic" panose="020B0502020202020204" pitchFamily="34" charset="0"/>
              </a:rPr>
              <a:t>     например, с 01.06.2022 по 30.06.2022</a:t>
            </a:r>
            <a:r>
              <a:rPr lang="ru-RU" sz="1800" dirty="0" smtClean="0">
                <a:latin typeface="Century Gothic" panose="020B0502020202020204" pitchFamily="34" charset="0"/>
              </a:rPr>
              <a:t>;</a:t>
            </a:r>
          </a:p>
          <a:p>
            <a:pPr marL="0" indent="0" algn="just">
              <a:buNone/>
            </a:pPr>
            <a:r>
              <a:rPr lang="ru-RU" sz="1800" dirty="0" smtClean="0">
                <a:latin typeface="Century Gothic" panose="020B0502020202020204" pitchFamily="34" charset="0"/>
              </a:rPr>
              <a:t>      </a:t>
            </a:r>
            <a:endParaRPr lang="ru-RU" sz="1800" dirty="0">
              <a:latin typeface="Century Gothic" panose="020B0502020202020204" pitchFamily="34" charset="0"/>
            </a:endParaRPr>
          </a:p>
          <a:p>
            <a:pPr marL="0" indent="0" algn="just">
              <a:buNone/>
            </a:pPr>
            <a:r>
              <a:rPr lang="ru-RU" sz="1800" dirty="0" smtClean="0">
                <a:latin typeface="Century Gothic" panose="020B0502020202020204" pitchFamily="34" charset="0"/>
              </a:rPr>
              <a:t>должность </a:t>
            </a:r>
            <a:r>
              <a:rPr lang="ru-RU" sz="1800" dirty="0">
                <a:latin typeface="Century Gothic" panose="020B0502020202020204" pitchFamily="34" charset="0"/>
              </a:rPr>
              <a:t>– «подсобный рабочий</a:t>
            </a:r>
            <a:r>
              <a:rPr lang="ru-RU" sz="1800" dirty="0" smtClean="0">
                <a:latin typeface="Century Gothic" panose="020B0502020202020204" pitchFamily="34" charset="0"/>
              </a:rPr>
              <a:t>»;</a:t>
            </a:r>
          </a:p>
          <a:p>
            <a:pPr marL="0" indent="0" algn="just">
              <a:buNone/>
            </a:pPr>
            <a:endParaRPr lang="ru-RU" sz="1800" dirty="0" smtClean="0">
              <a:latin typeface="Century Gothic" panose="020B0502020202020204" pitchFamily="34" charset="0"/>
            </a:endParaRPr>
          </a:p>
          <a:p>
            <a:pPr marL="0" indent="0" algn="just">
              <a:buNone/>
            </a:pPr>
            <a:r>
              <a:rPr lang="ru-RU" sz="1800" dirty="0" smtClean="0">
                <a:latin typeface="Century Gothic" panose="020B0502020202020204" pitchFamily="34" charset="0"/>
              </a:rPr>
              <a:t>график </a:t>
            </a:r>
            <a:r>
              <a:rPr lang="ru-RU" sz="1800" dirty="0">
                <a:latin typeface="Century Gothic" panose="020B0502020202020204" pitchFamily="34" charset="0"/>
              </a:rPr>
              <a:t>работы: 5-дневная рабочая </a:t>
            </a:r>
            <a:r>
              <a:rPr lang="ru-RU" sz="1800" dirty="0" smtClean="0">
                <a:latin typeface="Century Gothic" panose="020B0502020202020204" pitchFamily="34" charset="0"/>
              </a:rPr>
              <a:t>неделя, </a:t>
            </a:r>
            <a:r>
              <a:rPr lang="ru-RU" sz="1800" dirty="0">
                <a:latin typeface="Century Gothic" panose="020B0502020202020204" pitchFamily="34" charset="0"/>
              </a:rPr>
              <a:t>по </a:t>
            </a:r>
            <a:r>
              <a:rPr lang="ru-RU" sz="1800" dirty="0" smtClean="0">
                <a:latin typeface="Century Gothic" panose="020B0502020202020204" pitchFamily="34" charset="0"/>
              </a:rPr>
              <a:t>3 </a:t>
            </a:r>
            <a:r>
              <a:rPr lang="ru-RU" sz="1800" dirty="0">
                <a:latin typeface="Century Gothic" panose="020B0502020202020204" pitchFamily="34" charset="0"/>
              </a:rPr>
              <a:t>часа </a:t>
            </a:r>
            <a:r>
              <a:rPr lang="ru-RU" sz="1800" dirty="0" smtClean="0">
                <a:latin typeface="Century Gothic" panose="020B0502020202020204" pitchFamily="34" charset="0"/>
              </a:rPr>
              <a:t>в день (как правило, с 09:00 до 12:00);</a:t>
            </a:r>
          </a:p>
          <a:p>
            <a:pPr marL="0" indent="0" algn="just">
              <a:buNone/>
            </a:pPr>
            <a:endParaRPr lang="ru-RU" sz="1800" dirty="0">
              <a:latin typeface="Century Gothic" panose="020B0502020202020204" pitchFamily="34" charset="0"/>
            </a:endParaRPr>
          </a:p>
          <a:p>
            <a:pPr marL="0" indent="0" algn="just">
              <a:buNone/>
            </a:pPr>
            <a:r>
              <a:rPr lang="ru-RU" sz="1800" dirty="0" smtClean="0">
                <a:latin typeface="Century Gothic" panose="020B0502020202020204" pitchFamily="34" charset="0"/>
              </a:rPr>
              <a:t>размер заработной платы </a:t>
            </a:r>
            <a:r>
              <a:rPr lang="ru-RU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5 611,83 </a:t>
            </a:r>
            <a:r>
              <a:rPr lang="ru-RU" sz="1800" dirty="0" smtClean="0">
                <a:latin typeface="Century Gothic" panose="020B0502020202020204" pitchFamily="34" charset="0"/>
              </a:rPr>
              <a:t>руб.</a:t>
            </a:r>
            <a:endParaRPr lang="ru-RU" sz="2000" b="1" dirty="0" smtClean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</a:endParaRPr>
          </a:p>
          <a:p>
            <a:pPr marL="0" indent="0" algn="just">
              <a:buNone/>
            </a:pPr>
            <a:endParaRPr lang="ru-RU" sz="1800" dirty="0">
              <a:latin typeface="Century Gothic" panose="020B0502020202020204" pitchFamily="34" charset="0"/>
            </a:endParaRPr>
          </a:p>
          <a:p>
            <a:pPr marL="0" indent="0" algn="just">
              <a:buNone/>
            </a:pPr>
            <a:endParaRPr lang="ru-RU" sz="1800" dirty="0" smtClean="0">
              <a:latin typeface="Century Gothic" panose="020B0502020202020204" pitchFamily="34" charset="0"/>
            </a:endParaRPr>
          </a:p>
          <a:p>
            <a:pPr marL="0" indent="0" algn="just">
              <a:buNone/>
            </a:pPr>
            <a:endParaRPr lang="ru-RU" sz="1800" dirty="0">
              <a:latin typeface="Century Gothic" panose="020B0502020202020204" pitchFamily="34" charset="0"/>
            </a:endParaRPr>
          </a:p>
        </p:txBody>
      </p:sp>
      <p:pic>
        <p:nvPicPr>
          <p:cNvPr id="3074" name="Picture 2" descr="G:\ЦПМИ\Логотип\Листочек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044" y="1570652"/>
            <a:ext cx="447675" cy="692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G:\ЦПМИ\Логотип\Листочек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352706"/>
            <a:ext cx="447675" cy="692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G:\ЦПМИ\Логотип\Листочек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044" y="3216802"/>
            <a:ext cx="447675" cy="692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 descr="G:\ЦПМИ\Логотип\Листочек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044" y="4088761"/>
            <a:ext cx="447675" cy="692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G:\ЦПМИ\Логотип\Листочек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044" y="4952857"/>
            <a:ext cx="447675" cy="692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65277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C:\Users\Варавара\Desktop\С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43408"/>
            <a:ext cx="9180513" cy="7101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Объект 3"/>
          <p:cNvSpPr txBox="1">
            <a:spLocks/>
          </p:cNvSpPr>
          <p:nvPr/>
        </p:nvSpPr>
        <p:spPr>
          <a:xfrm>
            <a:off x="9324528" y="2958337"/>
            <a:ext cx="7992888" cy="39890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Arial" pitchFamily="34" charset="0"/>
              <a:buNone/>
            </a:pPr>
            <a:endParaRPr lang="ru-RU" dirty="0" smtClean="0">
              <a:latin typeface="Century Gothic" panose="020B0502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>
          <a:xfrm>
            <a:off x="611560" y="332657"/>
            <a:ext cx="7992888" cy="792088"/>
          </a:xfrm>
        </p:spPr>
        <p:txBody>
          <a:bodyPr>
            <a:noAutofit/>
          </a:bodyPr>
          <a:lstStyle/>
          <a:p>
            <a:pPr marL="0" lvl="0" indent="0" algn="ctr">
              <a:spcBef>
                <a:spcPts val="0"/>
              </a:spcBef>
              <a:buNone/>
            </a:pPr>
            <a:r>
              <a:rPr lang="ru-RU" sz="2000" b="1" dirty="0">
                <a:solidFill>
                  <a:srgbClr val="1F497D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Основное направление деятельности трудовых отрядов </a:t>
            </a:r>
            <a:r>
              <a:rPr lang="ru-RU" sz="2000" b="1" dirty="0" smtClean="0">
                <a:solidFill>
                  <a:srgbClr val="1F497D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                 в </a:t>
            </a:r>
            <a:r>
              <a:rPr lang="ru-RU" sz="2000" b="1" dirty="0">
                <a:solidFill>
                  <a:srgbClr val="1F497D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2022 году:</a:t>
            </a:r>
          </a:p>
        </p:txBody>
      </p:sp>
      <p:sp>
        <p:nvSpPr>
          <p:cNvPr id="9" name="Объект 6"/>
          <p:cNvSpPr txBox="1">
            <a:spLocks/>
          </p:cNvSpPr>
          <p:nvPr/>
        </p:nvSpPr>
        <p:spPr>
          <a:xfrm>
            <a:off x="1342381" y="1124744"/>
            <a:ext cx="6974035" cy="525658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ru-RU" sz="1800" dirty="0">
                <a:latin typeface="Century Gothic" panose="020B0502020202020204" pitchFamily="34" charset="0"/>
              </a:rPr>
              <a:t>благоустройство социально значимых и культурно-исторических объектов;</a:t>
            </a:r>
            <a:endParaRPr lang="ru-RU" sz="1800" dirty="0" smtClean="0">
              <a:latin typeface="Century Gothic" panose="020B0502020202020204" pitchFamily="34" charset="0"/>
            </a:endParaRPr>
          </a:p>
          <a:p>
            <a:pPr marL="0" indent="0" algn="just">
              <a:buNone/>
            </a:pPr>
            <a:endParaRPr lang="ru-RU" sz="1800" dirty="0" smtClean="0">
              <a:latin typeface="Century Gothic" panose="020B0502020202020204" pitchFamily="34" charset="0"/>
            </a:endParaRPr>
          </a:p>
          <a:p>
            <a:pPr marL="0" indent="0" algn="just">
              <a:buNone/>
            </a:pPr>
            <a:r>
              <a:rPr lang="ru-RU" sz="1800" dirty="0">
                <a:latin typeface="Century Gothic" panose="020B0502020202020204" pitchFamily="34" charset="0"/>
              </a:rPr>
              <a:t>оказание посильной помощи ветеранам и инвалидам войн и труда, пожилым и одиноким людям;</a:t>
            </a:r>
            <a:endParaRPr lang="ru-RU" sz="1800" dirty="0" smtClean="0">
              <a:latin typeface="Century Gothic" panose="020B0502020202020204" pitchFamily="34" charset="0"/>
            </a:endParaRPr>
          </a:p>
          <a:p>
            <a:pPr marL="0" indent="0" algn="just">
              <a:buNone/>
            </a:pPr>
            <a:r>
              <a:rPr lang="ru-RU" sz="1800" dirty="0" smtClean="0">
                <a:latin typeface="Century Gothic" panose="020B0502020202020204" pitchFamily="34" charset="0"/>
              </a:rPr>
              <a:t>      </a:t>
            </a:r>
            <a:endParaRPr lang="ru-RU" sz="1800" dirty="0">
              <a:latin typeface="Century Gothic" panose="020B0502020202020204" pitchFamily="34" charset="0"/>
            </a:endParaRPr>
          </a:p>
          <a:p>
            <a:pPr marL="0" indent="0" algn="just">
              <a:buNone/>
            </a:pPr>
            <a:r>
              <a:rPr lang="ru-RU" sz="1800" dirty="0">
                <a:latin typeface="Century Gothic" panose="020B0502020202020204" pitchFamily="34" charset="0"/>
              </a:rPr>
              <a:t>содействие развитию и деятельности детских общественных объединений, освоение несовершеннолетними гражданами необходимого объема знаний, умений и навыков для работы в качестве вожатого;</a:t>
            </a:r>
            <a:endParaRPr lang="ru-RU" sz="1800" dirty="0" smtClean="0">
              <a:latin typeface="Century Gothic" panose="020B0502020202020204" pitchFamily="34" charset="0"/>
            </a:endParaRPr>
          </a:p>
          <a:p>
            <a:pPr marL="0" indent="0" algn="just">
              <a:buNone/>
            </a:pPr>
            <a:endParaRPr lang="ru-RU" sz="1800" dirty="0" smtClean="0">
              <a:latin typeface="Century Gothic" panose="020B0502020202020204" pitchFamily="34" charset="0"/>
            </a:endParaRPr>
          </a:p>
          <a:p>
            <a:pPr marL="0" indent="0" algn="just">
              <a:buNone/>
            </a:pPr>
            <a:r>
              <a:rPr lang="ru-RU" sz="1800" dirty="0">
                <a:latin typeface="Century Gothic" panose="020B0502020202020204" pitchFamily="34" charset="0"/>
              </a:rPr>
              <a:t>работа по организации досуговой деятельности, проведение и участие в культурно-массовых </a:t>
            </a:r>
            <a:r>
              <a:rPr lang="ru-RU" sz="1800" dirty="0" smtClean="0">
                <a:latin typeface="Century Gothic" panose="020B0502020202020204" pitchFamily="34" charset="0"/>
              </a:rPr>
              <a:t>мероприятиях.</a:t>
            </a:r>
          </a:p>
          <a:p>
            <a:pPr marL="0" indent="0" algn="just">
              <a:buNone/>
            </a:pPr>
            <a:endParaRPr lang="ru-RU" sz="1800" dirty="0">
              <a:latin typeface="Century Gothic" panose="020B0502020202020204" pitchFamily="34" charset="0"/>
            </a:endParaRPr>
          </a:p>
          <a:p>
            <a:pPr marL="0" indent="0" algn="ctr">
              <a:buNone/>
            </a:pPr>
            <a:endParaRPr lang="ru-RU" sz="2000" b="1" dirty="0" smtClean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</a:endParaRPr>
          </a:p>
          <a:p>
            <a:pPr marL="0" indent="0" algn="just">
              <a:buNone/>
            </a:pPr>
            <a:r>
              <a:rPr lang="ru-RU" sz="1800" dirty="0" smtClean="0">
                <a:latin typeface="Century Gothic" panose="020B0502020202020204" pitchFamily="34" charset="0"/>
              </a:rPr>
              <a:t>.</a:t>
            </a:r>
          </a:p>
          <a:p>
            <a:pPr marL="0" indent="0" algn="just">
              <a:buNone/>
            </a:pPr>
            <a:endParaRPr lang="ru-RU" sz="1800" dirty="0">
              <a:latin typeface="Century Gothic" panose="020B0502020202020204" pitchFamily="34" charset="0"/>
            </a:endParaRPr>
          </a:p>
          <a:p>
            <a:pPr marL="0" indent="0" algn="just">
              <a:buNone/>
            </a:pPr>
            <a:endParaRPr lang="ru-RU" sz="1800" dirty="0" smtClean="0">
              <a:latin typeface="Century Gothic" panose="020B0502020202020204" pitchFamily="34" charset="0"/>
            </a:endParaRPr>
          </a:p>
          <a:p>
            <a:pPr marL="0" indent="0" algn="just">
              <a:buNone/>
            </a:pPr>
            <a:endParaRPr lang="ru-RU" sz="1800" dirty="0">
              <a:latin typeface="Century Gothic" panose="020B0502020202020204" pitchFamily="34" charset="0"/>
            </a:endParaRPr>
          </a:p>
        </p:txBody>
      </p:sp>
      <p:pic>
        <p:nvPicPr>
          <p:cNvPr id="3074" name="Picture 2" descr="G:\ЦПМИ\Логотип\Листочек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908720"/>
            <a:ext cx="447675" cy="692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G:\ЦПМИ\Логотип\Листочек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660" y="2107183"/>
            <a:ext cx="447675" cy="692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G:\ЦПМИ\Логотип\Листочек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907" y="3060886"/>
            <a:ext cx="447675" cy="692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G:\ЦПМИ\Логотип\Листочек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4731790"/>
            <a:ext cx="447675" cy="692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67424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FF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G:\ЦПМИ\Логотип\Презентация_Труд\Иллюстрации\Фото\Ckojb1lgcP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442" y="0"/>
            <a:ext cx="440055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8" descr="G:\ЦПМИ\Логотип\Презентация_Труд\Иллюстрации\Фото\gGsE1NJS9v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5946" y="0"/>
            <a:ext cx="440055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42236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G:\ЦПМИ\Логотип\Презентация_Труд\Иллюстрации\Фото\qqp3G5krCXk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56830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C:\Users\Варавара\Desktop\С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463" y="-28575"/>
            <a:ext cx="9180513" cy="6915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Объект 3"/>
          <p:cNvSpPr txBox="1">
            <a:spLocks/>
          </p:cNvSpPr>
          <p:nvPr/>
        </p:nvSpPr>
        <p:spPr>
          <a:xfrm>
            <a:off x="9324528" y="2958337"/>
            <a:ext cx="7992888" cy="39890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Arial" pitchFamily="34" charset="0"/>
              <a:buNone/>
            </a:pPr>
            <a:endParaRPr lang="ru-RU" dirty="0" smtClean="0">
              <a:latin typeface="Century Gothic" panose="020B0502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>
          <a:xfrm>
            <a:off x="611560" y="620689"/>
            <a:ext cx="7992888" cy="576063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5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Участником </a:t>
            </a:r>
            <a:r>
              <a:rPr lang="ru-RU" sz="25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трудового </a:t>
            </a:r>
            <a:r>
              <a:rPr lang="ru-RU" sz="25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отряда может стать:</a:t>
            </a:r>
          </a:p>
        </p:txBody>
      </p:sp>
      <p:sp>
        <p:nvSpPr>
          <p:cNvPr id="9" name="Объект 6"/>
          <p:cNvSpPr txBox="1">
            <a:spLocks/>
          </p:cNvSpPr>
          <p:nvPr/>
        </p:nvSpPr>
        <p:spPr>
          <a:xfrm>
            <a:off x="1259632" y="1340768"/>
            <a:ext cx="7272807" cy="482453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ru-RU" sz="1600" dirty="0">
                <a:latin typeface="Century Gothic" panose="020B0502020202020204" pitchFamily="34" charset="0"/>
              </a:rPr>
              <a:t>гражданин Российской Федерации</a:t>
            </a:r>
            <a:r>
              <a:rPr lang="ru-RU" sz="1600" dirty="0" smtClean="0">
                <a:latin typeface="Century Gothic" panose="020B0502020202020204" pitchFamily="34" charset="0"/>
              </a:rPr>
              <a:t>;</a:t>
            </a:r>
          </a:p>
          <a:p>
            <a:pPr marL="0" indent="0">
              <a:buNone/>
            </a:pPr>
            <a:r>
              <a:rPr lang="ru-RU" sz="1400" dirty="0" smtClean="0">
                <a:latin typeface="Century Gothic" panose="020B0502020202020204" pitchFamily="34" charset="0"/>
              </a:rPr>
              <a:t> </a:t>
            </a:r>
            <a:endParaRPr lang="ru-RU" sz="1400" dirty="0">
              <a:latin typeface="Century Gothic" panose="020B0502020202020204" pitchFamily="34" charset="0"/>
            </a:endParaRPr>
          </a:p>
          <a:p>
            <a:pPr marL="0" indent="0" algn="just">
              <a:buNone/>
            </a:pPr>
            <a:r>
              <a:rPr lang="ru-RU" sz="1600" dirty="0" smtClean="0">
                <a:latin typeface="Century Gothic" panose="020B0502020202020204" pitchFamily="34" charset="0"/>
              </a:rPr>
              <a:t>в </a:t>
            </a:r>
            <a:r>
              <a:rPr lang="ru-RU" sz="1600" dirty="0">
                <a:latin typeface="Century Gothic" panose="020B0502020202020204" pitchFamily="34" charset="0"/>
              </a:rPr>
              <a:t>возрасте от 14 до 17 лет</a:t>
            </a:r>
            <a:r>
              <a:rPr lang="ru-RU" sz="1600" dirty="0" smtClean="0">
                <a:latin typeface="Century Gothic" panose="020B0502020202020204" pitchFamily="34" charset="0"/>
              </a:rPr>
              <a:t>;</a:t>
            </a:r>
          </a:p>
          <a:p>
            <a:pPr marL="0" indent="0">
              <a:buNone/>
            </a:pPr>
            <a:r>
              <a:rPr lang="ru-RU" sz="1400" dirty="0" smtClean="0">
                <a:latin typeface="Century Gothic" panose="020B0502020202020204" pitchFamily="34" charset="0"/>
              </a:rPr>
              <a:t> </a:t>
            </a:r>
            <a:endParaRPr lang="ru-RU" sz="1400" dirty="0">
              <a:latin typeface="Century Gothic" panose="020B0502020202020204" pitchFamily="34" charset="0"/>
            </a:endParaRPr>
          </a:p>
          <a:p>
            <a:pPr marL="0" indent="0" algn="just">
              <a:buNone/>
            </a:pPr>
            <a:r>
              <a:rPr lang="ru-RU" sz="1600" dirty="0" smtClean="0">
                <a:latin typeface="Century Gothic" panose="020B0502020202020204" pitchFamily="34" charset="0"/>
              </a:rPr>
              <a:t>обучающийся (воспитанник) общеобразовательной организации / организации дополнительного образования / организации </a:t>
            </a:r>
            <a:r>
              <a:rPr lang="ru-RU" sz="1600" dirty="0">
                <a:latin typeface="Century Gothic" panose="020B0502020202020204" pitchFamily="34" charset="0"/>
              </a:rPr>
              <a:t>для детей-сирот и детей, оставшихся без попечения </a:t>
            </a:r>
            <a:r>
              <a:rPr lang="ru-RU" sz="1600" dirty="0" smtClean="0">
                <a:latin typeface="Century Gothic" panose="020B0502020202020204" pitchFamily="34" charset="0"/>
              </a:rPr>
              <a:t>родителей / учреждения </a:t>
            </a:r>
            <a:r>
              <a:rPr lang="ru-RU" sz="1600" dirty="0">
                <a:latin typeface="Century Gothic" panose="020B0502020202020204" pitchFamily="34" charset="0"/>
              </a:rPr>
              <a:t>для несовершеннолетних, нуждающихся в социальной </a:t>
            </a:r>
            <a:r>
              <a:rPr lang="ru-RU" sz="1600" dirty="0" smtClean="0">
                <a:latin typeface="Century Gothic" panose="020B0502020202020204" pitchFamily="34" charset="0"/>
              </a:rPr>
              <a:t>реабилитации;</a:t>
            </a:r>
            <a:endParaRPr lang="ru-RU" sz="1600" dirty="0">
              <a:latin typeface="Century Gothic" panose="020B0502020202020204" pitchFamily="34" charset="0"/>
            </a:endParaRPr>
          </a:p>
          <a:p>
            <a:pPr marL="0" indent="0">
              <a:buNone/>
            </a:pPr>
            <a:r>
              <a:rPr lang="ru-RU" sz="1400" dirty="0">
                <a:latin typeface="Century Gothic" panose="020B0502020202020204" pitchFamily="34" charset="0"/>
              </a:rPr>
              <a:t> </a:t>
            </a:r>
          </a:p>
          <a:p>
            <a:pPr marL="0" indent="0" algn="just">
              <a:buNone/>
            </a:pPr>
            <a:r>
              <a:rPr lang="ru-RU" sz="1600" dirty="0">
                <a:latin typeface="Century Gothic" panose="020B0502020202020204" pitchFamily="34" charset="0"/>
              </a:rPr>
              <a:t>не имеющий медицинских противопоказаний, привит против клещевого </a:t>
            </a:r>
            <a:r>
              <a:rPr lang="ru-RU" sz="1600" dirty="0" smtClean="0">
                <a:latin typeface="Century Gothic" panose="020B0502020202020204" pitchFamily="34" charset="0"/>
              </a:rPr>
              <a:t>энцефалита и не контактен с инфекционными больными;</a:t>
            </a:r>
          </a:p>
          <a:p>
            <a:pPr marL="0" indent="0" algn="just">
              <a:buNone/>
            </a:pPr>
            <a:r>
              <a:rPr lang="ru-RU" sz="1600" dirty="0" smtClean="0">
                <a:latin typeface="Century Gothic" panose="020B0502020202020204" pitchFamily="34" charset="0"/>
              </a:rPr>
              <a:t>получил </a:t>
            </a:r>
            <a:r>
              <a:rPr lang="ru-RU" sz="1600" dirty="0">
                <a:latin typeface="Century Gothic" panose="020B0502020202020204" pitchFamily="34" charset="0"/>
              </a:rPr>
              <a:t>письменное согласие органа опеки и попечительства на трудоустройство </a:t>
            </a:r>
            <a:r>
              <a:rPr lang="ru-RU" sz="1600" dirty="0" smtClean="0">
                <a:latin typeface="Century Gothic" panose="020B0502020202020204" pitchFamily="34" charset="0"/>
              </a:rPr>
              <a:t>(</a:t>
            </a:r>
            <a:r>
              <a:rPr lang="ru-RU" sz="1600" dirty="0">
                <a:latin typeface="Century Gothic" panose="020B0502020202020204" pitchFamily="34" charset="0"/>
              </a:rPr>
              <a:t>требуется </a:t>
            </a:r>
            <a:r>
              <a:rPr lang="ru-RU" sz="1600" dirty="0" smtClean="0">
                <a:latin typeface="Century Gothic" panose="020B0502020202020204" pitchFamily="34" charset="0"/>
              </a:rPr>
              <a:t>несовершеннолетним гражданам в </a:t>
            </a:r>
            <a:r>
              <a:rPr lang="ru-RU" sz="1600" dirty="0">
                <a:latin typeface="Century Gothic" panose="020B0502020202020204" pitchFamily="34" charset="0"/>
              </a:rPr>
              <a:t>возрасте 14 </a:t>
            </a:r>
            <a:r>
              <a:rPr lang="ru-RU" sz="1600" dirty="0" smtClean="0">
                <a:latin typeface="Century Gothic" panose="020B0502020202020204" pitchFamily="34" charset="0"/>
              </a:rPr>
              <a:t>лет);</a:t>
            </a:r>
          </a:p>
          <a:p>
            <a:pPr marL="0" indent="0" algn="just">
              <a:buNone/>
            </a:pPr>
            <a:endParaRPr lang="ru-RU" sz="1100" dirty="0" smtClean="0">
              <a:latin typeface="Century Gothic" panose="020B0502020202020204" pitchFamily="34" charset="0"/>
            </a:endParaRPr>
          </a:p>
          <a:p>
            <a:pPr marL="0" indent="0">
              <a:buNone/>
            </a:pPr>
            <a:r>
              <a:rPr lang="ru-RU" sz="1600" dirty="0" smtClean="0">
                <a:latin typeface="Century Gothic" panose="020B0502020202020204" pitchFamily="34" charset="0"/>
              </a:rPr>
              <a:t>своевременно предоставил все необходимые документы</a:t>
            </a:r>
            <a:endParaRPr lang="ru-RU" sz="1600" dirty="0">
              <a:latin typeface="Century Gothic" panose="020B0502020202020204" pitchFamily="34" charset="0"/>
            </a:endParaRPr>
          </a:p>
        </p:txBody>
      </p:sp>
      <p:pic>
        <p:nvPicPr>
          <p:cNvPr id="4099" name="Picture 3" descr="G:\ЦПМИ\Логотип\Травинки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196752"/>
            <a:ext cx="344487" cy="603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3" descr="G:\ЦПМИ\Логотип\Травинки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772816"/>
            <a:ext cx="344487" cy="603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3" descr="G:\ЦПМИ\Логотип\Травинки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348880"/>
            <a:ext cx="344487" cy="603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3" descr="G:\ЦПМИ\Логотип\Травинки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3861048"/>
            <a:ext cx="344487" cy="603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3" descr="G:\ЦПМИ\Логотип\Травинки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129" y="4625950"/>
            <a:ext cx="344487" cy="603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3" descr="G:\ЦПМИ\Логотип\Травинки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129" y="5634062"/>
            <a:ext cx="344487" cy="603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54473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1530</TotalTime>
  <Words>930</Words>
  <Application>Microsoft Office PowerPoint</Application>
  <PresentationFormat>Экран (4:3)</PresentationFormat>
  <Paragraphs>184</Paragraphs>
  <Slides>23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8" baseType="lpstr">
      <vt:lpstr>Arial</vt:lpstr>
      <vt:lpstr>Arial Unicode MS</vt:lpstr>
      <vt:lpstr>Calibri</vt:lpstr>
      <vt:lpstr>Century Gothic</vt:lpstr>
      <vt:lpstr>Тема Office</vt:lpstr>
      <vt:lpstr>Организация временного трудоустройства несовершеннолетних граждан в 2022 году</vt:lpstr>
      <vt:lpstr>Базовый нормативный документ – Положение об организации мероприятий по формированию и деятельности трудовых отрядов детей и молодежи в городе Челябинске (утв. решением Челябинской городской Думы от 25.04.2017 № 30/30).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    </vt:lpstr>
      <vt:lpstr>    </vt:lpstr>
      <vt:lpstr>Презентация PowerPoint</vt:lpstr>
      <vt:lpstr>город Челябинск, улица Либкнехта, дом 9   (351) 264-69-77 udmchel.ru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Варавара</dc:creator>
  <cp:lastModifiedBy>User</cp:lastModifiedBy>
  <cp:revision>206</cp:revision>
  <cp:lastPrinted>2019-04-15T13:17:38Z</cp:lastPrinted>
  <dcterms:created xsi:type="dcterms:W3CDTF">2018-08-21T09:43:31Z</dcterms:created>
  <dcterms:modified xsi:type="dcterms:W3CDTF">2022-04-29T09:22:10Z</dcterms:modified>
</cp:coreProperties>
</file>