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7" r:id="rId3"/>
    <p:sldId id="315" r:id="rId4"/>
    <p:sldId id="316" r:id="rId5"/>
    <p:sldId id="317" r:id="rId6"/>
    <p:sldId id="319" r:id="rId7"/>
    <p:sldId id="320" r:id="rId8"/>
    <p:sldId id="321" r:id="rId9"/>
    <p:sldId id="266" r:id="rId10"/>
    <p:sldId id="267" r:id="rId11"/>
    <p:sldId id="322" r:id="rId12"/>
    <p:sldId id="323" r:id="rId13"/>
    <p:sldId id="283" r:id="rId14"/>
    <p:sldId id="285" r:id="rId15"/>
    <p:sldId id="287" r:id="rId16"/>
    <p:sldId id="288" r:id="rId17"/>
    <p:sldId id="324" r:id="rId18"/>
    <p:sldId id="289" r:id="rId19"/>
    <p:sldId id="325" r:id="rId20"/>
    <p:sldId id="326" r:id="rId21"/>
    <p:sldId id="290" r:id="rId22"/>
    <p:sldId id="291" r:id="rId23"/>
    <p:sldId id="327" r:id="rId24"/>
    <p:sldId id="294" r:id="rId25"/>
    <p:sldId id="282" r:id="rId26"/>
    <p:sldId id="295" r:id="rId27"/>
    <p:sldId id="296" r:id="rId28"/>
    <p:sldId id="300" r:id="rId29"/>
    <p:sldId id="297" r:id="rId30"/>
    <p:sldId id="298" r:id="rId31"/>
    <p:sldId id="299" r:id="rId32"/>
    <p:sldId id="328" r:id="rId33"/>
    <p:sldId id="329" r:id="rId34"/>
    <p:sldId id="33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31" r:id="rId4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5C1E"/>
    <a:srgbClr val="0070C0"/>
    <a:srgbClr val="21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 snapToGrid="0">
      <p:cViewPr>
        <p:scale>
          <a:sx n="80" d="100"/>
          <a:sy n="80" d="100"/>
        </p:scale>
        <p:origin x="-90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4B3B33D-C872-4440-B67C-9464E2CA502B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/>
          <a:stretch/>
        </p:blipFill>
        <p:spPr bwMode="auto">
          <a:xfrm>
            <a:off x="0" y="109108"/>
            <a:ext cx="3487783" cy="49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6"/>
          <a:stretch/>
        </p:blipFill>
        <p:spPr>
          <a:xfrm>
            <a:off x="130227" y="3090810"/>
            <a:ext cx="3096299" cy="37827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80232" y="5892306"/>
            <a:ext cx="2029271" cy="369332"/>
          </a:xfrm>
          <a:prstGeom prst="rect">
            <a:avLst/>
          </a:prstGeom>
          <a:solidFill>
            <a:srgbClr val="216F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ИНСТРУКЦИЯ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226" y="341905"/>
            <a:ext cx="618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ОКУ Центр занятости населения города Челябинска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5226" y="1313381"/>
            <a:ext cx="8341163" cy="40554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en-US" sz="32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r>
              <a:rPr lang="en-US" sz="3200" b="1" dirty="0" smtClean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ЕДИНОЙ ЦИФРОВОЙ ПЛАТФОРМЕ «РАБОТА В РОССИИ»</a:t>
            </a:r>
          </a:p>
          <a:p>
            <a:endParaRPr lang="ru-RU" sz="3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r>
              <a:rPr lang="ru-RU" sz="2000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</a:t>
            </a:r>
            <a:r>
              <a:rPr lang="ru-RU" sz="2000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ГРАЖДАН </a:t>
            </a:r>
            <a:r>
              <a:rPr lang="ru-RU" sz="2000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ВОЗРАСТЕ </a:t>
            </a:r>
            <a:endParaRPr lang="ru-RU" sz="2000" b="1" dirty="0" smtClean="0">
              <a:solidFill>
                <a:srgbClr val="F25C1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14 ДО 18 ЛЕТ </a:t>
            </a:r>
            <a:r>
              <a:rPr lang="ru-RU" sz="2000" b="1" dirty="0" smtClean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В </a:t>
            </a:r>
            <a:r>
              <a:rPr lang="ru-RU" sz="2000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15883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</a:t>
            </a:r>
          </a:p>
          <a:p>
            <a:endParaRPr lang="ru-RU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sz="2000" b="1" u="sng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  <a:endParaRPr lang="ru-RU" sz="2000" b="1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337" y="326571"/>
            <a:ext cx="3701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Подача заявления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6798" y="1168037"/>
            <a:ext cx="7038659" cy="512390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7912" y="345032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613" y="1926380"/>
            <a:ext cx="492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1.Выбрать регион </a:t>
            </a:r>
            <a:r>
              <a:rPr lang="ru-RU" b="1" dirty="0" smtClean="0">
                <a:solidFill>
                  <a:srgbClr val="F25C1E"/>
                </a:solidFill>
              </a:rPr>
              <a:t>«Челябинская область»</a:t>
            </a:r>
            <a:endParaRPr lang="ru-RU" b="1" dirty="0">
              <a:solidFill>
                <a:srgbClr val="F25C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5457" y="2536372"/>
            <a:ext cx="304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Перейти в каталог услуг</a:t>
            </a:r>
            <a:endParaRPr lang="ru-RU" b="1" dirty="0">
              <a:solidFill>
                <a:srgbClr val="F25C1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5143" y="4806039"/>
            <a:ext cx="1284514" cy="2286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93371" y="4185556"/>
            <a:ext cx="1099458" cy="2286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676127" y="4082141"/>
            <a:ext cx="1491343" cy="332015"/>
          </a:xfrm>
          <a:prstGeom prst="leftArrow">
            <a:avLst>
              <a:gd name="adj1" fmla="val 50000"/>
              <a:gd name="adj2" fmla="val 1024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080657" y="4795155"/>
            <a:ext cx="1491343" cy="332015"/>
          </a:xfrm>
          <a:prstGeom prst="leftArrow">
            <a:avLst>
              <a:gd name="adj1" fmla="val 50000"/>
              <a:gd name="adj2" fmla="val 1024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2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3370" y="1325453"/>
            <a:ext cx="6152515" cy="483298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7912" y="345032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434441" y="5644224"/>
            <a:ext cx="1491343" cy="332015"/>
          </a:xfrm>
          <a:prstGeom prst="leftArrow">
            <a:avLst>
              <a:gd name="adj1" fmla="val 50000"/>
              <a:gd name="adj2" fmla="val 1024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1614" y="5672799"/>
            <a:ext cx="990600" cy="27486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01542" y="3788227"/>
            <a:ext cx="428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Выбрать заявление </a:t>
            </a:r>
            <a:r>
              <a:rPr lang="ru-RU" dirty="0" smtClean="0">
                <a:solidFill>
                  <a:srgbClr val="F25C1E"/>
                </a:solidFill>
              </a:rPr>
              <a:t>«Организация временного трудоустройства несовершеннолетних граждан»</a:t>
            </a:r>
            <a:endParaRPr lang="ru-RU" dirty="0">
              <a:solidFill>
                <a:srgbClr val="F25C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9673" y="4919950"/>
            <a:ext cx="428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Нажать кнопку </a:t>
            </a:r>
            <a:r>
              <a:rPr lang="ru-RU" dirty="0" smtClean="0">
                <a:solidFill>
                  <a:srgbClr val="F25C1E"/>
                </a:solidFill>
              </a:rPr>
              <a:t>«Подать заявление»</a:t>
            </a:r>
            <a:endParaRPr lang="ru-RU" dirty="0">
              <a:solidFill>
                <a:srgbClr val="F25C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7371" y="1115575"/>
            <a:ext cx="52079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Вам необходимо подать </a:t>
            </a:r>
          </a:p>
          <a:p>
            <a:pPr algn="ctr"/>
            <a:r>
              <a:rPr lang="ru-RU" b="1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2 заявления: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1.Организация временного трудоустройства несовершеннолетних граждан</a:t>
            </a:r>
          </a:p>
          <a:p>
            <a:pPr>
              <a:spcAft>
                <a:spcPts val="600"/>
              </a:spcAft>
            </a:pPr>
            <a:endParaRPr lang="ru-RU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2. Организация профессиональной ориентации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9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75489" y="1828800"/>
            <a:ext cx="464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01957" y="2675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12" y="954595"/>
            <a:ext cx="6561574" cy="19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81" y="2924071"/>
            <a:ext cx="6501282" cy="369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36970" y="4031827"/>
            <a:ext cx="357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сведения,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переданные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из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r>
              <a:rPr lang="ru-RU" dirty="0" err="1" smtClean="0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портал «Работа России»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60190" y="246724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2708"/>
            <a:ext cx="4210137" cy="516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8"/>
            <a:ext cx="3365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830" y="3326243"/>
            <a:ext cx="3807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 в паспорте на страницах с 5-й по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12-ю)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7912" y="345032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108960" y="2237590"/>
            <a:ext cx="2173045" cy="287876"/>
          </a:xfrm>
          <a:prstGeom prst="leftArrow">
            <a:avLst>
              <a:gd name="adj1" fmla="val 50000"/>
              <a:gd name="adj2" fmla="val 12473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10287" y="2647452"/>
            <a:ext cx="404966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Челябинская область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необходимо указать  центр занятости  района, </a:t>
            </a:r>
          </a:p>
          <a:p>
            <a:r>
              <a:rPr lang="ru-RU" sz="2000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расположению Вашей образовательной организации!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07912" y="345032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5945" t="17116" r="7713" b="18016"/>
          <a:stretch/>
        </p:blipFill>
        <p:spPr>
          <a:xfrm>
            <a:off x="283030" y="1206388"/>
            <a:ext cx="7085744" cy="52814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10287" y="1206388"/>
            <a:ext cx="42789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72" y="5862230"/>
            <a:ext cx="3456395" cy="6309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ОКУ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ЦЗН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г. Челябинска по Калининскому району</a:t>
            </a:r>
          </a:p>
          <a:p>
            <a:endParaRPr lang="ru-RU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ОКУ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ЦЗН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г. Челябинска по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Металлургическому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району</a:t>
            </a:r>
          </a:p>
          <a:p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т.д.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2629" y="2873828"/>
            <a:ext cx="1251857" cy="163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10288" y="1808702"/>
            <a:ext cx="404966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«Временное трудоустройство»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0070C0"/>
                </a:solidFill>
                <a:latin typeface="Arial" panose="020B0604020202020204" pitchFamily="34" charset="0"/>
              </a:rPr>
              <a:t>вид желаемой </a:t>
            </a:r>
            <a:r>
              <a:rPr lang="ru-RU" sz="19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работы </a:t>
            </a:r>
            <a:r>
              <a:rPr lang="ru-RU" sz="1900" b="1" dirty="0" smtClean="0">
                <a:solidFill>
                  <a:srgbClr val="F25C1E"/>
                </a:solidFill>
                <a:latin typeface="Arial" panose="020B0604020202020204" pitchFamily="34" charset="0"/>
              </a:rPr>
              <a:t>«Подсобные работы и уборка помещений»</a:t>
            </a:r>
            <a:endParaRPr lang="ru-RU" sz="1900" b="1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предпочтительный месяц работы</a:t>
            </a:r>
          </a:p>
          <a:p>
            <a:endParaRPr lang="ru-RU" sz="12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7912" y="345032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312" t="4397" r="36553" b="38288"/>
          <a:stretch/>
        </p:blipFill>
        <p:spPr>
          <a:xfrm>
            <a:off x="827314" y="1362387"/>
            <a:ext cx="6422571" cy="4679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582" t="9681" r="33015" b="12161"/>
          <a:stretch/>
        </p:blipFill>
        <p:spPr>
          <a:xfrm>
            <a:off x="435429" y="1099458"/>
            <a:ext cx="5921828" cy="49856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7912" y="345032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968" y="22818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</a:rPr>
              <a:t>РАСЧЕТНОГО СЧЕТА!!! (НА ВАШЕ ИМЯ!!!)</a:t>
            </a:r>
          </a:p>
          <a:p>
            <a:endParaRPr lang="ru-RU" sz="1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9"/>
          <a:stretch/>
        </p:blipFill>
        <p:spPr>
          <a:xfrm>
            <a:off x="590437" y="1362973"/>
            <a:ext cx="5710063" cy="471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4082" y="1622583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4081" y="3013744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2939" y="5401390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75290" y="247061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6798" y="1168037"/>
            <a:ext cx="7038659" cy="512390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7912" y="345032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профессиональную ориентацию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613" y="1926380"/>
            <a:ext cx="492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1.Выбрать регион </a:t>
            </a:r>
            <a:r>
              <a:rPr lang="ru-RU" b="1" dirty="0" smtClean="0">
                <a:solidFill>
                  <a:srgbClr val="F25C1E"/>
                </a:solidFill>
              </a:rPr>
              <a:t>«Челябинская область»</a:t>
            </a:r>
            <a:endParaRPr lang="ru-RU" b="1" dirty="0">
              <a:solidFill>
                <a:srgbClr val="F25C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5457" y="2536372"/>
            <a:ext cx="304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Перейти в каталог услуг</a:t>
            </a:r>
            <a:endParaRPr lang="ru-RU" b="1" dirty="0">
              <a:solidFill>
                <a:srgbClr val="F25C1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5143" y="4806039"/>
            <a:ext cx="1284514" cy="2286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93371" y="4185556"/>
            <a:ext cx="1099458" cy="2286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676127" y="4082141"/>
            <a:ext cx="1491343" cy="332015"/>
          </a:xfrm>
          <a:prstGeom prst="leftArrow">
            <a:avLst>
              <a:gd name="adj1" fmla="val 50000"/>
              <a:gd name="adj2" fmla="val 1024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080657" y="4795155"/>
            <a:ext cx="1491343" cy="332015"/>
          </a:xfrm>
          <a:prstGeom prst="leftArrow">
            <a:avLst>
              <a:gd name="adj1" fmla="val 50000"/>
              <a:gd name="adj2" fmla="val 1024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7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742" y="599772"/>
            <a:ext cx="58812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 через учетную запись ЕСИА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учетной записи ЕСИА нет, ее можно создать самостоятельно или обратиться в центр занятости населения, где сотрудник поможет создать и подтвердить ее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42" y="2738819"/>
            <a:ext cx="46671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резюме, пользуясь данной инструкцией</a:t>
            </a:r>
            <a:endParaRPr lang="ru-RU" sz="1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742" y="4222079"/>
            <a:ext cx="46671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модерации резюме сотрудником службы занятости населения</a:t>
            </a:r>
          </a:p>
          <a:p>
            <a:endParaRPr lang="ru-RU" sz="900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Модерация резюме проходит в течение одного рабочего дня</a:t>
            </a:r>
            <a:endParaRPr lang="ru-RU" sz="16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4071" y="696897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временного трудоустройства несовершеннолетних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072" y="2393005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профессиональной ориентации граждан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2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3367" y="1301651"/>
            <a:ext cx="6152515" cy="483298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t="50000"/>
          <a:stretch/>
        </p:blipFill>
        <p:spPr>
          <a:xfrm>
            <a:off x="483365" y="3711704"/>
            <a:ext cx="6152515" cy="241649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7912" y="345032"/>
            <a:ext cx="8763379" cy="707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</a:t>
            </a:r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организацию профессиональной ориентации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2367641" y="4901190"/>
            <a:ext cx="1491343" cy="332015"/>
          </a:xfrm>
          <a:prstGeom prst="leftArrow">
            <a:avLst>
              <a:gd name="adj1" fmla="val 50000"/>
              <a:gd name="adj2" fmla="val 1024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7026" y="4929767"/>
            <a:ext cx="990600" cy="27486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01542" y="3788227"/>
            <a:ext cx="428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Выбрать заявление </a:t>
            </a:r>
            <a:r>
              <a:rPr lang="ru-RU" dirty="0" smtClean="0">
                <a:solidFill>
                  <a:srgbClr val="F25C1E"/>
                </a:solidFill>
              </a:rPr>
              <a:t>«Организация профессиональной ориентации граждан»</a:t>
            </a:r>
            <a:endParaRPr lang="ru-RU" dirty="0">
              <a:solidFill>
                <a:srgbClr val="F25C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9672" y="4788537"/>
            <a:ext cx="428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Нажать кнопку </a:t>
            </a:r>
            <a:r>
              <a:rPr lang="ru-RU" dirty="0" smtClean="0">
                <a:solidFill>
                  <a:srgbClr val="F25C1E"/>
                </a:solidFill>
              </a:rPr>
              <a:t>«Подать заявление»</a:t>
            </a:r>
            <a:endParaRPr lang="ru-RU" dirty="0">
              <a:solidFill>
                <a:srgbClr val="F25C1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9343" y="2754086"/>
            <a:ext cx="5584371" cy="4064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52903"/>
            <a:ext cx="6284663" cy="5727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сведения,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переданные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из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r>
              <a:rPr lang="ru-RU" dirty="0" err="1" smtClean="0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портал «Работа России»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07912" y="345032"/>
            <a:ext cx="8763379" cy="707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профессиональной ориентации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843" y="5757632"/>
            <a:ext cx="217719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ГУ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МВД России  по Челябинской области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3162" y="5932187"/>
            <a:ext cx="1135499" cy="12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9" y="1186972"/>
            <a:ext cx="547687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043" y="1186972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(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указан в паспорте на страницах с 5-й по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12-ю)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7912" y="345032"/>
            <a:ext cx="8763379" cy="707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профессиональной ориентации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10287" y="2647452"/>
            <a:ext cx="404966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Челябинская область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необходимо указать  центр занятости  района, </a:t>
            </a:r>
          </a:p>
          <a:p>
            <a:r>
              <a:rPr lang="ru-RU" sz="2000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расположению Вашей образовательной организации!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5945" t="17116" r="7713" b="18016"/>
          <a:stretch/>
        </p:blipFill>
        <p:spPr>
          <a:xfrm>
            <a:off x="283030" y="1206388"/>
            <a:ext cx="7085744" cy="52814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10287" y="1206388"/>
            <a:ext cx="42789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572" y="5862230"/>
            <a:ext cx="3456395" cy="6309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ОКУ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ЦЗН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г. Челябинска по Калининскому району</a:t>
            </a:r>
          </a:p>
          <a:p>
            <a:endParaRPr lang="ru-RU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ОКУ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ЦЗН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г. Челябинска по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Металлургическому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району</a:t>
            </a:r>
          </a:p>
          <a:p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т.д.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2629" y="2873828"/>
            <a:ext cx="1251857" cy="163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3721" y="328724"/>
            <a:ext cx="8763379" cy="707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профессиональной ориентации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57347"/>
            <a:ext cx="4443924" cy="553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9766" y="2331968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5" y="3703189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9764" y="4751245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8780" y="1249321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Блок «Образование»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3721" y="328724"/>
            <a:ext cx="8763379" cy="707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профессиональной ориентации граждан</a:t>
            </a:r>
            <a:endParaRPr lang="ru-RU" sz="24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Войдите на портал «Работа России» с использованием подтвержденной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 (ЕСИА)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5" y="2029751"/>
            <a:ext cx="10170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выберите пункт меню «Все сервисы» и выберите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разделе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«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Каталог услуг»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пункт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2706859"/>
            <a:ext cx="5830114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4895665"/>
            <a:ext cx="82990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заявлений вы сможете ознакомиться с текущим статусом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Вашего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заявления.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85" y="817889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Также статус своих заявлений можно отслеживать, находясь в личном кабинет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нажав на         значок уведомлений в правом верхнем углу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"/>
          <a:stretch/>
        </p:blipFill>
        <p:spPr>
          <a:xfrm>
            <a:off x="582703" y="1884459"/>
            <a:ext cx="7496958" cy="4046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4166" r="21894" b="16884"/>
          <a:stretch/>
        </p:blipFill>
        <p:spPr>
          <a:xfrm>
            <a:off x="1632856" y="1335260"/>
            <a:ext cx="490172" cy="475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0059" y="2000684"/>
            <a:ext cx="1076116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rgbClr val="0070C0"/>
                </a:solidFill>
              </a:rPr>
              <a:t>Челябинская область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50629"/>
            <a:ext cx="8045247" cy="404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817889"/>
            <a:ext cx="112173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Когда Ваше заявление примет специалист Службы занятости и подберет Вам вакансии, в личном кабинете появится уведомление </a:t>
            </a:r>
            <a:r>
              <a:rPr lang="ru-RU" sz="2000" b="1" u="sng" dirty="0">
                <a:solidFill>
                  <a:srgbClr val="F25C1E"/>
                </a:solidFill>
                <a:latin typeface="Arial" panose="020B0604020202020204" pitchFamily="34" charset="0"/>
              </a:rPr>
              <a:t>«Расстановка приоритетов по вакансиям</a:t>
            </a:r>
            <a:r>
              <a:rPr lang="ru-RU" sz="2000" b="1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» </a:t>
            </a:r>
            <a:endParaRPr lang="ru-RU" sz="2000" b="1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3573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  <a:endParaRPr lang="ru-RU" sz="20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</a:t>
            </a:r>
          </a:p>
          <a:p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«расставьте приоритеты».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2380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  <a:endParaRPr lang="ru-RU" sz="2000" u="sng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на срок - до </a:t>
            </a:r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какого числа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9438" y="2551301"/>
            <a:ext cx="1196407" cy="1846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" b="1" dirty="0" smtClean="0"/>
              <a:t>Челябинская область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1583" y="2723745"/>
            <a:ext cx="3356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Вы окажетесь на странице с вакансиями от центра занятости, теперь необходимо нажать на кнопку «</a:t>
            </a:r>
            <a:r>
              <a:rPr lang="ru-RU" sz="20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8" y="763336"/>
            <a:ext cx="7221107" cy="5752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1234" y="833819"/>
            <a:ext cx="1114109" cy="1846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" b="1" dirty="0" smtClean="0"/>
              <a:t>Челябинская область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0340" y="3618688"/>
            <a:ext cx="329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на кнопку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«Список вакансий» 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950830"/>
            <a:ext cx="7897915" cy="5767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0412" y="1033671"/>
            <a:ext cx="1196407" cy="1846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" b="1" dirty="0" smtClean="0"/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7"/>
          <a:stretch/>
        </p:blipFill>
        <p:spPr>
          <a:xfrm>
            <a:off x="7818668" y="1350422"/>
            <a:ext cx="4159971" cy="464200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t="15288" b="24793"/>
          <a:stretch/>
        </p:blipFill>
        <p:spPr>
          <a:xfrm>
            <a:off x="1053361" y="948716"/>
            <a:ext cx="6883277" cy="251229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t="4557"/>
          <a:stretch/>
        </p:blipFill>
        <p:spPr>
          <a:xfrm>
            <a:off x="1053362" y="2132855"/>
            <a:ext cx="6883276" cy="43673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20610" y="2096852"/>
            <a:ext cx="67207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476530" y="2114854"/>
            <a:ext cx="1152128" cy="180019"/>
          </a:xfrm>
          <a:prstGeom prst="leftArrow">
            <a:avLst>
              <a:gd name="adj1" fmla="val 50000"/>
              <a:gd name="adj2" fmla="val 1318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5414" y="116633"/>
            <a:ext cx="775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Medium" pitchFamily="50" charset="-52"/>
              </a:rPr>
              <a:t>Для авторизации на единой цифровой платформе </a:t>
            </a:r>
          </a:p>
          <a:p>
            <a:r>
              <a:rPr lang="ru-RU" dirty="0" smtClean="0">
                <a:latin typeface="Montserrat Medium" pitchFamily="50" charset="-52"/>
              </a:rPr>
              <a:t>зайдите на портал</a:t>
            </a:r>
            <a:r>
              <a:rPr lang="en-US" dirty="0" smtClean="0">
                <a:latin typeface="Montserrat Medium" pitchFamily="50" charset="-52"/>
              </a:rPr>
              <a:t> </a:t>
            </a:r>
            <a:r>
              <a:rPr lang="en-US" b="1" dirty="0" smtClean="0">
                <a:latin typeface="Montserrat Medium" pitchFamily="50" charset="-52"/>
              </a:rPr>
              <a:t>trudvsem.ru</a:t>
            </a:r>
            <a:r>
              <a:rPr lang="en-US" dirty="0" smtClean="0">
                <a:latin typeface="Montserrat Medium" pitchFamily="50" charset="-52"/>
              </a:rPr>
              <a:t> </a:t>
            </a:r>
            <a:r>
              <a:rPr lang="ru-RU" dirty="0" smtClean="0">
                <a:latin typeface="Montserrat Medium" pitchFamily="50" charset="-52"/>
              </a:rPr>
              <a:t>и нажмите кнопку «ВОЙТИ» </a:t>
            </a:r>
            <a:endParaRPr lang="ru-RU" dirty="0">
              <a:latin typeface="Montserrat Medium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9568" y="2657871"/>
            <a:ext cx="67207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7818669" y="2701264"/>
            <a:ext cx="1152128" cy="180019"/>
          </a:xfrm>
          <a:prstGeom prst="leftArrow">
            <a:avLst>
              <a:gd name="adj1" fmla="val 50000"/>
              <a:gd name="adj2" fmla="val 1318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5" y="2096852"/>
            <a:ext cx="1951965" cy="353668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166" y="157831"/>
            <a:ext cx="1127938" cy="4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5370017" cy="5685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0852" y="3104241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1. Необходимо откликнуться на вакансию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0852" y="4157721"/>
            <a:ext cx="29703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2. Обязательно после отклика на вакансию нажать на кнопку «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8" y="731597"/>
            <a:ext cx="7463111" cy="6031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4272" y="862637"/>
            <a:ext cx="29703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Чтобы выполнить все шаги нажмите на наименование вакансии правой кнопкой мыши «</a:t>
            </a:r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Открыть ссылку в новой вкладке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4407" y="731597"/>
            <a:ext cx="1196407" cy="1846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" b="1" dirty="0" smtClean="0"/>
              <a:t>Челябинская область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7092" t="95342" r="66628"/>
          <a:stretch/>
        </p:blipFill>
        <p:spPr>
          <a:xfrm>
            <a:off x="0" y="6373903"/>
            <a:ext cx="2210463" cy="40397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6058507" cy="5685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910704"/>
            <a:ext cx="908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можно ознакомиться с деталями вакансии. Нажмите на кнопку «</a:t>
            </a:r>
            <a:r>
              <a:rPr lang="ru-RU" sz="2400" dirty="0" smtClean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 и закройте вкладку</a:t>
            </a:r>
            <a:endParaRPr lang="ru-RU" sz="24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5" y="1746545"/>
            <a:ext cx="9483095" cy="5111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9515" y="4387175"/>
            <a:ext cx="1974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Челябинская область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2783" y="4348264"/>
            <a:ext cx="198434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</a:t>
            </a:r>
            <a:r>
              <a:rPr lang="ru-RU" sz="1200" dirty="0" smtClean="0"/>
              <a:t>г.Челябинск, улица К. Либкнехта, дом 9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1966" y="3336587"/>
            <a:ext cx="19162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МАУ «Центр поддержки молодежных инициатив»</a:t>
            </a:r>
            <a:endParaRPr lang="ru-RU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5705679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ПРЕДЛОЖЕНИЕ О РАБОТЕ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1150" y="940166"/>
            <a:ext cx="36353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Находясь в личном кабинете нажмите на ссылку «Отклики и приглашения». В открывшемся окне перейдите по ссылке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Предложения о работе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5" y="763336"/>
            <a:ext cx="7943210" cy="5462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7064" y="748976"/>
            <a:ext cx="109913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Челябинская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021" y="4649821"/>
            <a:ext cx="378406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МАУ «ЦПМИ», улица К.Либкнехта, дом 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3933" y="4295227"/>
            <a:ext cx="18385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5423806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ПРЕДЛОЖЕНИЕ О РАБОТЕ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1150" y="940166"/>
            <a:ext cx="36353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Предложения о работе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 нажмите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Посмотреть предложение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3" r="2429"/>
          <a:stretch/>
        </p:blipFill>
        <p:spPr>
          <a:xfrm>
            <a:off x="471385" y="940166"/>
            <a:ext cx="7295569" cy="5412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5728" y="4108695"/>
            <a:ext cx="107967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01.06.2023</a:t>
            </a:r>
            <a:endParaRPr lang="ru-RU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6851" y="4490645"/>
            <a:ext cx="155642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МАУ «</a:t>
            </a:r>
            <a:r>
              <a:rPr lang="ru-RU" sz="1000" b="1" dirty="0" err="1" smtClean="0"/>
              <a:t>ЦПМИ</a:t>
            </a:r>
            <a:r>
              <a:rPr lang="ru-RU" sz="1000" b="1" dirty="0" smtClean="0"/>
              <a:t>»</a:t>
            </a:r>
          </a:p>
          <a:p>
            <a:endParaRPr lang="ru-RU" sz="1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2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5778808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ПРЕДЛОЖЕНИЕ О РАБОТЕ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4589" y="1212882"/>
            <a:ext cx="39773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Предложения о работе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 можно посмотреть сделанное Вам предложение и </a:t>
            </a:r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принять его</a:t>
            </a: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 r="3899"/>
          <a:stretch/>
        </p:blipFill>
        <p:spPr>
          <a:xfrm>
            <a:off x="471385" y="1113730"/>
            <a:ext cx="5571845" cy="5157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237" y="1944873"/>
            <a:ext cx="107977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МАУ «ЦПМИ»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8111" y="2130356"/>
            <a:ext cx="72957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29.05.23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17123" y="4202349"/>
            <a:ext cx="74902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01.06.23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29574" y="4571079"/>
            <a:ext cx="237815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Челябинск, ул. К.Либкнехта, д. 9</a:t>
            </a:r>
            <a:endParaRPr lang="ru-RU" sz="9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4649255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49" y="763336"/>
            <a:ext cx="102337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того как Вы откликнулись на вакансию, работодатель назначит Вам дату и время собеседования. Назначенные собеседования отображаются в личном кабинете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" y="1747700"/>
            <a:ext cx="5344830" cy="4451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1144" y="2549366"/>
            <a:ext cx="378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При нажатии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 кнопку «собеседования» у Вас откроется окно с активными собеседованиями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2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4839823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2674" y="3249038"/>
            <a:ext cx="423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</a:t>
            </a:r>
          </a:p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Посмотреть собеседование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8" y="831430"/>
            <a:ext cx="6379488" cy="5487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941" y="3589506"/>
            <a:ext cx="431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МАУ «ЦПМИ»</a:t>
            </a:r>
          </a:p>
          <a:p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9469" y="4696168"/>
            <a:ext cx="28200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Челябинск,  улица К.Либкнехта, д.9</a:t>
            </a:r>
            <a:endParaRPr lang="ru-RU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26477" y="4153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47481" y="3956924"/>
            <a:ext cx="21789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29 мая с 10.00-10.15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97668" y="3589506"/>
            <a:ext cx="157588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МАУ «ЦПМИ»</a:t>
            </a:r>
            <a:endParaRPr lang="ru-RU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9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3896220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9265" y="2256816"/>
            <a:ext cx="423379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Ознакомьтесь с данными собеседования.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Принять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5"/>
            <a:ext cx="6482219" cy="5542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3470" y="2495341"/>
            <a:ext cx="120781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МАУ «ЦПМИ»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2517" y="5603429"/>
            <a:ext cx="25881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Челябинск,  улица К.Либкнехта, 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512" y="2480003"/>
            <a:ext cx="1554751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29 мая с 10.00-10.15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9243" y="1896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063" y="2329732"/>
            <a:ext cx="323545" cy="15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4520163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385" y="763336"/>
            <a:ext cx="105509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Вашего заявления поменяется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Прохождение собеседований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1716583"/>
            <a:ext cx="8198807" cy="4436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5837" y="1716583"/>
            <a:ext cx="274532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Нажав на ссылку «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список вакансий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», Вы попадете в окно прохождения собеседования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6171" y="1770434"/>
            <a:ext cx="1106838" cy="338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/>
              <a:t>Челябинская 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7482" y="5128592"/>
            <a:ext cx="1168842" cy="25444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4261980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889" y="1155109"/>
            <a:ext cx="42051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Обратите внимание на сроки прохождения собеседования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5475563" cy="5783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4628" y="765835"/>
            <a:ext cx="7272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Челябинская область</a:t>
            </a:r>
            <a:endParaRPr lang="ru-RU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1789887" y="2907057"/>
            <a:ext cx="50658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29.05.23</a:t>
            </a:r>
            <a:endParaRPr lang="ru-RU" sz="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4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8" y="95837"/>
            <a:ext cx="10342485" cy="66244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191" y="190651"/>
            <a:ext cx="1111640" cy="47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4283495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889" y="2782111"/>
            <a:ext cx="46009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прохождения собеседования обязательно нажмите на кнопку «</a:t>
            </a:r>
            <a:r>
              <a:rPr lang="ru-RU" sz="2000" b="1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3" y="763336"/>
            <a:ext cx="6112257" cy="5702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382" y="763336"/>
            <a:ext cx="7272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 smtClean="0"/>
              <a:t>Челябинская область</a:t>
            </a:r>
            <a:endParaRPr lang="ru-RU" sz="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4014554" cy="5685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2800" b="1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5780" y="924124"/>
            <a:ext cx="363539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прохождения собеседования статус Вашего заявления поменяется. Также придет уведомление о том, что Вам предложена работа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4" y="914767"/>
            <a:ext cx="6940609" cy="5720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9865" y="914767"/>
            <a:ext cx="8376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Челябинская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934" y="3205139"/>
            <a:ext cx="14374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МАУ «ЦПМИ»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940248" y="3841417"/>
            <a:ext cx="90161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29.05.2023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73934" y="4922195"/>
            <a:ext cx="8171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29.05.2023</a:t>
            </a:r>
            <a:endParaRPr lang="ru-RU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52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2" y="152718"/>
            <a:ext cx="10268197" cy="927937"/>
          </a:xfrm>
        </p:spPr>
        <p:txBody>
          <a:bodyPr anchor="t"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Информация для обращения в случае возникновения вопросов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по </a:t>
            </a:r>
            <a:r>
              <a:rPr lang="ru-RU" sz="2000" b="1" dirty="0">
                <a:latin typeface="+mn-lt"/>
              </a:rPr>
              <a:t>подаче </a:t>
            </a:r>
            <a:r>
              <a:rPr lang="ru-RU" sz="2000" b="1" dirty="0" smtClean="0">
                <a:latin typeface="+mn-lt"/>
              </a:rPr>
              <a:t>Резюме-Заявлений на ЕЦП «Работа России»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60532"/>
              </p:ext>
            </p:extLst>
          </p:nvPr>
        </p:nvGraphicFramePr>
        <p:xfrm>
          <a:off x="1187532" y="956994"/>
          <a:ext cx="9773395" cy="5129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265"/>
                <a:gridCol w="2505963"/>
                <a:gridCol w="4251319"/>
                <a:gridCol w="2469848"/>
              </a:tblGrid>
              <a:tr h="3136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Территориальный центр занятости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Контактное лицо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Контактный телефон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9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Отдел по Калининскому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району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Шевцова Екатерина Вячеславовна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Мысляева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Алена Валерьевна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Малюкова Вера Владимировна (начальник отдела)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791 47 68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791 74 73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791 76 85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Отдел по Курчатовскому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району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Дырда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Алена Владимировна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Меняева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Наталья Владимировна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Важнова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Александра Александровна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Карпова Наталья Тимофеевна (начальник отдела)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+7 9507392034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93545" algn="l"/>
                        </a:tabLst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+7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9043040934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    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791-72-72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7 9518161184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791 75 41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Отдел по Металлургическому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району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Гинатуллина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Алена Игоревна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Шакирова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Сарварь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Загидулловна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Гущина Ирина Михайловна (начальник отдела)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735 80 22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735 70 95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735 77 13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Отдел по Ленинскому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району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Мироненко Татьяна Михайловна 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Корнеева Елена Викторовна 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Васько Елена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Владимировна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256 36 39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251 48 54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256 36 39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251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48 54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256 06 69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Отдел по Советскому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району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Мироненко Татьяна Михайловна 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Корнеева Елена Викторовна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Васько Елена Владимировна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Савина Светлана Анатольевна (начальник отдела)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66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Отдел по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Тракторозаводскому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и Центральному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районам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Сысоева Алена Михайловна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Гладун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Олеся Николаевна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</a:rPr>
                        <a:t>Березюк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 Яна Игоревна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Аникина Наталия Сергеевна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solidFill>
                            <a:srgbClr val="000000"/>
                          </a:solidFill>
                          <a:effectLst/>
                        </a:rPr>
                        <a:t>Садова</a:t>
                      </a: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 Ольга Анатольевна  (начальник отдела)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774 57 09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774 57 03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774 57 03 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774 57 03 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</a:rPr>
                        <a:t>774 57 10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97" marR="48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AutoShape 10"/>
          <p:cNvSpPr>
            <a:spLocks/>
          </p:cNvSpPr>
          <p:nvPr/>
        </p:nvSpPr>
        <p:spPr bwMode="auto">
          <a:xfrm>
            <a:off x="7936024" y="3552446"/>
            <a:ext cx="109538" cy="418853"/>
          </a:xfrm>
          <a:prstGeom prst="rightBrace">
            <a:avLst>
              <a:gd name="adj1" fmla="val 5905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739315" y="3734654"/>
            <a:ext cx="338138" cy="895350"/>
          </a:xfrm>
          <a:prstGeom prst="rightBrace">
            <a:avLst>
              <a:gd name="adj1" fmla="val 220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7876492" y="4241067"/>
            <a:ext cx="169070" cy="388937"/>
          </a:xfrm>
          <a:prstGeom prst="rightBrace">
            <a:avLst>
              <a:gd name="adj1" fmla="val 95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7"/>
          <p:cNvSpPr>
            <a:spLocks/>
          </p:cNvSpPr>
          <p:nvPr/>
        </p:nvSpPr>
        <p:spPr bwMode="auto">
          <a:xfrm>
            <a:off x="9651453" y="2042556"/>
            <a:ext cx="169069" cy="515047"/>
          </a:xfrm>
          <a:prstGeom prst="rightBrace">
            <a:avLst>
              <a:gd name="adj1" fmla="val 95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0020" y="6185250"/>
            <a:ext cx="11091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Обращаем внимание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>
                <a:solidFill>
                  <a:srgbClr val="FF0000"/>
                </a:solidFill>
              </a:rPr>
              <a:t>при </a:t>
            </a:r>
            <a:r>
              <a:rPr lang="ru-RU" b="1" smtClean="0">
                <a:solidFill>
                  <a:srgbClr val="FF0000"/>
                </a:solidFill>
              </a:rPr>
              <a:t>заполнении </a:t>
            </a:r>
            <a:r>
              <a:rPr lang="ru-RU" b="1" dirty="0">
                <a:solidFill>
                  <a:srgbClr val="FF0000"/>
                </a:solidFill>
              </a:rPr>
              <a:t>РЕЗЮМЕ в поле «Место оказания услуги» – вписывать центр занятости по территориальному </a:t>
            </a:r>
            <a:r>
              <a:rPr lang="ru-RU" b="1" dirty="0" smtClean="0">
                <a:solidFill>
                  <a:srgbClr val="FF0000"/>
                </a:solidFill>
              </a:rPr>
              <a:t>расположению УЧЕБНОГО ЗАВЕДЕНИЯ!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3" y="402336"/>
            <a:ext cx="10619623" cy="64451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60" y="142043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4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/>
          <a:stretch/>
        </p:blipFill>
        <p:spPr>
          <a:xfrm>
            <a:off x="150825" y="332656"/>
            <a:ext cx="9305147" cy="523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2747" y="4486970"/>
            <a:ext cx="104869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FF6600"/>
                </a:solidFill>
              </a:rPr>
              <a:t>18700 руб.</a:t>
            </a:r>
            <a:endParaRPr lang="ru-RU" sz="13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89" y="5256399"/>
            <a:ext cx="409086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</a:rPr>
              <a:t>18700</a:t>
            </a:r>
            <a:endParaRPr lang="ru-RU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4041" y="3042385"/>
            <a:ext cx="4500453" cy="103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0119" y="4072105"/>
            <a:ext cx="1116232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</a:rPr>
              <a:t>подсобный рабочий</a:t>
            </a:r>
            <a:endParaRPr lang="ru-RU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4117" y="1306809"/>
            <a:ext cx="4896544" cy="46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1327" t="41346" r="45103" b="34998"/>
          <a:stretch/>
        </p:blipFill>
        <p:spPr>
          <a:xfrm>
            <a:off x="150826" y="5568637"/>
            <a:ext cx="3444884" cy="8937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90119" y="5949280"/>
            <a:ext cx="2494483" cy="36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7" t="17284" r="155" b="49622"/>
          <a:stretch/>
        </p:blipFill>
        <p:spPr>
          <a:xfrm>
            <a:off x="4454041" y="1306809"/>
            <a:ext cx="5436696" cy="182958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21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4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 b="4908"/>
          <a:stretch/>
        </p:blipFill>
        <p:spPr>
          <a:xfrm>
            <a:off x="93833" y="711237"/>
            <a:ext cx="11391923" cy="61467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21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3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r="1028"/>
          <a:stretch/>
        </p:blipFill>
        <p:spPr>
          <a:xfrm>
            <a:off x="222069" y="355090"/>
            <a:ext cx="10646228" cy="63264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99" y="190650"/>
            <a:ext cx="1076021" cy="45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1507440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3558083"/>
            <a:ext cx="6164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  <a:endParaRPr lang="ru-RU" sz="24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53073"/>
            <a:ext cx="11096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sz="2400" u="sng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sz="2000" u="sng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sz="2400" u="sng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sz="2400" u="sng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3558" y="681054"/>
            <a:ext cx="10226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Создание резюме в личном кабинете соискателя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21" y="190650"/>
            <a:ext cx="1229817" cy="52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12">
      <a:dk1>
        <a:srgbClr val="0070C0"/>
      </a:dk1>
      <a:lt1>
        <a:srgbClr val="FFFFFF"/>
      </a:lt1>
      <a:dk2>
        <a:srgbClr val="FF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FF3300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2862</TotalTime>
  <Words>1334</Words>
  <Application>Microsoft Office PowerPoint</Application>
  <PresentationFormat>Произвольный</PresentationFormat>
  <Paragraphs>267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профессиональную ориентацию</vt:lpstr>
      <vt:lpstr>Подача заявления на организацию профессиональной ориентации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Отслеживание заявлений</vt:lpstr>
      <vt:lpstr>Отслеживание заявлений</vt:lpstr>
      <vt:lpstr>ОТКЛИКИ НА ВАКАНСИЮ</vt:lpstr>
      <vt:lpstr>ОТКЛИКИ НА ВАКАНСИЮ</vt:lpstr>
      <vt:lpstr>ОТКЛИКИ НА ВАКАНСИЮ</vt:lpstr>
      <vt:lpstr>ОТКЛИКИ НА ВАКАНСИЮ</vt:lpstr>
      <vt:lpstr>ОТКЛИКИ НА ВАКАНСИЮ</vt:lpstr>
      <vt:lpstr>ПРЕДЛОЖЕНИЕ О РАБОТЕ</vt:lpstr>
      <vt:lpstr>ПРЕДЛОЖЕНИЕ О РАБОТЕ</vt:lpstr>
      <vt:lpstr>ПРЕДЛОЖЕНИЕ О РАБОТЕ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Информация для обращения в случае возникновения вопросов  по подаче Резюме-Заявлений на ЕЦП «Работа России»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Пользователь Windows</cp:lastModifiedBy>
  <cp:revision>181</cp:revision>
  <cp:lastPrinted>2022-01-21T09:21:06Z</cp:lastPrinted>
  <dcterms:created xsi:type="dcterms:W3CDTF">2022-01-20T13:03:28Z</dcterms:created>
  <dcterms:modified xsi:type="dcterms:W3CDTF">2023-05-11T17:27:57Z</dcterms:modified>
</cp:coreProperties>
</file>