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Default Extension="png" ContentType="image/png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9" r:id="rId2"/>
    <p:sldId id="260" r:id="rId3"/>
    <p:sldId id="261" r:id="rId4"/>
    <p:sldId id="256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xmlns="" val="0"/>
    </p:ext>
    <p:ext uri="{D31A062A-798A-4329-ABDD-BBA856620510}">
      <p14:defaultImageDpi xmlns:p14="http://schemas.microsoft.com/office/powerpoint/2010/main" xmlns="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D7AC3CCA-C797-4891-BE02-D94E43425B78}" styleName="Средний стиль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10" d="100"/>
          <a:sy n="110" d="100"/>
        </p:scale>
        <p:origin x="-16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pPr/>
              <a:t>24.10.2023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pPr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259632" y="179609"/>
            <a:ext cx="6768752" cy="360040"/>
          </a:xfrm>
        </p:spPr>
        <p:txBody>
          <a:bodyPr rtlCol="0">
            <a:noAutofit/>
          </a:bodyPr>
          <a:lstStyle/>
          <a:p>
            <a:pPr fontAlgn="auto">
              <a:spcAft>
                <a:spcPts val="0"/>
              </a:spcAft>
              <a:defRPr/>
            </a:pPr>
            <a:r>
              <a:rPr lang="ru-RU" sz="16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Администрация города Челябинска</a:t>
            </a:r>
            <a:endParaRPr lang="ru-RU" sz="16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1</a:t>
            </a:fld>
            <a:endParaRPr lang="ru-RU" sz="1400"/>
          </a:p>
        </p:txBody>
      </p:sp>
      <p:sp>
        <p:nvSpPr>
          <p:cNvPr id="11" name="TextBox 10">
            <a:extLst>
              <a:ext uri="{FF2B5EF4-FFF2-40B4-BE49-F238E27FC236}">
                <a16:creationId xmlns="" xmlns:a16="http://schemas.microsoft.com/office/drawing/2014/main" id="{FA690F5C-004C-42B9-B72F-B786C782DD2F}"/>
              </a:ext>
            </a:extLst>
          </p:cNvPr>
          <p:cNvSpPr txBox="1"/>
          <p:nvPr/>
        </p:nvSpPr>
        <p:spPr>
          <a:xfrm>
            <a:off x="899592" y="692696"/>
            <a:ext cx="7624018" cy="707886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Комитет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делам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образования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города</a:t>
            </a:r>
            <a:r>
              <a:rPr lang="en-US" sz="2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sz="2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Челябинска</a:t>
            </a:r>
            <a:endParaRPr lang="ru-RU" sz="2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dirty="0"/>
          </a:p>
        </p:txBody>
      </p:sp>
      <p:sp>
        <p:nvSpPr>
          <p:cNvPr id="12" name="TextBox 11">
            <a:extLst>
              <a:ext uri="{FF2B5EF4-FFF2-40B4-BE49-F238E27FC236}">
                <a16:creationId xmlns="" xmlns:a16="http://schemas.microsoft.com/office/drawing/2014/main" id="{6A4A1D50-C345-4A34-88BD-4C0B81EE5703}"/>
              </a:ext>
            </a:extLst>
          </p:cNvPr>
          <p:cNvSpPr txBox="1"/>
          <p:nvPr/>
        </p:nvSpPr>
        <p:spPr>
          <a:xfrm>
            <a:off x="755576" y="1412776"/>
            <a:ext cx="7624018" cy="1138773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endParaRPr lang="ru-RU" sz="2000" b="1" dirty="0"/>
          </a:p>
          <a:p>
            <a:pPr algn="ctr"/>
            <a:r>
              <a:rPr lang="ru-RU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Металлургического</a:t>
            </a:r>
            <a:r>
              <a:rPr lang="en-US" sz="2400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400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endParaRPr lang="ru-RU" sz="2400" b="1" dirty="0">
              <a:solidFill>
                <a:schemeClr val="tx2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="" xmlns:a16="http://schemas.microsoft.com/office/drawing/2014/main" id="{CED1909E-D425-4815-B6E0-8863093AA9F6}"/>
              </a:ext>
            </a:extLst>
          </p:cNvPr>
          <p:cNvSpPr txBox="1"/>
          <p:nvPr/>
        </p:nvSpPr>
        <p:spPr>
          <a:xfrm>
            <a:off x="827584" y="3068960"/>
            <a:ext cx="7624018" cy="2246769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en-US" sz="2800" dirty="0" err="1" smtClean="0">
                <a:solidFill>
                  <a:srgbClr val="002060"/>
                </a:solidFill>
              </a:rPr>
              <a:t>по</a:t>
            </a:r>
            <a:r>
              <a:rPr lang="en-US" sz="2800" dirty="0" smtClean="0">
                <a:solidFill>
                  <a:srgbClr val="002060"/>
                </a:solidFill>
              </a:rPr>
              <a:t> т</a:t>
            </a:r>
            <a:r>
              <a:rPr lang="ru-RU" sz="2800" dirty="0" err="1" smtClean="0">
                <a:solidFill>
                  <a:srgbClr val="002060"/>
                </a:solidFill>
              </a:rPr>
              <a:t>иражировани</a:t>
            </a:r>
            <a:r>
              <a:rPr lang="en-US" sz="2800" dirty="0" smtClean="0">
                <a:solidFill>
                  <a:srgbClr val="002060"/>
                </a:solidFill>
              </a:rPr>
              <a:t>ю</a:t>
            </a:r>
            <a:r>
              <a:rPr lang="ru-RU" sz="2800" dirty="0" smtClean="0">
                <a:solidFill>
                  <a:srgbClr val="002060"/>
                </a:solidFill>
              </a:rPr>
              <a:t>  проекта МБОУ «СОШ № 42 </a:t>
            </a:r>
            <a:br>
              <a:rPr lang="ru-RU" sz="2800" dirty="0" smtClean="0">
                <a:solidFill>
                  <a:srgbClr val="002060"/>
                </a:solidFill>
              </a:rPr>
            </a:br>
            <a:r>
              <a:rPr lang="ru-RU" sz="2800" dirty="0" smtClean="0">
                <a:solidFill>
                  <a:srgbClr val="002060"/>
                </a:solidFill>
              </a:rPr>
              <a:t>г. Челябинска» по теме: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r>
              <a:rPr lang="ru-RU" sz="2800" dirty="0" smtClean="0">
                <a:solidFill>
                  <a:srgbClr val="002060"/>
                </a:solidFill>
              </a:rPr>
              <a:t>Оптимизация процесса построения маршрута индивидуального развития обучающихся 8-11 классов по профессиональной ориентации школьников </a:t>
            </a:r>
            <a:r>
              <a:rPr lang="en-US" sz="2800" dirty="0" smtClean="0">
                <a:solidFill>
                  <a:srgbClr val="002060"/>
                </a:solidFill>
              </a:rPr>
              <a:t>“</a:t>
            </a:r>
            <a:endParaRPr lang="ru-RU" sz="2800" b="1" dirty="0">
              <a:solidFill>
                <a:srgbClr val="00206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" name="TextBox 16">
            <a:extLst>
              <a:ext uri="{FF2B5EF4-FFF2-40B4-BE49-F238E27FC236}">
                <a16:creationId xmlns="" xmlns:a16="http://schemas.microsoft.com/office/drawing/2014/main" id="{76C5848D-E353-4493-B4C3-0DA0BB73400D}"/>
              </a:ext>
            </a:extLst>
          </p:cNvPr>
          <p:cNvSpPr txBox="1"/>
          <p:nvPr/>
        </p:nvSpPr>
        <p:spPr>
          <a:xfrm>
            <a:off x="2393467" y="6028689"/>
            <a:ext cx="3995863" cy="369332"/>
          </a:xfrm>
          <a:prstGeom prst="rect">
            <a:avLst/>
          </a:prstGeom>
          <a:noFill/>
          <a:ln>
            <a:noFill/>
          </a:ln>
        </p:spPr>
        <p:txBody>
          <a:bodyPr wrap="square" rtlCol="0">
            <a:spAutoFit/>
          </a:bodyPr>
          <a:lstStyle/>
          <a:p>
            <a:pPr algn="ctr"/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Челябинск -</a:t>
            </a:r>
            <a:r>
              <a:rPr lang="ru-RU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2023</a:t>
            </a:r>
            <a:endParaRPr 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Номер слайда 3">
            <a:extLst>
              <a:ext uri="{FF2B5EF4-FFF2-40B4-BE49-F238E27FC236}">
                <a16:creationId xmlns="" xmlns:a16="http://schemas.microsoft.com/office/drawing/2014/main" id="{B2261134-B118-4814-910A-53FD1FCFF5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pPr/>
              <a:t>2</a:t>
            </a:fld>
            <a:endParaRPr lang="ru-RU"/>
          </a:p>
        </p:txBody>
      </p:sp>
      <p:pic>
        <p:nvPicPr>
          <p:cNvPr id="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71444" y="384436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7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17484" y="6237312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Заголовок 1"/>
          <p:cNvSpPr txBox="1">
            <a:spLocks/>
          </p:cNvSpPr>
          <p:nvPr/>
        </p:nvSpPr>
        <p:spPr>
          <a:xfrm>
            <a:off x="1259632" y="179609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Администрация города Челябинска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  <p:pic>
        <p:nvPicPr>
          <p:cNvPr id="12" name="Рисунок 11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1" name="Рисунок 10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5536" y="894929"/>
            <a:ext cx="8291264" cy="5963071"/>
          </a:xfrm>
          <a:prstGeom prst="rect">
            <a:avLst/>
          </a:prstGeom>
        </p:spPr>
      </p:pic>
      <p:sp>
        <p:nvSpPr>
          <p:cNvPr id="13" name="Заголовок 1"/>
          <p:cNvSpPr txBox="1">
            <a:spLocks/>
          </p:cNvSpPr>
          <p:nvPr/>
        </p:nvSpPr>
        <p:spPr>
          <a:xfrm>
            <a:off x="1259632" y="548680"/>
            <a:ext cx="6768752" cy="360040"/>
          </a:xfrm>
          <a:prstGeom prst="rect">
            <a:avLst/>
          </a:prstGeom>
        </p:spPr>
        <p:txBody>
          <a:bodyPr rtlCol="0">
            <a:no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К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арта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тиражируемого</a:t>
            </a:r>
            <a:r>
              <a:rPr kumimoji="0" lang="en-US" sz="1600" b="1" i="0" u="none" strike="noStrike" kern="1200" cap="none" spc="0" normalizeH="0" baseline="0" noProof="0" dirty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 </a:t>
            </a:r>
            <a:r>
              <a:rPr kumimoji="0" lang="en-US" sz="1600" b="1" i="0" u="none" strike="noStrike" kern="1200" cap="none" spc="0" normalizeH="0" baseline="0" noProof="0" dirty="0" err="1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Times New Roman" panose="02020603050405020304" pitchFamily="18" charset="0"/>
                <a:ea typeface="+mj-ea"/>
                <a:cs typeface="Times New Roman" panose="02020603050405020304" pitchFamily="18" charset="0"/>
              </a:rPr>
              <a:t>проекта</a:t>
            </a:r>
            <a:endParaRPr kumimoji="0" lang="ru-RU" sz="16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Times New Roman" panose="02020603050405020304" pitchFamily="18" charset="0"/>
              <a:ea typeface="+mj-ea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="" xmlns:p14="http://schemas.microsoft.com/office/powerpoint/2010/main" val="186094491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Номер слайда 2"/>
          <p:cNvSpPr>
            <a:spLocks noGrp="1"/>
          </p:cNvSpPr>
          <p:nvPr>
            <p:ph type="sldNum" sz="quarter" idx="12"/>
          </p:nvPr>
        </p:nvSpPr>
        <p:spPr>
          <a:xfrm>
            <a:off x="6974904" y="6448251"/>
            <a:ext cx="2133600" cy="365125"/>
          </a:xfrm>
        </p:spPr>
        <p:txBody>
          <a:bodyPr/>
          <a:lstStyle/>
          <a:p>
            <a:fld id="{B19B0651-EE4F-4900-A07F-96A6BFA9D0F0}" type="slidenum">
              <a:rPr lang="ru-RU" sz="1400" smtClean="0"/>
              <a:pPr/>
              <a:t>3</a:t>
            </a:fld>
            <a:endParaRPr lang="ru-RU" sz="140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6477" y="6299391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6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=""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65084" y="497018"/>
            <a:ext cx="6957847" cy="285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=""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=""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5" name="Рисунок 14" descr="gerd_mal"/>
          <p:cNvPicPr/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95536" y="116632"/>
            <a:ext cx="561196" cy="690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3" name="Заголовок 12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Я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рмарка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ежей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Металлургического</a:t>
            </a:r>
            <a:r>
              <a:rPr lang="en-US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b="1" dirty="0" err="1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>района</a:t>
            </a:r>
            <a: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ru-RU" b="1" dirty="0" smtClean="0">
                <a:solidFill>
                  <a:schemeClr val="tx2"/>
                </a:solidFill>
                <a:latin typeface="Times New Roman" pitchFamily="18" charset="0"/>
                <a:cs typeface="Times New Roman" pitchFamily="18" charset="0"/>
              </a:rPr>
            </a:br>
            <a:endParaRPr lang="ru-RU" dirty="0"/>
          </a:p>
        </p:txBody>
      </p:sp>
      <p:pic>
        <p:nvPicPr>
          <p:cNvPr id="10" name="Picture 2"/>
          <p:cNvPicPr>
            <a:picLocks noGrp="1" noChangeAspect="1" noChangeArrowheads="1"/>
          </p:cNvPicPr>
          <p:nvPr>
            <p:ph idx="1"/>
          </p:nvPr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283968" y="4260229"/>
            <a:ext cx="3934476" cy="26251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3"/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251520" y="1484784"/>
            <a:ext cx="3344884" cy="501317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2" name="Picture 4"/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4067944" y="1340768"/>
            <a:ext cx="4269035" cy="2848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="" xmlns:p14="http://schemas.microsoft.com/office/powerpoint/2010/main" val="351744186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6" name="Объект 5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xmlns="" val="1614500949"/>
              </p:ext>
            </p:extLst>
          </p:nvPr>
        </p:nvGraphicFramePr>
        <p:xfrm>
          <a:off x="-4" y="-27384"/>
          <a:ext cx="9144000" cy="6925945"/>
        </p:xfrm>
        <a:graphic>
          <a:graphicData uri="http://schemas.openxmlformats.org/drawingml/2006/table">
            <a:tbl>
              <a:tblPr firstRow="1" bandRow="1">
                <a:tableStyleId>{D7AC3CCA-C797-4891-BE02-D94E43425B78}</a:tableStyleId>
              </a:tblPr>
              <a:tblGrid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  <a:gridCol w="1016000"/>
              </a:tblGrid>
              <a:tr h="370840">
                <a:tc rowSpan="2"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endParaRPr lang="ru-RU" sz="1100" dirty="0" smtClean="0"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ООО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1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2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3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4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5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6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7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</a:t>
                      </a:r>
                      <a:r>
                        <a:rPr lang="ru-RU" sz="1100" baseline="0" dirty="0" smtClean="0">
                          <a:latin typeface="Times New Roman" pitchFamily="18" charset="0"/>
                          <a:cs typeface="Times New Roman" pitchFamily="18" charset="0"/>
                        </a:rPr>
                        <a:t> 8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370840">
                <a:tc vMerge="1"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Неопределенность выпускников в выборе своей будущей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мотивации и осознанности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Снижение качества образовательных результатов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Нехватка кадровых и временных ресурсов ОО для построения МИР обучающегося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мотивационной готовности учащихся к выбору профессии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Проблема разбросанности интересов обучающихся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Принятие решения в выборе будущей профессии и профильных предметов РОДИТЕЛЯМИ, а не детьми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>
                        <a:lnSpc>
                          <a:spcPct val="100000"/>
                        </a:lnSpc>
                      </a:pPr>
                      <a:r>
                        <a:rPr lang="ru-RU" sz="1100" dirty="0" smtClean="0">
                          <a:latin typeface="Times New Roman" pitchFamily="18" charset="0"/>
                          <a:cs typeface="Times New Roman" pitchFamily="18" charset="0"/>
                        </a:rPr>
                        <a:t>Несоответствие выбора профессий возможностям здоровья выпускника</a:t>
                      </a:r>
                      <a:endParaRPr lang="ru-RU" sz="1100" dirty="0"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/>
                </a:tc>
              </a:tr>
              <a:tr h="1655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СШИ№3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655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Школа-интернат№10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</a:tr>
              <a:tr h="1655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6557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№24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№33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№42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08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№61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622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08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№74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622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№88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08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№92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</a:tr>
              <a:tr h="1622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№94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7200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№96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2610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№103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08198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№140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62297">
                <a:tc>
                  <a:txBody>
                    <a:bodyPr/>
                    <a:lstStyle/>
                    <a:p>
                      <a:pPr algn="l" fontAlgn="t"/>
                      <a:r>
                        <a:rPr lang="ru-RU" sz="12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№141</a:t>
                      </a:r>
                    </a:p>
                  </a:txBody>
                  <a:tcPr marL="9525" marR="9525" marT="9525" marB="0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Noto Sans Rejang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ctr"/>
                </a:tc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4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 </a:t>
                      </a:r>
                    </a:p>
                  </a:txBody>
                  <a:tcPr marL="9525" marR="9525" marT="9525" marB="0" anchor="ctr"/>
                </a:tc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итого: 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13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8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17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5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7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latin typeface="Calibri"/>
                        </a:rPr>
                        <a:t>6</a:t>
                      </a: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latin typeface="Calibri"/>
                        </a:rPr>
                        <a:t>1</a:t>
                      </a: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xmlns="" val="2702082358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12</TotalTime>
  <Words>297</Words>
  <Application>Microsoft Office PowerPoint</Application>
  <PresentationFormat>Экран (4:3)</PresentationFormat>
  <Paragraphs>219</Paragraphs>
  <Slides>4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Администрация города Челябинска</vt:lpstr>
      <vt:lpstr>Слайд 2</vt:lpstr>
      <vt:lpstr>Ярмарка ежей  Металлургического района </vt:lpstr>
      <vt:lpstr>Слайд 4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Белехова Ирина Олеговна</dc:creator>
  <cp:lastModifiedBy>Пользователь Windows</cp:lastModifiedBy>
  <cp:revision>5</cp:revision>
  <dcterms:created xsi:type="dcterms:W3CDTF">2023-10-04T04:04:06Z</dcterms:created>
  <dcterms:modified xsi:type="dcterms:W3CDTF">2023-10-23T19:55:26Z</dcterms:modified>
</cp:coreProperties>
</file>