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60" r:id="rId3"/>
    <p:sldId id="261" r:id="rId4"/>
    <p:sldId id="256" r:id="rId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D7AC3CCA-C797-4891-BE02-D94E43425B78}" styleName="Средний стиль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9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24.10.2023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24.10.2023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24.10.2023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24.10.2023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9632" y="179609"/>
            <a:ext cx="6768752" cy="360040"/>
          </a:xfrm>
        </p:spPr>
        <p:txBody>
          <a:bodyPr rtlCol="0"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Администрация города Челябинска</a:t>
            </a:r>
            <a:endParaRPr lang="ru-RU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6974904" y="6448251"/>
            <a:ext cx="2133600" cy="365125"/>
          </a:xfrm>
        </p:spPr>
        <p:txBody>
          <a:bodyPr/>
          <a:lstStyle/>
          <a:p>
            <a:fld id="{B19B0651-EE4F-4900-A07F-96A6BFA9D0F0}" type="slidenum">
              <a:rPr lang="ru-RU" sz="1400" smtClean="0"/>
              <a:pPr/>
              <a:t>1</a:t>
            </a:fld>
            <a:endParaRPr lang="ru-RU" sz="1400"/>
          </a:p>
        </p:txBody>
      </p:sp>
      <p:sp>
        <p:nvSpPr>
          <p:cNvPr id="11" name="TextBox 10">
            <a:extLst>
              <a:ext uri="{FF2B5EF4-FFF2-40B4-BE49-F238E27FC236}">
                <a16:creationId xmlns="" xmlns:a16="http://schemas.microsoft.com/office/drawing/2014/main" id="{FA690F5C-004C-42B9-B72F-B786C782DD2F}"/>
              </a:ext>
            </a:extLst>
          </p:cNvPr>
          <p:cNvSpPr txBox="1"/>
          <p:nvPr/>
        </p:nvSpPr>
        <p:spPr>
          <a:xfrm>
            <a:off x="899592" y="692696"/>
            <a:ext cx="7624018" cy="70788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Комитет</a:t>
            </a:r>
            <a:r>
              <a:rPr 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</a:t>
            </a:r>
            <a:r>
              <a:rPr 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делам</a:t>
            </a:r>
            <a:r>
              <a:rPr 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образования</a:t>
            </a:r>
            <a:r>
              <a:rPr 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города</a:t>
            </a:r>
            <a:r>
              <a:rPr 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Челябинска</a:t>
            </a:r>
            <a:endParaRPr lang="ru-RU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sp>
        <p:nvSpPr>
          <p:cNvPr id="12" name="TextBox 11">
            <a:extLst>
              <a:ext uri="{FF2B5EF4-FFF2-40B4-BE49-F238E27FC236}">
                <a16:creationId xmlns="" xmlns:a16="http://schemas.microsoft.com/office/drawing/2014/main" id="{6A4A1D50-C345-4A34-88BD-4C0B81EE5703}"/>
              </a:ext>
            </a:extLst>
          </p:cNvPr>
          <p:cNvSpPr txBox="1"/>
          <p:nvPr/>
        </p:nvSpPr>
        <p:spPr>
          <a:xfrm>
            <a:off x="755576" y="1412776"/>
            <a:ext cx="7624018" cy="1138773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endParaRPr lang="ru-RU" sz="2000" b="1" dirty="0"/>
          </a:p>
          <a:p>
            <a:pPr algn="ctr"/>
            <a:r>
              <a:rPr lang="ru-RU" sz="24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Я</a:t>
            </a:r>
            <a:r>
              <a:rPr lang="en-US" sz="2400" b="1" dirty="0" err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рмарка</a:t>
            </a:r>
            <a:r>
              <a:rPr lang="en-US" sz="24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ежей</a:t>
            </a:r>
            <a:r>
              <a:rPr lang="en-US" sz="24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24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2400" b="1" dirty="0" err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Ленинского</a:t>
            </a:r>
            <a:r>
              <a:rPr lang="en-US" sz="24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района</a:t>
            </a:r>
            <a:endParaRPr lang="ru-RU" sz="2400" b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="" xmlns:a16="http://schemas.microsoft.com/office/drawing/2014/main" id="{CED1909E-D425-4815-B6E0-8863093AA9F6}"/>
              </a:ext>
            </a:extLst>
          </p:cNvPr>
          <p:cNvSpPr txBox="1"/>
          <p:nvPr/>
        </p:nvSpPr>
        <p:spPr>
          <a:xfrm>
            <a:off x="827584" y="3068960"/>
            <a:ext cx="7624018" cy="224676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800" dirty="0" err="1" smtClean="0">
                <a:solidFill>
                  <a:srgbClr val="002060"/>
                </a:solidFill>
              </a:rPr>
              <a:t>по</a:t>
            </a:r>
            <a:r>
              <a:rPr lang="en-US" sz="2800" dirty="0" smtClean="0">
                <a:solidFill>
                  <a:srgbClr val="002060"/>
                </a:solidFill>
              </a:rPr>
              <a:t> т</a:t>
            </a:r>
            <a:r>
              <a:rPr lang="ru-RU" sz="2800" dirty="0" err="1" smtClean="0">
                <a:solidFill>
                  <a:srgbClr val="002060"/>
                </a:solidFill>
              </a:rPr>
              <a:t>иражировани</a:t>
            </a:r>
            <a:r>
              <a:rPr lang="en-US" sz="2800" dirty="0" smtClean="0">
                <a:solidFill>
                  <a:srgbClr val="002060"/>
                </a:solidFill>
              </a:rPr>
              <a:t>ю</a:t>
            </a:r>
            <a:r>
              <a:rPr lang="ru-RU" sz="2800" dirty="0" smtClean="0">
                <a:solidFill>
                  <a:srgbClr val="002060"/>
                </a:solidFill>
              </a:rPr>
              <a:t>  проекта МБОУ «СОШ № 42 </a:t>
            </a:r>
            <a:br>
              <a:rPr lang="ru-RU" sz="2800" dirty="0" smtClean="0">
                <a:solidFill>
                  <a:srgbClr val="002060"/>
                </a:solidFill>
              </a:rPr>
            </a:br>
            <a:r>
              <a:rPr lang="ru-RU" sz="2800" dirty="0" smtClean="0">
                <a:solidFill>
                  <a:srgbClr val="002060"/>
                </a:solidFill>
              </a:rPr>
              <a:t>г. Челябинска» по теме: </a:t>
            </a:r>
            <a:r>
              <a:rPr lang="en-US" sz="2800" dirty="0" smtClean="0">
                <a:solidFill>
                  <a:srgbClr val="002060"/>
                </a:solidFill>
              </a:rPr>
              <a:t>“</a:t>
            </a:r>
            <a:r>
              <a:rPr lang="ru-RU" sz="2800" dirty="0" smtClean="0">
                <a:solidFill>
                  <a:srgbClr val="002060"/>
                </a:solidFill>
              </a:rPr>
              <a:t>Оптимизация процесса построения маршрута индивидуального развития обучающихся 8-11 классов по профессиональной ориентации школьников </a:t>
            </a:r>
            <a:r>
              <a:rPr lang="en-US" sz="2800" dirty="0" smtClean="0">
                <a:solidFill>
                  <a:srgbClr val="002060"/>
                </a:solidFill>
              </a:rPr>
              <a:t>“</a:t>
            </a:r>
            <a:endParaRPr lang="ru-RU" sz="28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6477" y="6299391"/>
            <a:ext cx="6957847" cy="285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5084" y="497018"/>
            <a:ext cx="6957847" cy="285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TextBox 16">
            <a:extLst>
              <a:ext uri="{FF2B5EF4-FFF2-40B4-BE49-F238E27FC236}">
                <a16:creationId xmlns="" xmlns:a16="http://schemas.microsoft.com/office/drawing/2014/main" id="{76C5848D-E353-4493-B4C3-0DA0BB73400D}"/>
              </a:ext>
            </a:extLst>
          </p:cNvPr>
          <p:cNvSpPr txBox="1"/>
          <p:nvPr/>
        </p:nvSpPr>
        <p:spPr>
          <a:xfrm>
            <a:off x="2393467" y="6028689"/>
            <a:ext cx="3995863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Челябинск -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5" name="Рисунок 14" descr="gerd_mal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116632"/>
            <a:ext cx="561196" cy="690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351744186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>
            <a:extLst>
              <a:ext uri="{FF2B5EF4-FFF2-40B4-BE49-F238E27FC236}">
                <a16:creationId xmlns="" xmlns:a16="http://schemas.microsoft.com/office/drawing/2014/main" id="{B2261134-B118-4814-910A-53FD1FCFF5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2</a:t>
            </a:fld>
            <a:endParaRPr lang="ru-RU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1444" y="384436"/>
            <a:ext cx="6957847" cy="285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7484" y="6237312"/>
            <a:ext cx="6957847" cy="285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Заголовок 1"/>
          <p:cNvSpPr txBox="1">
            <a:spLocks/>
          </p:cNvSpPr>
          <p:nvPr/>
        </p:nvSpPr>
        <p:spPr>
          <a:xfrm>
            <a:off x="1259632" y="179609"/>
            <a:ext cx="6768752" cy="360040"/>
          </a:xfrm>
          <a:prstGeom prst="rect">
            <a:avLst/>
          </a:prstGeom>
        </p:spPr>
        <p:txBody>
          <a:bodyPr rtlCol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Администрация города Челябинска</a:t>
            </a:r>
            <a:endParaRPr kumimoji="0" lang="ru-RU" sz="1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</p:txBody>
      </p:sp>
      <p:pic>
        <p:nvPicPr>
          <p:cNvPr id="12" name="Рисунок 11" descr="gerd_mal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116632"/>
            <a:ext cx="561196" cy="690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894929"/>
            <a:ext cx="8291264" cy="5963071"/>
          </a:xfrm>
          <a:prstGeom prst="rect">
            <a:avLst/>
          </a:prstGeom>
        </p:spPr>
      </p:pic>
      <p:sp>
        <p:nvSpPr>
          <p:cNvPr id="13" name="Заголовок 1"/>
          <p:cNvSpPr txBox="1">
            <a:spLocks/>
          </p:cNvSpPr>
          <p:nvPr/>
        </p:nvSpPr>
        <p:spPr>
          <a:xfrm>
            <a:off x="1259632" y="548680"/>
            <a:ext cx="6768752" cy="360040"/>
          </a:xfrm>
          <a:prstGeom prst="rect">
            <a:avLst/>
          </a:prstGeom>
        </p:spPr>
        <p:txBody>
          <a:bodyPr rtlCol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К</a:t>
            </a:r>
            <a:r>
              <a:rPr kumimoji="0" lang="en-US" sz="16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арта</a:t>
            </a:r>
            <a:r>
              <a:rPr kumimoji="0" 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</a:t>
            </a:r>
            <a:r>
              <a:rPr kumimoji="0" lang="en-US" sz="16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тиражируемого</a:t>
            </a:r>
            <a:r>
              <a:rPr kumimoji="0" 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</a:t>
            </a:r>
            <a:r>
              <a:rPr kumimoji="0" lang="en-US" sz="16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проекта</a:t>
            </a:r>
            <a:endParaRPr kumimoji="0" lang="ru-RU" sz="1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86094491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6974904" y="6448251"/>
            <a:ext cx="2133600" cy="365125"/>
          </a:xfrm>
        </p:spPr>
        <p:txBody>
          <a:bodyPr/>
          <a:lstStyle/>
          <a:p>
            <a:fld id="{B19B0651-EE4F-4900-A07F-96A6BFA9D0F0}" type="slidenum">
              <a:rPr lang="ru-RU" sz="1400" smtClean="0"/>
              <a:pPr/>
              <a:t>3</a:t>
            </a:fld>
            <a:endParaRPr lang="ru-RU" sz="140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6477" y="6299391"/>
            <a:ext cx="6957847" cy="285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5084" y="497018"/>
            <a:ext cx="6957847" cy="285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Рисунок 14" descr="gerd_mal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116632"/>
            <a:ext cx="561196" cy="690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Заголовок 1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Я</a:t>
            </a:r>
            <a:r>
              <a:rPr lang="en-US" b="1" dirty="0" err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рмарка</a:t>
            </a:r>
            <a:r>
              <a:rPr lang="en-US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ежей</a:t>
            </a:r>
            <a:r>
              <a:rPr lang="en-US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Ленинского</a:t>
            </a:r>
            <a:r>
              <a:rPr lang="en-US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района</a:t>
            </a:r>
            <a:r>
              <a:rPr lang="ru-RU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dirty="0"/>
          </a:p>
        </p:txBody>
      </p:sp>
      <p:sp>
        <p:nvSpPr>
          <p:cNvPr id="9" name="Содержимое 8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" name="Picture 8" descr="молодые педагоги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83968" y="3429000"/>
            <a:ext cx="4634880" cy="3089920"/>
          </a:xfrm>
          <a:prstGeom prst="rect">
            <a:avLst/>
          </a:prstGeom>
          <a:noFill/>
        </p:spPr>
      </p:pic>
      <p:pic>
        <p:nvPicPr>
          <p:cNvPr id="11" name="Picture 10" descr="молодые педагоги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95536" y="1556792"/>
            <a:ext cx="4418856" cy="294590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351744186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1414783184"/>
              </p:ext>
            </p:extLst>
          </p:nvPr>
        </p:nvGraphicFramePr>
        <p:xfrm>
          <a:off x="323528" y="260648"/>
          <a:ext cx="8496948" cy="6273165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936104"/>
                <a:gridCol w="861284"/>
                <a:gridCol w="957080"/>
                <a:gridCol w="957080"/>
                <a:gridCol w="957080"/>
                <a:gridCol w="957080"/>
                <a:gridCol w="957080"/>
                <a:gridCol w="957080"/>
                <a:gridCol w="957080"/>
              </a:tblGrid>
              <a:tr h="370840">
                <a:tc rowSpan="2">
                  <a:txBody>
                    <a:bodyPr/>
                    <a:lstStyle/>
                    <a:p>
                      <a:endParaRPr lang="ru-RU" sz="11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ООО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Проблема</a:t>
                      </a:r>
                      <a:r>
                        <a:rPr lang="ru-RU" sz="11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1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Проблема</a:t>
                      </a:r>
                      <a:r>
                        <a:rPr lang="ru-RU" sz="11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2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Проблема</a:t>
                      </a:r>
                      <a:r>
                        <a:rPr lang="ru-RU" sz="11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3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Проблема</a:t>
                      </a:r>
                      <a:r>
                        <a:rPr lang="ru-RU" sz="11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4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Проблема</a:t>
                      </a:r>
                      <a:r>
                        <a:rPr lang="ru-RU" sz="11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5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Проблема</a:t>
                      </a:r>
                      <a:r>
                        <a:rPr lang="ru-RU" sz="11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6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Проблема</a:t>
                      </a:r>
                      <a:r>
                        <a:rPr lang="ru-RU" sz="11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7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Проблема</a:t>
                      </a:r>
                      <a:r>
                        <a:rPr lang="ru-RU" sz="11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8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Неопределенность выпускников в выборе своей будущей профессии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Снижение мотивации и осознанности обучающихся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Снижение качества образовательных результатов обучающихся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Нехватка кадровых и временных ресурсов ОО для построения МИР обучающегося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Проблема мотивационной готовности учащихся к выбору профессии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Проблема разбросанности интересов обучающихся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Принятие решения в выборе будущей профессии и профильных предметов РОДИТЕЛЯМИ, а не детьми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Несоответствие выбора профессий возможностям здоровья выпускника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110336"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№32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Noto Sans Rejang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Noto Sans Rejang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Noto Sans Rejang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Noto Sans Rejang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</a:tr>
              <a:tr h="110336"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№37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Noto Sans Rejang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Noto Sans Rejang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Noto Sans Rejang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Noto Sans Rejang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</a:tr>
              <a:tr h="110336"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№46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Noto Sans Rejang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Noto Sans Rejang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Noto Sans Rejang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Noto Sans Rejang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</a:tr>
              <a:tr h="164435"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№47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Noto Sans Rejang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Noto Sans Rejang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Noto Sans Rejang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Noto Sans Rejang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</a:tr>
              <a:tr h="80963"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№51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Noto Sans Rejang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Noto Sans Rejang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Noto Sans Rejang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Noto Sans Rejang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</a:tr>
              <a:tr h="80963"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№55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Noto Sans Rejang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Noto Sans Rejang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Noto Sans Rejang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Noto Sans Rejang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</a:tr>
              <a:tr h="0"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№68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Noto Sans Rejang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Noto Sans Rejang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Noto Sans Rejang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Noto Sans Rejang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</a:tr>
              <a:tr h="80963"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№75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Noto Sans Rejang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Noto Sans Rejang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Noto Sans Rejang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Noto Sans Rejang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</a:tr>
              <a:tr h="80963"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№76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Noto Sans Rejang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Noto Sans Rejang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Noto Sans Rejang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Noto Sans Rejang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</a:tr>
              <a:tr h="0"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№77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Noto Sans Rejang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Noto Sans Rejang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Noto Sans Rejang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Noto Sans Rejang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</a:tr>
              <a:tr h="80963"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№99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Noto Sans Rejang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Noto Sans Rejang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Noto Sans Rejang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Noto Sans Rejang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</a:tr>
              <a:tr h="80963"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№100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Noto Sans Rejang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Noto Sans Rejang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Noto Sans Rejang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Noto Sans Rejang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</a:tr>
              <a:tr h="80963"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№108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Noto Sans Rejang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Noto Sans Rejang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Noto Sans Rejang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Noto Sans Rejang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</a:tr>
              <a:tr h="80963"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№130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Noto Sans Rejang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Noto Sans Rejang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Noto Sans Rejang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Noto Sans Rejang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</a:tr>
              <a:tr h="0"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№146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Noto Sans Rejang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Noto Sans Rejang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Noto Sans Rejang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Noto Sans Rejang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</a:tr>
              <a:tr h="8096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школа-интернат спорт.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</a:tr>
              <a:tr h="8096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итого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9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smtClean="0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2773954659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284</TotalTime>
  <Words>272</Words>
  <Application>Microsoft Office PowerPoint</Application>
  <PresentationFormat>Экран (4:3)</PresentationFormat>
  <Paragraphs>183</Paragraphs>
  <Slides>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</vt:i4>
      </vt:variant>
    </vt:vector>
  </HeadingPairs>
  <TitlesOfParts>
    <vt:vector size="5" baseType="lpstr">
      <vt:lpstr>Тема Office</vt:lpstr>
      <vt:lpstr>Администрация города Челябинска</vt:lpstr>
      <vt:lpstr>Слайд 2</vt:lpstr>
      <vt:lpstr>Ярмарка ежей  Ленинского района </vt:lpstr>
      <vt:lpstr>Слайд 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Белехова Ирина Олеговна</dc:creator>
  <cp:lastModifiedBy>Пользователь Windows</cp:lastModifiedBy>
  <cp:revision>16</cp:revision>
  <dcterms:created xsi:type="dcterms:W3CDTF">2023-10-04T04:03:43Z</dcterms:created>
  <dcterms:modified xsi:type="dcterms:W3CDTF">2023-10-23T19:52:30Z</dcterms:modified>
</cp:coreProperties>
</file>