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y="5143500" cx="9144000"/>
  <p:notesSz cx="6858000" cy="9144000"/>
  <p:embeddedFontLst>
    <p:embeddedFont>
      <p:font typeface="Caveat"/>
      <p:regular r:id="rId24"/>
      <p:bold r:id="rId25"/>
    </p:embeddedFont>
    <p:embeddedFont>
      <p:font typeface="Roboto"/>
      <p:regular r:id="rId26"/>
      <p:bold r:id="rId27"/>
      <p:italic r:id="rId28"/>
      <p:boldItalic r:id="rId29"/>
    </p:embeddedFont>
    <p:embeddedFont>
      <p:font typeface="Nunito"/>
      <p:regular r:id="rId30"/>
      <p:bold r:id="rId31"/>
      <p:italic r:id="rId32"/>
      <p:boldItalic r:id="rId33"/>
    </p:embeddedFont>
    <p:embeddedFont>
      <p:font typeface="Lobster"/>
      <p:regular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35" roundtripDataSignature="AMtx7mhgfvnAyXuILxGrKQmKQLBi3Myuc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20BC8BF-E068-4404-8D91-6AF1473F7241}">
  <a:tblStyle styleId="{320BC8BF-E068-4404-8D91-6AF1473F7241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Caveat-regular.fntdata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Roboto-regular.fntdata"/><Relationship Id="rId25" Type="http://schemas.openxmlformats.org/officeDocument/2006/relationships/font" Target="fonts/Caveat-bold.fntdata"/><Relationship Id="rId28" Type="http://schemas.openxmlformats.org/officeDocument/2006/relationships/font" Target="fonts/Roboto-italic.fntdata"/><Relationship Id="rId27" Type="http://schemas.openxmlformats.org/officeDocument/2006/relationships/font" Target="fonts/Roboto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Roboto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Nunito-bold.fntdata"/><Relationship Id="rId30" Type="http://schemas.openxmlformats.org/officeDocument/2006/relationships/font" Target="fonts/Nunito-regular.fntdata"/><Relationship Id="rId11" Type="http://schemas.openxmlformats.org/officeDocument/2006/relationships/slide" Target="slides/slide5.xml"/><Relationship Id="rId33" Type="http://schemas.openxmlformats.org/officeDocument/2006/relationships/font" Target="fonts/Nunito-boldItalic.fntdata"/><Relationship Id="rId10" Type="http://schemas.openxmlformats.org/officeDocument/2006/relationships/slide" Target="slides/slide4.xml"/><Relationship Id="rId32" Type="http://schemas.openxmlformats.org/officeDocument/2006/relationships/font" Target="fonts/Nunito-italic.fntdata"/><Relationship Id="rId13" Type="http://schemas.openxmlformats.org/officeDocument/2006/relationships/slide" Target="slides/slide7.xml"/><Relationship Id="rId35" Type="http://customschemas.google.com/relationships/presentationmetadata" Target="metadata"/><Relationship Id="rId12" Type="http://schemas.openxmlformats.org/officeDocument/2006/relationships/slide" Target="slides/slide6.xml"/><Relationship Id="rId34" Type="http://schemas.openxmlformats.org/officeDocument/2006/relationships/font" Target="fonts/Lobster-regular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" name="Google Shape;18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" name="Google Shape;15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" name="Google Shape;15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" name="Google Shape;17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19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19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" name="Google Shape;14;p19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19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19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19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" name="Google Shape;18;p19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19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19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19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" name="Google Shape;22;p19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19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19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19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" name="Google Shape;26;p19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19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19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19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" name="Google Shape;30;p19"/>
          <p:cNvGrpSpPr/>
          <p:nvPr/>
        </p:nvGrpSpPr>
        <p:grpSpPr>
          <a:xfrm>
            <a:off x="199149" y="4055652"/>
            <a:ext cx="2795413" cy="1083308"/>
            <a:chOff x="6917201" y="0"/>
            <a:chExt cx="2227777" cy="863400"/>
          </a:xfrm>
        </p:grpSpPr>
        <p:sp>
          <p:nvSpPr>
            <p:cNvPr id="31" name="Google Shape;31;p19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19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9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34;p19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p19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1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" name="Google Shape;111;p28"/>
          <p:cNvGrpSpPr/>
          <p:nvPr/>
        </p:nvGrpSpPr>
        <p:grpSpPr>
          <a:xfrm>
            <a:off x="5959222" y="4119576"/>
            <a:ext cx="2520951" cy="1024165"/>
            <a:chOff x="6917201" y="0"/>
            <a:chExt cx="2227777" cy="863400"/>
          </a:xfrm>
        </p:grpSpPr>
        <p:sp>
          <p:nvSpPr>
            <p:cNvPr id="112" name="Google Shape;112;p2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2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2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" name="Google Shape;115;p28"/>
          <p:cNvGrpSpPr/>
          <p:nvPr/>
        </p:nvGrpSpPr>
        <p:grpSpPr>
          <a:xfrm>
            <a:off x="199149" y="2"/>
            <a:ext cx="2795413" cy="1083308"/>
            <a:chOff x="6917201" y="0"/>
            <a:chExt cx="2227777" cy="863400"/>
          </a:xfrm>
        </p:grpSpPr>
        <p:sp>
          <p:nvSpPr>
            <p:cNvPr id="116" name="Google Shape;116;p2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28"/>
          <p:cNvSpPr txBox="1"/>
          <p:nvPr>
            <p:ph hasCustomPrompt="1" type="title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28"/>
          <p:cNvSpPr txBox="1"/>
          <p:nvPr>
            <p:ph idx="1" type="body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p2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2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2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2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20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2" name="Google Shape;42;p20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3" name="Google Shape;43;p20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1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" name="Google Shape;46;p21"/>
          <p:cNvGrpSpPr/>
          <p:nvPr/>
        </p:nvGrpSpPr>
        <p:grpSpPr>
          <a:xfrm>
            <a:off x="5594190" y="3961115"/>
            <a:ext cx="2910144" cy="1182340"/>
            <a:chOff x="6917201" y="0"/>
            <a:chExt cx="2227777" cy="863400"/>
          </a:xfrm>
        </p:grpSpPr>
        <p:sp>
          <p:nvSpPr>
            <p:cNvPr id="47" name="Google Shape;47;p2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2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2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0" name="Google Shape;50;p21"/>
          <p:cNvGrpSpPr/>
          <p:nvPr/>
        </p:nvGrpSpPr>
        <p:grpSpPr>
          <a:xfrm>
            <a:off x="199149" y="2"/>
            <a:ext cx="2795413" cy="1083308"/>
            <a:chOff x="6917201" y="0"/>
            <a:chExt cx="2227777" cy="863400"/>
          </a:xfrm>
        </p:grpSpPr>
        <p:sp>
          <p:nvSpPr>
            <p:cNvPr id="51" name="Google Shape;51;p2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2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2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" name="Google Shape;54;p21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5" name="Google Shape;55;p2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2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22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22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p22"/>
          <p:cNvSpPr txBox="1"/>
          <p:nvPr>
            <p:ph idx="1" type="body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22"/>
          <p:cNvSpPr txBox="1"/>
          <p:nvPr>
            <p:ph idx="2" type="body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2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solidFill>
          <a:schemeClr val="dk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3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23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23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3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p2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2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2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4"/>
          <p:cNvSpPr txBox="1"/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24"/>
          <p:cNvSpPr txBox="1"/>
          <p:nvPr>
            <p:ph idx="1" type="body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p2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5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25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p25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25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25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25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" name="Google Shape;84;p2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" name="Google Shape;85;p25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25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25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25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" name="Google Shape;89;p25"/>
          <p:cNvGrpSpPr/>
          <p:nvPr/>
        </p:nvGrpSpPr>
        <p:grpSpPr>
          <a:xfrm>
            <a:off x="5886353" y="1243"/>
            <a:ext cx="3257454" cy="1261514"/>
            <a:chOff x="6917201" y="0"/>
            <a:chExt cx="2227777" cy="863400"/>
          </a:xfrm>
        </p:grpSpPr>
        <p:sp>
          <p:nvSpPr>
            <p:cNvPr id="90" name="Google Shape;90;p25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25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25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3" name="Google Shape;93;p25"/>
          <p:cNvSpPr txBox="1"/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p2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2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2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6"/>
          <p:cNvSpPr txBox="1"/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p26"/>
          <p:cNvSpPr txBox="1"/>
          <p:nvPr>
            <p:ph idx="1" type="subTitle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27"/>
          <p:cNvSpPr txBox="1"/>
          <p:nvPr>
            <p:ph idx="1" type="body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p2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hift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b="0" i="0" sz="2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b="0" i="0" sz="2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b="0" i="0" sz="2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b="0" i="0" sz="2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b="0" i="0" sz="2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b="0" i="0" sz="2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b="0" i="0" sz="2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b="0" i="0" sz="2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b="0" i="0" sz="2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7" name="Google Shape;7;p18"/>
          <p:cNvSpPr txBox="1"/>
          <p:nvPr>
            <p:ph idx="1" type="body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b="0" i="0" sz="13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b="0" i="0" sz="11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b="0" i="0" sz="11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b="0" i="0" sz="11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b="0" i="0" sz="11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b="0" i="0" sz="11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b="0" i="0" sz="11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b="0" i="0" sz="11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Calibri"/>
              <a:buChar char="■"/>
              <a:defRPr b="0" i="0" sz="11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Requires="p14">
      <p:transition spd="slow" p14:dur="2600">
        <p14:prism dir="l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profguide.io/professions/Geym_dizayner.html" TargetMode="External"/><Relationship Id="rId4" Type="http://schemas.openxmlformats.org/officeDocument/2006/relationships/hyperlink" Target="https://perm.hh.ru/search/vacancy?clusters=true&amp;enable_snippets=true&amp;text=%D0%93%D0%B5%D0%B9%D0%BC+%D0%B4%D0%B8%D0%B7%D0%B0%D0%B9%D0%BD%D0%B5%D1%80" TargetMode="External"/><Relationship Id="rId5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hyperlink" Target="https://postupi.online/professiya/setevoj-inzhener/" TargetMode="External"/><Relationship Id="rId5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jpg"/><Relationship Id="rId4" Type="http://schemas.openxmlformats.org/officeDocument/2006/relationships/hyperlink" Target="https://www.iqconsultancy.ru/articles/kakie-professii-budut-vostrebovany-cherez-5-7-let/" TargetMode="External"/><Relationship Id="rId5" Type="http://schemas.openxmlformats.org/officeDocument/2006/relationships/image" Target="../media/image1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Relationship Id="rId4" Type="http://schemas.openxmlformats.org/officeDocument/2006/relationships/hyperlink" Target="https://luckyea77.livejournal.com/1314822.html" TargetMode="External"/><Relationship Id="rId5" Type="http://schemas.openxmlformats.org/officeDocument/2006/relationships/hyperlink" Target="https://iz.ru/834433/2019-01-16/nazvany-professii-kotorye-ischeznut-v-blizhaishem-budushchem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://atlas100.ru/catalog/it-sektor/proektirovshchik-neyrointerfeysov/" TargetMode="External"/><Relationship Id="rId4" Type="http://schemas.openxmlformats.org/officeDocument/2006/relationships/hyperlink" Target="http://atlas100.ru/catalog/it-sektor/kibertekhnik-umnykh-sred/" TargetMode="External"/><Relationship Id="rId10" Type="http://schemas.openxmlformats.org/officeDocument/2006/relationships/hyperlink" Target="http://atlas100.ru/catalog/it-sektor/proektirovshchik-neyrointerfeysov/" TargetMode="External"/><Relationship Id="rId9" Type="http://schemas.openxmlformats.org/officeDocument/2006/relationships/hyperlink" Target="http://atlas100.ru/catalog/it-sektor/proektirovshchik-neyrointerfeysov/" TargetMode="External"/><Relationship Id="rId5" Type="http://schemas.openxmlformats.org/officeDocument/2006/relationships/hyperlink" Target="http://atlas100.ru/catalog/it-sektor/kibertekhnik-umnykh-sred/" TargetMode="External"/><Relationship Id="rId6" Type="http://schemas.openxmlformats.org/officeDocument/2006/relationships/hyperlink" Target="http://atlas100.ru/catalog/it-sektor/konsultant-po-bezopasnosti-lichnogo-profilya/" TargetMode="External"/><Relationship Id="rId7" Type="http://schemas.openxmlformats.org/officeDocument/2006/relationships/hyperlink" Target="http://atlas100.ru/catalog/it-sektor/konsultant-po-bezopasnosti-lichnogo-profilya/" TargetMode="External"/><Relationship Id="rId8" Type="http://schemas.openxmlformats.org/officeDocument/2006/relationships/hyperlink" Target="http://atlas100.ru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www.edu.ru/abitur/act.83/index.php" TargetMode="External"/><Relationship Id="rId4" Type="http://schemas.openxmlformats.org/officeDocument/2006/relationships/hyperlink" Target="http://www.rabotka.ru/infoworker/" TargetMode="External"/><Relationship Id="rId5" Type="http://schemas.openxmlformats.org/officeDocument/2006/relationships/hyperlink" Target="http://www.proforientator.ru/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b="1" lang="ru" sz="6000">
                <a:solidFill>
                  <a:srgbClr val="0000FF"/>
                </a:solidFill>
              </a:rPr>
              <a:t>IT-профессии</a:t>
            </a:r>
            <a:endParaRPr b="1" sz="60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0"/>
          <p:cNvSpPr txBox="1"/>
          <p:nvPr>
            <p:ph type="title"/>
          </p:nvPr>
        </p:nvSpPr>
        <p:spPr>
          <a:xfrm>
            <a:off x="819150" y="275500"/>
            <a:ext cx="7505700" cy="10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ru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Гейм-дизайнер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184" name="Google Shape;184;p10"/>
          <p:cNvSpPr txBox="1"/>
          <p:nvPr/>
        </p:nvSpPr>
        <p:spPr>
          <a:xfrm>
            <a:off x="643800" y="1071750"/>
            <a:ext cx="78564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" sz="2400" u="none" cap="none" strike="noStrik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Это создатель игр в широком смысле этого слова. Его можно назвать продюсером игр, ответственным за игровой дизайн проекта. Профессия подходит тем, кого интересует рисование и информатика.(</a:t>
            </a:r>
            <a:r>
              <a:rPr b="0" i="0" lang="ru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1</a:t>
            </a:r>
            <a:r>
              <a:rPr b="0" i="0" lang="ru" sz="2400" u="none" cap="none" strike="noStrik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b="0" i="0" sz="2400" u="none" cap="none" strike="noStrike">
              <a:solidFill>
                <a:srgbClr val="11111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400" u="none" cap="none" strike="noStrik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Оплата труда</a:t>
            </a:r>
            <a:endParaRPr b="1" i="0" sz="2400" u="none" cap="none" strike="noStrike">
              <a:solidFill>
                <a:srgbClr val="11111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" sz="2400" u="none" cap="none" strike="noStrik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По данным сайта hh.ru зарплата на </a:t>
            </a:r>
            <a:endParaRPr b="0" i="0" sz="2400" u="none" cap="none" strike="noStrike">
              <a:solidFill>
                <a:srgbClr val="11111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" sz="2400" u="none" cap="none" strike="noStrik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старте составляет от 50000 до 180000 руб.</a:t>
            </a:r>
            <a:endParaRPr b="0" i="0" sz="2400" u="none" cap="none" strike="noStrike">
              <a:solidFill>
                <a:srgbClr val="11111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" sz="2400" u="none" cap="none" strike="noStrik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(</a:t>
            </a:r>
            <a:r>
              <a:rPr b="0" i="0" lang="ru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2</a:t>
            </a:r>
            <a:r>
              <a:rPr b="0" i="0" lang="ru" sz="2400" u="none" cap="none" strike="noStrike">
                <a:solidFill>
                  <a:srgbClr val="11111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b="0" i="0" sz="2400" u="none" cap="none" strike="noStrike">
              <a:solidFill>
                <a:srgbClr val="11111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11111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15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11111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85" name="Google Shape;185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73400" y="2347650"/>
            <a:ext cx="2670649" cy="181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1"/>
          <p:cNvSpPr txBox="1"/>
          <p:nvPr/>
        </p:nvSpPr>
        <p:spPr>
          <a:xfrm>
            <a:off x="2491175" y="12642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11"/>
          <p:cNvSpPr txBox="1"/>
          <p:nvPr/>
        </p:nvSpPr>
        <p:spPr>
          <a:xfrm>
            <a:off x="260925" y="260925"/>
            <a:ext cx="3000000" cy="11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6666"/>
              </a:lnSpc>
              <a:spcBef>
                <a:spcPts val="0"/>
              </a:spcBef>
              <a:spcAft>
                <a:spcPts val="150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rPr b="1" i="0" lang="ru" sz="2250" u="none" cap="none" strike="noStrike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Профессия «Сетевой инженер” </a:t>
            </a:r>
            <a:endParaRPr b="1" i="0" sz="2250" u="none" cap="none" strike="noStrike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2" name="Google Shape;19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925" y="1071750"/>
            <a:ext cx="3739576" cy="2195751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11"/>
          <p:cNvSpPr txBox="1"/>
          <p:nvPr/>
        </p:nvSpPr>
        <p:spPr>
          <a:xfrm>
            <a:off x="4137175" y="26092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Impact"/>
                <a:ea typeface="Impact"/>
                <a:cs typeface="Impact"/>
                <a:sym typeface="Impact"/>
                <a:hlinkClick r:id="rId4"/>
              </a:rPr>
              <a:t>Сетевой инженер</a:t>
            </a:r>
            <a:r>
              <a:rPr b="0" i="0" lang="ru" sz="1800" u="none" cap="none" strike="noStrike">
                <a:solidFill>
                  <a:srgbClr val="333333"/>
                </a:solidFill>
                <a:highlight>
                  <a:srgbClr val="FFFFFF"/>
                </a:highlight>
                <a:latin typeface="Impact"/>
                <a:ea typeface="Impact"/>
                <a:cs typeface="Impact"/>
                <a:sym typeface="Impact"/>
              </a:rPr>
              <a:t>, или как его еще называют, Специалист по администрированию сетевых устройств информационно-коммуникационных систем, занимается настройкой и эксплуатацией сетевого оборудования, выявляет и устраненяет неисправности в сетях. </a:t>
            </a:r>
            <a:endParaRPr b="0" i="0" sz="1800" u="none" cap="none" strike="noStrike">
              <a:solidFill>
                <a:srgbClr val="000000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194" name="Google Shape;194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1225" y="3789275"/>
            <a:ext cx="7019925" cy="111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2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b="1"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Новые профессии. </a:t>
            </a:r>
            <a:endParaRPr b="1"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b="1"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Исчезающие профессии.</a:t>
            </a:r>
            <a:endParaRPr b="1" sz="2400"/>
          </a:p>
        </p:txBody>
      </p:sp>
      <p:sp>
        <p:nvSpPr>
          <p:cNvPr id="200" name="Google Shape;200;p12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3"/>
          <p:cNvSpPr txBox="1"/>
          <p:nvPr>
            <p:ph type="title"/>
          </p:nvPr>
        </p:nvSpPr>
        <p:spPr>
          <a:xfrm>
            <a:off x="819150" y="213500"/>
            <a:ext cx="7505700" cy="616800"/>
          </a:xfrm>
          <a:prstGeom prst="rect">
            <a:avLst/>
          </a:prstGeom>
          <a:noFill/>
          <a:ln cap="flat" cmpd="sng" w="9525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ru" sz="2400">
                <a:solidFill>
                  <a:schemeClr val="dk2"/>
                </a:solidFill>
                <a:latin typeface="Lobster"/>
                <a:ea typeface="Lobster"/>
                <a:cs typeface="Lobster"/>
                <a:sym typeface="Lobster"/>
              </a:rPr>
              <a:t>Новые профессии будущего </a:t>
            </a:r>
            <a:endParaRPr/>
          </a:p>
        </p:txBody>
      </p:sp>
      <p:sp>
        <p:nvSpPr>
          <p:cNvPr id="206" name="Google Shape;206;p13"/>
          <p:cNvSpPr txBox="1"/>
          <p:nvPr/>
        </p:nvSpPr>
        <p:spPr>
          <a:xfrm>
            <a:off x="3840075" y="952550"/>
            <a:ext cx="4887900" cy="11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" sz="1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Кристофер Писсаридес, нобелевский лауреат по экономике, в лекции «Человеческий капитал после четвертой индустриальной революции», говорит что осталось совсем немного областей, где человека вскоре не вытеснят роботы. 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3"/>
          <p:cNvSpPr txBox="1"/>
          <p:nvPr/>
        </p:nvSpPr>
        <p:spPr>
          <a:xfrm>
            <a:off x="3840075" y="2359975"/>
            <a:ext cx="4887900" cy="8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ru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 данным исследований московской школы управление “Сколково”, до 2030 года появятся 136 новых профессий, такие, как: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13"/>
          <p:cNvSpPr txBox="1"/>
          <p:nvPr/>
        </p:nvSpPr>
        <p:spPr>
          <a:xfrm>
            <a:off x="537400" y="3276025"/>
            <a:ext cx="3390600" cy="13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➔"/>
            </a:pPr>
            <a:r>
              <a:rPr b="1" i="0" lang="ru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ИТ-Медик</a:t>
            </a:r>
            <a:endParaRPr b="1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➔"/>
            </a:pPr>
            <a:r>
              <a:rPr b="1" i="0" lang="ru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Генетический консультант</a:t>
            </a:r>
            <a:endParaRPr b="1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➔"/>
            </a:pPr>
            <a:r>
              <a:rPr b="1" i="0" lang="ru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Игропрактик</a:t>
            </a:r>
            <a:endParaRPr b="1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➔"/>
            </a:pPr>
            <a:r>
              <a:rPr b="1" i="0" lang="ru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Космогеолог</a:t>
            </a:r>
            <a:endParaRPr b="1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➔"/>
            </a:pPr>
            <a:r>
              <a:rPr b="1" i="0" lang="ru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Цифровой лингвист</a:t>
            </a:r>
            <a:endParaRPr b="1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275" y="1201126"/>
            <a:ext cx="3390601" cy="1846241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13"/>
          <p:cNvSpPr txBox="1"/>
          <p:nvPr/>
        </p:nvSpPr>
        <p:spPr>
          <a:xfrm>
            <a:off x="192150" y="4619425"/>
            <a:ext cx="5844300" cy="2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ru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Источник:</a:t>
            </a: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ru" sz="10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https://www.iqconsultancy.ru/articles/kakie-professii-budut-vostrebovany-cherez-5-7-let/</a:t>
            </a:r>
            <a:endParaRPr b="0" i="0" sz="1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93186" y="3276000"/>
            <a:ext cx="2659290" cy="149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4"/>
          <p:cNvSpPr txBox="1"/>
          <p:nvPr>
            <p:ph type="title"/>
          </p:nvPr>
        </p:nvSpPr>
        <p:spPr>
          <a:xfrm>
            <a:off x="819150" y="213500"/>
            <a:ext cx="7505700" cy="616800"/>
          </a:xfrm>
          <a:prstGeom prst="rect">
            <a:avLst/>
          </a:prstGeom>
          <a:noFill/>
          <a:ln cap="flat" cmpd="sng" w="9525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3000"/>
              <a:buNone/>
            </a:pPr>
            <a:r>
              <a:rPr b="1" lang="ru" sz="2400">
                <a:solidFill>
                  <a:schemeClr val="dk2"/>
                </a:solidFill>
                <a:latin typeface="Lobster"/>
                <a:ea typeface="Lobster"/>
                <a:cs typeface="Lobster"/>
                <a:sym typeface="Lobster"/>
              </a:rPr>
              <a:t>Исчезающие профессии по прогнозу АСИ</a:t>
            </a:r>
            <a:endParaRPr/>
          </a:p>
        </p:txBody>
      </p:sp>
      <p:sp>
        <p:nvSpPr>
          <p:cNvPr id="217" name="Google Shape;217;p14"/>
          <p:cNvSpPr txBox="1"/>
          <p:nvPr/>
        </p:nvSpPr>
        <p:spPr>
          <a:xfrm>
            <a:off x="3802350" y="830300"/>
            <a:ext cx="4522500" cy="349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8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" sz="1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В свою очередь, Агентство стратегических инициатив </a:t>
            </a:r>
            <a:r>
              <a:rPr b="0" i="1" lang="ru" sz="1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(АСИ) </a:t>
            </a:r>
            <a:r>
              <a:rPr b="0" i="0" lang="ru" sz="1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прогнозирует, что в ближайшие 12 лет исчезнет 56 профессий. Среди них — инспекторы ДПС, бухгалтеры, турагенты и почтальоны</a:t>
            </a:r>
            <a:endParaRPr b="0" i="0" sz="16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8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" sz="1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Исчезающие виды профессий до 2030 года:</a:t>
            </a:r>
            <a:endParaRPr b="0" i="0" sz="16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➔"/>
            </a:pPr>
            <a:r>
              <a:rPr b="1" i="0" lang="ru" sz="1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Почтальон</a:t>
            </a:r>
            <a:endParaRPr b="1" i="0" sz="16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➔"/>
            </a:pPr>
            <a:r>
              <a:rPr b="1" i="0" lang="ru" sz="1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Контролер показаний счётчика</a:t>
            </a:r>
            <a:endParaRPr b="1" i="0" sz="16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➔"/>
            </a:pPr>
            <a:r>
              <a:rPr b="1" i="0" lang="ru" sz="1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Газетный репортёр </a:t>
            </a:r>
            <a:endParaRPr b="1" i="0" sz="16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➔"/>
            </a:pPr>
            <a:r>
              <a:rPr b="1" i="0" lang="ru" sz="1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Туристический агент</a:t>
            </a:r>
            <a:endParaRPr b="1" i="0" sz="16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➔"/>
            </a:pPr>
            <a:r>
              <a:rPr b="1" i="0" lang="ru" sz="16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Лесоруб и т.д.</a:t>
            </a:r>
            <a:endParaRPr b="1" i="0" sz="1600" u="none" cap="none" strike="noStrik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8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18" name="Google Shape;21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0975" y="1049025"/>
            <a:ext cx="3032875" cy="288425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14"/>
          <p:cNvSpPr txBox="1"/>
          <p:nvPr/>
        </p:nvSpPr>
        <p:spPr>
          <a:xfrm>
            <a:off x="3457200" y="4267900"/>
            <a:ext cx="5565000" cy="8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ru" sz="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Источники: </a:t>
            </a:r>
            <a:r>
              <a:rPr b="0" i="0" lang="ru" sz="11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https://luckyea77.livejournal.com/1314822.html</a:t>
            </a:r>
            <a:endParaRPr b="0" i="0" sz="11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809999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ru" sz="11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https://iz.ru/834433/2019-01-16/nazvany-professii-kotorye-ischeznut-v-blizhaishem-budushchem</a:t>
            </a:r>
            <a:r>
              <a:rPr b="0" i="0" lang="ru" sz="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1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809999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5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b="1"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«Атлас профессий».</a:t>
            </a:r>
            <a:endParaRPr b="1"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b="1"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Раздел «IT-профессии»</a:t>
            </a:r>
            <a:r>
              <a:rPr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400"/>
          </a:p>
        </p:txBody>
      </p:sp>
      <p:sp>
        <p:nvSpPr>
          <p:cNvPr id="225" name="Google Shape;225;p15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6"/>
          <p:cNvSpPr txBox="1"/>
          <p:nvPr>
            <p:ph type="title"/>
          </p:nvPr>
        </p:nvSpPr>
        <p:spPr>
          <a:xfrm>
            <a:off x="1080475" y="374525"/>
            <a:ext cx="7505700" cy="592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ru" sz="2400">
                <a:solidFill>
                  <a:schemeClr val="dk2"/>
                </a:solidFill>
                <a:latin typeface="Lobster"/>
                <a:ea typeface="Lobster"/>
                <a:cs typeface="Lobster"/>
                <a:sym typeface="Lobster"/>
              </a:rPr>
              <a:t>Атлас профессий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just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</a:pPr>
            <a:r>
              <a:rPr lang="ru" sz="1400">
                <a:solidFill>
                  <a:srgbClr val="000000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</a:rPr>
              <a:t>«Атла</a:t>
            </a:r>
            <a:r>
              <a:rPr b="1" lang="ru" sz="1200">
                <a:solidFill>
                  <a:srgbClr val="000000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</a:rPr>
              <a:t>с новых профессий» — это альманах перспективных отраслей и профессий на ближайшие 15–20 лет.</a:t>
            </a:r>
            <a:br>
              <a:rPr b="1" lang="ru" sz="1200">
                <a:solidFill>
                  <a:srgbClr val="000000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</a:rPr>
            </a:br>
            <a:br>
              <a:rPr b="1" lang="ru" sz="1200">
                <a:solidFill>
                  <a:srgbClr val="000000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</a:rPr>
            </a:br>
            <a:r>
              <a:rPr b="1" lang="ru" sz="1200">
                <a:solidFill>
                  <a:srgbClr val="000000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</a:rPr>
              <a:t>Он поможет понять, какие отрасли будут активно развиваться, какие в них будут рождаться новые технологии, продукты, практики управления и какие новые специалисты потребуются работодателям.</a:t>
            </a:r>
            <a:endParaRPr b="1" sz="1200"/>
          </a:p>
        </p:txBody>
      </p:sp>
      <p:sp>
        <p:nvSpPr>
          <p:cNvPr id="231" name="Google Shape;231;p16"/>
          <p:cNvSpPr txBox="1"/>
          <p:nvPr>
            <p:ph type="title"/>
          </p:nvPr>
        </p:nvSpPr>
        <p:spPr>
          <a:xfrm>
            <a:off x="1240500" y="5208175"/>
            <a:ext cx="6663000" cy="5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3000"/>
              </a:spcBef>
              <a:spcAft>
                <a:spcPts val="11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32" name="Google Shape;232;p16"/>
          <p:cNvPicPr preferRelativeResize="0"/>
          <p:nvPr/>
        </p:nvPicPr>
        <p:blipFill rotWithShape="1">
          <a:blip r:embed="rId3">
            <a:alphaModFix/>
          </a:blip>
          <a:srcRect b="0" l="-6282" r="3454" t="-2827"/>
          <a:stretch/>
        </p:blipFill>
        <p:spPr>
          <a:xfrm>
            <a:off x="2094600" y="2179552"/>
            <a:ext cx="1621425" cy="2765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50200" y="2217625"/>
            <a:ext cx="4037775" cy="268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7"/>
          <p:cNvSpPr txBox="1"/>
          <p:nvPr>
            <p:ph type="title"/>
          </p:nvPr>
        </p:nvSpPr>
        <p:spPr>
          <a:xfrm>
            <a:off x="286200" y="250675"/>
            <a:ext cx="8600400" cy="5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ru" sz="2400">
                <a:solidFill>
                  <a:schemeClr val="dk2"/>
                </a:solidFill>
                <a:latin typeface="Lobster"/>
                <a:ea typeface="Lobster"/>
                <a:cs typeface="Lobster"/>
                <a:sym typeface="Lobster"/>
              </a:rPr>
              <a:t>IT-профессии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</a:pPr>
            <a:r>
              <a:rPr b="1" lang="ru" sz="1150">
                <a:solidFill>
                  <a:srgbClr val="000000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</a:rPr>
              <a:t>Информационные технологии (ИТ) – одна из наиболее быстро развивающихся сфер экономики. Происходящие в ней изменения открывают новые и, на первый взгляд, фантастические возможности и в других областях – например, в проектировании, транспортировке, управлении людьми и ресурсами, маркетинге и образовании. </a:t>
            </a:r>
            <a:endParaRPr b="1" sz="1150">
              <a:solidFill>
                <a:srgbClr val="000000"/>
              </a:solidFill>
              <a:highlight>
                <a:srgbClr val="ECF6F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1" lang="ru" sz="135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ПРОЕКТИРОВЩИК НЕЙРОИНТЕРФЕЙСОВ</a:t>
            </a:r>
            <a:endParaRPr b="1"/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3000"/>
              <a:buNone/>
            </a:pPr>
            <a:r>
              <a:rPr b="1" lang="ru" sz="1150">
                <a:solidFill>
                  <a:srgbClr val="000000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</a:rPr>
              <a:t>Специалист, занимающийся разработкой совместимых с нервной системой человека интерфейсов для управления компьютерами, домашними и промышленными роботами, с учетом психологии и физиологии пользователей. </a:t>
            </a:r>
            <a:endParaRPr b="1" sz="1150">
              <a:solidFill>
                <a:srgbClr val="000000"/>
              </a:solidFill>
              <a:highlight>
                <a:srgbClr val="ECF6F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3000"/>
              <a:buNone/>
            </a:pPr>
            <a:r>
              <a:rPr b="1" lang="ru" sz="135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КИБЕРТЕХНИК УМНЫХ СРЕД</a:t>
            </a:r>
            <a:endParaRPr b="1" sz="1350" u="sng">
              <a:solidFill>
                <a:schemeClr val="hlink"/>
              </a:solidFill>
              <a:latin typeface="Arial"/>
              <a:ea typeface="Arial"/>
              <a:cs typeface="Arial"/>
              <a:sym typeface="Arial"/>
              <a:hlinkClick r:id="rId5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3000"/>
              <a:buNone/>
            </a:pPr>
            <a:r>
              <a:rPr b="1" lang="ru" sz="1150">
                <a:solidFill>
                  <a:srgbClr val="000000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</a:rPr>
              <a:t>Специалист, который занимается нижними уровнями информационной инфраструктуры, обеспечивает безопасность выделенных сегментов сети на этих уровнях </a:t>
            </a:r>
            <a:endParaRPr b="1" sz="1150">
              <a:solidFill>
                <a:srgbClr val="000000"/>
              </a:solidFill>
              <a:highlight>
                <a:srgbClr val="ECF6F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3000"/>
              <a:buNone/>
            </a:pPr>
            <a:r>
              <a:rPr b="1" lang="ru" sz="1350" u="sng">
                <a:solidFill>
                  <a:srgbClr val="0CD696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КОНСУЛЬТАНТ ПО БЕЗОПАСНОСТИ ЛИЧНОГО ПРОФИЛЯ</a:t>
            </a:r>
            <a:endParaRPr b="1" sz="1350" u="sng">
              <a:solidFill>
                <a:srgbClr val="0CD696"/>
              </a:solidFill>
              <a:latin typeface="Arial"/>
              <a:ea typeface="Arial"/>
              <a:cs typeface="Arial"/>
              <a:sym typeface="Arial"/>
              <a:hlinkClick r:id="rId7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3000"/>
              <a:buNone/>
            </a:pPr>
            <a:r>
              <a:rPr b="1" lang="ru" sz="1150">
                <a:solidFill>
                  <a:srgbClr val="000000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</a:rPr>
              <a:t>Консультант по вопросам информационной безопасности пользователей Сети. </a:t>
            </a:r>
            <a:endParaRPr b="1" sz="1150">
              <a:solidFill>
                <a:srgbClr val="000000"/>
              </a:solidFill>
              <a:highlight>
                <a:srgbClr val="ECF6F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3000"/>
              <a:buNone/>
            </a:pPr>
            <a:r>
              <a:rPr lang="ru" sz="1400">
                <a:solidFill>
                  <a:srgbClr val="000000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</a:rPr>
              <a:t>Источники:</a:t>
            </a:r>
            <a:r>
              <a:rPr lang="ru" sz="1400" u="sng">
                <a:solidFill>
                  <a:schemeClr val="hlink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  <a:hlinkClick r:id="rId8"/>
              </a:rPr>
              <a:t>http://atlas100.ru</a:t>
            </a:r>
            <a:r>
              <a:rPr lang="ru" sz="1400">
                <a:solidFill>
                  <a:srgbClr val="000000"/>
                </a:solidFill>
                <a:highlight>
                  <a:srgbClr val="ECF6F3"/>
                </a:highlight>
                <a:latin typeface="Arial"/>
                <a:ea typeface="Arial"/>
                <a:cs typeface="Arial"/>
                <a:sym typeface="Arial"/>
              </a:rPr>
              <a:t> - Атлас профессий </a:t>
            </a:r>
            <a:endParaRPr sz="1400">
              <a:solidFill>
                <a:srgbClr val="000000"/>
              </a:solidFill>
              <a:highlight>
                <a:srgbClr val="ECF6F3"/>
              </a:highlight>
              <a:uFill>
                <a:noFill/>
              </a:uFill>
              <a:latin typeface="Arial"/>
              <a:ea typeface="Arial"/>
              <a:cs typeface="Arial"/>
              <a:sym typeface="Arial"/>
              <a:hlinkClick r:id="rId9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3000"/>
              <a:buNone/>
            </a:pPr>
            <a:r>
              <a:t/>
            </a:r>
            <a:endParaRPr b="1" sz="135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350" u="sng">
              <a:solidFill>
                <a:schemeClr val="hlink"/>
              </a:solidFill>
              <a:latin typeface="Arial"/>
              <a:ea typeface="Arial"/>
              <a:cs typeface="Arial"/>
              <a:sym typeface="Arial"/>
              <a:hlinkClick r:id="rId10"/>
            </a:endParaRPr>
          </a:p>
          <a:p>
            <a:pPr indent="0" lvl="0" marL="0" rtl="0" algn="ctr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3000"/>
              <a:buNone/>
            </a:pPr>
            <a:r>
              <a:t/>
            </a:r>
            <a:endParaRPr sz="1150">
              <a:solidFill>
                <a:srgbClr val="000000"/>
              </a:solidFill>
              <a:highlight>
                <a:srgbClr val="ECF6F3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"/>
          <p:cNvSpPr txBox="1"/>
          <p:nvPr>
            <p:ph type="ctrTitle"/>
          </p:nvPr>
        </p:nvSpPr>
        <p:spPr>
          <a:xfrm>
            <a:off x="1858703" y="1123658"/>
            <a:ext cx="5361300" cy="144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b="1" lang="ru" sz="6000">
                <a:solidFill>
                  <a:srgbClr val="0000FF"/>
                </a:solidFill>
              </a:rPr>
              <a:t>IT-профессии</a:t>
            </a:r>
            <a:endParaRPr b="1" sz="6000">
              <a:solidFill>
                <a:srgbClr val="0000FF"/>
              </a:solidFill>
            </a:endParaRPr>
          </a:p>
        </p:txBody>
      </p:sp>
      <p:sp>
        <p:nvSpPr>
          <p:cNvPr id="134" name="Google Shape;134;p2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ru" sz="2400"/>
              <a:t>МАОУ лицей №1 города Кунгура</a:t>
            </a:r>
            <a:endParaRPr sz="2400"/>
          </a:p>
        </p:txBody>
      </p:sp>
      <p:pic>
        <p:nvPicPr>
          <p:cNvPr id="135" name="Google Shape;13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525" y="0"/>
            <a:ext cx="87377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"/>
          <p:cNvSpPr txBox="1"/>
          <p:nvPr>
            <p:ph type="ctrTitle"/>
          </p:nvPr>
        </p:nvSpPr>
        <p:spPr>
          <a:xfrm>
            <a:off x="842800" y="1822825"/>
            <a:ext cx="7584900" cy="144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b="1"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Интернет-ресурсы, позволяющие определить склонность к какому-либо виду трудовой деятельности, профессии.</a:t>
            </a:r>
            <a:endParaRPr b="1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"/>
          <p:cNvSpPr txBox="1"/>
          <p:nvPr>
            <p:ph type="title"/>
          </p:nvPr>
        </p:nvSpPr>
        <p:spPr>
          <a:xfrm>
            <a:off x="413850" y="275475"/>
            <a:ext cx="8316300" cy="8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ru" sz="2400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rPr>
              <a:t>Интернет-ресурсы, позволяющие определить склонность к какому-либо виду трудовой деятельности, профессии</a:t>
            </a:r>
            <a:endParaRPr b="1" sz="2400">
              <a:solidFill>
                <a:schemeClr val="dk2"/>
              </a:solidFill>
              <a:latin typeface="Caveat"/>
              <a:ea typeface="Caveat"/>
              <a:cs typeface="Caveat"/>
              <a:sym typeface="Cavea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2400">
              <a:solidFill>
                <a:schemeClr val="dk2"/>
              </a:solidFill>
              <a:latin typeface="Lobster"/>
              <a:ea typeface="Lobster"/>
              <a:cs typeface="Lobster"/>
              <a:sym typeface="Lobster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</a:pPr>
            <a:r>
              <a:t/>
            </a:r>
            <a:endParaRPr/>
          </a:p>
        </p:txBody>
      </p:sp>
      <p:sp>
        <p:nvSpPr>
          <p:cNvPr id="146" name="Google Shape;146;p4"/>
          <p:cNvSpPr txBox="1"/>
          <p:nvPr/>
        </p:nvSpPr>
        <p:spPr>
          <a:xfrm>
            <a:off x="10634025" y="2181350"/>
            <a:ext cx="7138800" cy="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4"/>
          <p:cNvSpPr txBox="1"/>
          <p:nvPr/>
        </p:nvSpPr>
        <p:spPr>
          <a:xfrm>
            <a:off x="413850" y="1078275"/>
            <a:ext cx="8316300" cy="35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" sz="1800" u="none" cap="none" strike="noStrike">
                <a:solidFill>
                  <a:srgbClr val="3333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Профессиональная ориентация</a:t>
            </a:r>
            <a:r>
              <a:rPr b="0" i="0" lang="ru" sz="1800" u="none" cap="none" strike="noStrike">
                <a:solidFill>
                  <a:srgbClr val="3333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— это система научно обоснованных мероприятий, направленных на подготовку молодёжи к выбору профессии с учётом особенностей личности.</a:t>
            </a:r>
            <a:endParaRPr b="0" i="0" sz="1800" u="none" cap="none" strike="noStrike">
              <a:solidFill>
                <a:srgbClr val="33336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3333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Существует огромное количество интернет ресурсов. позволяющих  определиться с выбором профессии.</a:t>
            </a:r>
            <a:endParaRPr b="0" i="0" sz="1800" u="none" cap="none" strike="noStrike">
              <a:solidFill>
                <a:srgbClr val="33336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33336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" sz="1800" u="none" cap="none" strike="noStrike">
                <a:solidFill>
                  <a:srgbClr val="3333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</a:t>
            </a:r>
            <a:endParaRPr b="0" i="0" sz="1800" u="none" cap="none" strike="noStrike">
              <a:solidFill>
                <a:srgbClr val="33336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48" name="Google Shape;14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90575" y="2790718"/>
            <a:ext cx="2511851" cy="141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4"/>
          <p:cNvPicPr preferRelativeResize="0"/>
          <p:nvPr/>
        </p:nvPicPr>
        <p:blipFill rotWithShape="1">
          <a:blip r:embed="rId4">
            <a:alphaModFix/>
          </a:blip>
          <a:srcRect b="6208" l="0" r="0" t="4695"/>
          <a:stretch/>
        </p:blipFill>
        <p:spPr>
          <a:xfrm>
            <a:off x="4709725" y="2392025"/>
            <a:ext cx="3077499" cy="195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5"/>
          <p:cNvSpPr txBox="1"/>
          <p:nvPr>
            <p:ph idx="1" type="body"/>
          </p:nvPr>
        </p:nvSpPr>
        <p:spPr>
          <a:xfrm>
            <a:off x="571275" y="427650"/>
            <a:ext cx="8340000" cy="42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Times New Roman"/>
              <a:buAutoNum type="arabicPeriod"/>
            </a:pPr>
            <a:r>
              <a:rPr lang="ru" sz="1800" u="sng">
                <a:solidFill>
                  <a:srgbClr val="3536F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Профессии СПО</a:t>
            </a: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1800">
                <a:solidFill>
                  <a:srgbClr val="3333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Этот раздел поможет вам узнать о действующих федеральных государственных образовательных стандартах среднего профессионального образования (ФГОС СПО) по профессиям.</a:t>
            </a:r>
            <a:endParaRPr sz="1800">
              <a:solidFill>
                <a:srgbClr val="33336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66"/>
              </a:buClr>
              <a:buSzPts val="1800"/>
              <a:buFont typeface="Times New Roman"/>
              <a:buAutoNum type="arabicPeriod"/>
            </a:pPr>
            <a:r>
              <a:rPr lang="ru" sz="1800" u="sng">
                <a:solidFill>
                  <a:srgbClr val="3536F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Справочник профессий</a:t>
            </a:r>
            <a:r>
              <a:rPr lang="ru" sz="1800">
                <a:solidFill>
                  <a:srgbClr val="3333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Дается описание профессий отдельных категорий служащих: продавцы, менеджеры, бухгалтеры, </a:t>
            </a:r>
            <a:r>
              <a:rPr lang="ru" sz="1800">
                <a:solidFill>
                  <a:srgbClr val="3333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мерчендайзеры</a:t>
            </a:r>
            <a:r>
              <a:rPr lang="ru" sz="1800">
                <a:solidFill>
                  <a:srgbClr val="3333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, маркетологи.</a:t>
            </a:r>
            <a:endParaRPr sz="1800">
              <a:solidFill>
                <a:srgbClr val="33336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66"/>
              </a:buClr>
              <a:buSzPts val="1800"/>
              <a:buFont typeface="Times New Roman"/>
              <a:buAutoNum type="arabicPeriod"/>
            </a:pPr>
            <a:r>
              <a:rPr lang="ru" sz="1800" u="sng">
                <a:solidFill>
                  <a:srgbClr val="3536F8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Центр развития и тестирования при МГУ "Гуманитарные технологии"</a:t>
            </a:r>
            <a:r>
              <a:rPr lang="ru" sz="1800">
                <a:solidFill>
                  <a:srgbClr val="3333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Центр предоставляет следующие виды услуг: профориентация учащихся и абитуриентов; развивающие тренинги для старшеклассников; профконсультирование выпускников ВУЗов и специалистов по выбору и развитию карьеры</a:t>
            </a:r>
            <a:endParaRPr sz="1800">
              <a:solidFill>
                <a:srgbClr val="33336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5" name="Google Shape;155;p5"/>
          <p:cNvSpPr txBox="1"/>
          <p:nvPr/>
        </p:nvSpPr>
        <p:spPr>
          <a:xfrm>
            <a:off x="1597500" y="185900"/>
            <a:ext cx="5949000" cy="8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ru" sz="2800" u="none" cap="none" strike="noStrike">
                <a:solidFill>
                  <a:srgbClr val="000000"/>
                </a:solidFill>
                <a:latin typeface="Caveat"/>
                <a:ea typeface="Caveat"/>
                <a:cs typeface="Caveat"/>
                <a:sym typeface="Caveat"/>
              </a:rPr>
              <a:t>Сайты, которые могут помочь с информацией о профессиях</a:t>
            </a:r>
            <a:endParaRPr b="0" i="0" sz="2800" u="none" cap="none" strike="noStrike">
              <a:solidFill>
                <a:srgbClr val="000000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"/>
          <p:cNvSpPr txBox="1"/>
          <p:nvPr>
            <p:ph type="ctrTitle"/>
          </p:nvPr>
        </p:nvSpPr>
        <p:spPr>
          <a:xfrm>
            <a:off x="483375" y="1822825"/>
            <a:ext cx="7758600" cy="144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Самые популярные IT-профессии</a:t>
            </a:r>
            <a:endParaRPr b="1"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2609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Char char="-"/>
            </a:pPr>
            <a:r>
              <a:rPr b="1"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нашей стране,</a:t>
            </a:r>
            <a:endParaRPr b="1"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2609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Char char="-"/>
            </a:pPr>
            <a:r>
              <a:rPr b="1"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нашем крае,</a:t>
            </a:r>
            <a:endParaRPr b="1"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2609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Char char="-"/>
            </a:pPr>
            <a:r>
              <a:rPr b="1"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среди одноклассников. </a:t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"/>
          <p:cNvSpPr txBox="1"/>
          <p:nvPr>
            <p:ph type="title"/>
          </p:nvPr>
        </p:nvSpPr>
        <p:spPr>
          <a:xfrm>
            <a:off x="546475" y="236875"/>
            <a:ext cx="7505700" cy="43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1" lang="ru">
                <a:solidFill>
                  <a:srgbClr val="000000"/>
                </a:solidFill>
              </a:rPr>
              <a:t>Популярные IT-профессии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6666"/>
              </a:lnSpc>
              <a:spcBef>
                <a:spcPts val="800"/>
              </a:spcBef>
              <a:spcAft>
                <a:spcPts val="0"/>
              </a:spcAft>
              <a:buSzPts val="3000"/>
              <a:buNone/>
            </a:pPr>
            <a:r>
              <a:rPr i="1" lang="ru" sz="225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Лидеры по стране и по краю: </a:t>
            </a:r>
            <a:endParaRPr i="1" sz="2250">
              <a:solidFill>
                <a:srgbClr val="3333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666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800">
                <a:solidFill>
                  <a:srgbClr val="333333"/>
                </a:solidFill>
                <a:latin typeface="Georgia"/>
                <a:ea typeface="Georgia"/>
                <a:cs typeface="Georgia"/>
                <a:sym typeface="Georgia"/>
              </a:rPr>
              <a:t>1. </a:t>
            </a:r>
            <a:r>
              <a:rPr lang="ru" sz="180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Мобильный разработчик </a:t>
            </a:r>
            <a:r>
              <a:rPr lang="ru" sz="160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</a:t>
            </a:r>
            <a:r>
              <a:rPr lang="ru" sz="1600">
                <a:solidFill>
                  <a:srgbClr val="222222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специалист, разрабатывающий программные приложения для различных мобильных устройств)</a:t>
            </a:r>
            <a:endParaRPr sz="1600">
              <a:solidFill>
                <a:srgbClr val="3333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666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80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Проект-менеджер </a:t>
            </a:r>
            <a:r>
              <a:rPr lang="ru" sz="160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</a:t>
            </a:r>
            <a:r>
              <a:rPr lang="ru" sz="1600">
                <a:solidFill>
                  <a:srgbClr val="222222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профессионал в области управления проектами)</a:t>
            </a:r>
            <a:endParaRPr sz="1600">
              <a:solidFill>
                <a:srgbClr val="3333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6666"/>
              </a:lnSpc>
              <a:spcBef>
                <a:spcPts val="800"/>
              </a:spcBef>
              <a:spcAft>
                <a:spcPts val="0"/>
              </a:spcAft>
              <a:buSzPts val="3000"/>
              <a:buNone/>
            </a:pPr>
            <a:r>
              <a:rPr lang="ru" sz="180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UX-дизайнер </a:t>
            </a:r>
            <a:r>
              <a:rPr lang="ru" sz="160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(определяет, какой опыт получит пользователь, используя ваш продукт)</a:t>
            </a:r>
            <a:endParaRPr sz="1800">
              <a:solidFill>
                <a:srgbClr val="3333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6666"/>
              </a:lnSpc>
              <a:spcBef>
                <a:spcPts val="800"/>
              </a:spcBef>
              <a:spcAft>
                <a:spcPts val="0"/>
              </a:spcAft>
              <a:buSzPts val="3000"/>
              <a:buNone/>
            </a:pPr>
            <a:r>
              <a:rPr lang="ru" sz="180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 Аналитик </a:t>
            </a:r>
            <a:r>
              <a:rPr lang="ru" sz="160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(специалист, занимающийся изучением исследований)</a:t>
            </a:r>
            <a:endParaRPr sz="1600">
              <a:solidFill>
                <a:srgbClr val="3333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6666"/>
              </a:lnSpc>
              <a:spcBef>
                <a:spcPts val="800"/>
              </a:spcBef>
              <a:spcAft>
                <a:spcPts val="0"/>
              </a:spcAft>
              <a:buSzPts val="3000"/>
              <a:buNone/>
            </a:pPr>
            <a:r>
              <a:rPr lang="ru" sz="180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https://www.templatemonster.com/ru/blog/2018/02/21/10-vostrebovannyh-it-professij/</a:t>
            </a:r>
            <a:endParaRPr sz="1800">
              <a:solidFill>
                <a:srgbClr val="3333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666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2250">
              <a:solidFill>
                <a:srgbClr val="333333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30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"/>
          <p:cNvSpPr txBox="1"/>
          <p:nvPr>
            <p:ph type="title"/>
          </p:nvPr>
        </p:nvSpPr>
        <p:spPr>
          <a:xfrm>
            <a:off x="819150" y="300250"/>
            <a:ext cx="7505700" cy="11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3000"/>
              <a:buNone/>
            </a:pPr>
            <a:r>
              <a:rPr b="1" lang="ru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популярные IT-профессии по мнению восьмиклассников</a:t>
            </a:r>
            <a:endParaRPr b="1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graphicFrame>
        <p:nvGraphicFramePr>
          <p:cNvPr id="171" name="Google Shape;171;p8"/>
          <p:cNvGraphicFramePr/>
          <p:nvPr/>
        </p:nvGraphicFramePr>
        <p:xfrm>
          <a:off x="398613" y="1636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{320BC8BF-E068-4404-8D91-6AF1473F7241}</a:tableStyleId>
              </a:tblPr>
              <a:tblGrid>
                <a:gridCol w="1349275"/>
                <a:gridCol w="1349275"/>
                <a:gridCol w="1483900"/>
                <a:gridCol w="1388100"/>
                <a:gridCol w="1388100"/>
                <a:gridCol w="13881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ru" sz="1400" u="none" cap="none" strike="noStrike">
                          <a:solidFill>
                            <a:srgbClr val="111111"/>
                          </a:solidFill>
                        </a:rPr>
                        <a:t>Профессия</a:t>
                      </a:r>
                      <a:endParaRPr b="1" sz="1400" u="none" cap="none" strike="noStrike">
                        <a:solidFill>
                          <a:srgbClr val="11111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Программист 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Системный администратор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PR-менеджер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СММ менеджер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Web-дизайнер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ru" sz="1400" u="none" cap="none" strike="noStrike">
                          <a:solidFill>
                            <a:srgbClr val="111111"/>
                          </a:solidFill>
                        </a:rPr>
                        <a:t>Количество людей, назвавших профессию</a:t>
                      </a:r>
                      <a:endParaRPr b="1" sz="1400" u="none" cap="none" strike="noStrike">
                        <a:solidFill>
                          <a:srgbClr val="11111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7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72" name="Google Shape;172;p8"/>
          <p:cNvSpPr txBox="1"/>
          <p:nvPr/>
        </p:nvSpPr>
        <p:spPr>
          <a:xfrm>
            <a:off x="954325" y="3594250"/>
            <a:ext cx="7370400" cy="7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" sz="1800" u="none" cap="none" strike="noStrike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Таким образом, самая популярная IT-профессия среди моих одноклассников - программист.</a:t>
            </a:r>
            <a:endParaRPr b="1" i="0" sz="1800" u="none" cap="none" strike="noStrike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9"/>
          <p:cNvSpPr txBox="1"/>
          <p:nvPr>
            <p:ph type="ctrTitle"/>
          </p:nvPr>
        </p:nvSpPr>
        <p:spPr>
          <a:xfrm>
            <a:off x="867575" y="1822825"/>
            <a:ext cx="7424100" cy="144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b="1"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Наиболее востребованные и  высокооплачиваемые IT-профессии на современном рынке труда. </a:t>
            </a:r>
            <a:endParaRPr b="1" sz="2400"/>
          </a:p>
        </p:txBody>
      </p:sp>
      <p:sp>
        <p:nvSpPr>
          <p:cNvPr id="178" name="Google Shape;178;p9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Гамова Елена</dc:creator>
</cp:coreProperties>
</file>