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82" r:id="rId3"/>
  </p:sldIdLst>
  <p:sldSz cx="9144000" cy="6858000" type="screen4x3"/>
  <p:notesSz cx="6735763" cy="9866313"/>
  <p:custDataLst>
    <p:tags r:id="rId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57BB33"/>
    <a:srgbClr val="FFD85D"/>
    <a:srgbClr val="FFE593"/>
    <a:srgbClr val="FFE58D"/>
    <a:srgbClr val="94DB7B"/>
    <a:srgbClr val="E1B28C"/>
    <a:srgbClr val="FFDE7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540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459" r="6758"/>
          <a:stretch/>
        </p:blipFill>
        <p:spPr>
          <a:xfrm>
            <a:off x="10346" y="-12789"/>
            <a:ext cx="9133654" cy="185761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771" t="25596" r="8771" b="14875"/>
          <a:stretch/>
        </p:blipFill>
        <p:spPr>
          <a:xfrm>
            <a:off x="10345" y="5373217"/>
            <a:ext cx="9144001" cy="1484784"/>
          </a:xfrm>
          <a:prstGeom prst="rect">
            <a:avLst/>
          </a:prstGeom>
        </p:spPr>
      </p:pic>
      <p:sp>
        <p:nvSpPr>
          <p:cNvPr id="5" name="Полилиния 4"/>
          <p:cNvSpPr/>
          <p:nvPr/>
        </p:nvSpPr>
        <p:spPr>
          <a:xfrm rot="10800000">
            <a:off x="-1" y="5085184"/>
            <a:ext cx="9154346" cy="306740"/>
          </a:xfrm>
          <a:custGeom>
            <a:avLst/>
            <a:gdLst>
              <a:gd name="connsiteX0" fmla="*/ 0 w 8794865"/>
              <a:gd name="connsiteY0" fmla="*/ 306740 h 306740"/>
              <a:gd name="connsiteX1" fmla="*/ 1712422 w 8794865"/>
              <a:gd name="connsiteY1" fmla="*/ 140485 h 306740"/>
              <a:gd name="connsiteX2" fmla="*/ 3923607 w 8794865"/>
              <a:gd name="connsiteY2" fmla="*/ 7481 h 306740"/>
              <a:gd name="connsiteX3" fmla="*/ 6084916 w 8794865"/>
              <a:gd name="connsiteY3" fmla="*/ 40732 h 306740"/>
              <a:gd name="connsiteX4" fmla="*/ 8728364 w 8794865"/>
              <a:gd name="connsiteY4" fmla="*/ 240238 h 306740"/>
              <a:gd name="connsiteX5" fmla="*/ 8728364 w 8794865"/>
              <a:gd name="connsiteY5" fmla="*/ 240238 h 306740"/>
              <a:gd name="connsiteX6" fmla="*/ 8794865 w 8794865"/>
              <a:gd name="connsiteY6" fmla="*/ 256863 h 306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94865" h="306740">
                <a:moveTo>
                  <a:pt x="0" y="306740"/>
                </a:moveTo>
                <a:cubicBezTo>
                  <a:pt x="529244" y="248550"/>
                  <a:pt x="1058488" y="190361"/>
                  <a:pt x="1712422" y="140485"/>
                </a:cubicBezTo>
                <a:cubicBezTo>
                  <a:pt x="2366357" y="90608"/>
                  <a:pt x="3923607" y="7481"/>
                  <a:pt x="3923607" y="7481"/>
                </a:cubicBezTo>
                <a:cubicBezTo>
                  <a:pt x="4652356" y="-9144"/>
                  <a:pt x="5284123" y="1939"/>
                  <a:pt x="6084916" y="40732"/>
                </a:cubicBezTo>
                <a:cubicBezTo>
                  <a:pt x="6885709" y="79525"/>
                  <a:pt x="8728364" y="240238"/>
                  <a:pt x="8728364" y="240238"/>
                </a:cubicBezTo>
                <a:lnTo>
                  <a:pt x="8728364" y="240238"/>
                </a:lnTo>
                <a:lnTo>
                  <a:pt x="8794865" y="256863"/>
                </a:lnTo>
              </a:path>
            </a:pathLst>
          </a:custGeom>
          <a:ln w="38100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-22111" y="1822715"/>
            <a:ext cx="9154346" cy="234732"/>
          </a:xfrm>
          <a:custGeom>
            <a:avLst/>
            <a:gdLst>
              <a:gd name="connsiteX0" fmla="*/ 0 w 8794865"/>
              <a:gd name="connsiteY0" fmla="*/ 306740 h 306740"/>
              <a:gd name="connsiteX1" fmla="*/ 1712422 w 8794865"/>
              <a:gd name="connsiteY1" fmla="*/ 140485 h 306740"/>
              <a:gd name="connsiteX2" fmla="*/ 3923607 w 8794865"/>
              <a:gd name="connsiteY2" fmla="*/ 7481 h 306740"/>
              <a:gd name="connsiteX3" fmla="*/ 6084916 w 8794865"/>
              <a:gd name="connsiteY3" fmla="*/ 40732 h 306740"/>
              <a:gd name="connsiteX4" fmla="*/ 8728364 w 8794865"/>
              <a:gd name="connsiteY4" fmla="*/ 240238 h 306740"/>
              <a:gd name="connsiteX5" fmla="*/ 8728364 w 8794865"/>
              <a:gd name="connsiteY5" fmla="*/ 240238 h 306740"/>
              <a:gd name="connsiteX6" fmla="*/ 8794865 w 8794865"/>
              <a:gd name="connsiteY6" fmla="*/ 256863 h 306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94865" h="306740">
                <a:moveTo>
                  <a:pt x="0" y="306740"/>
                </a:moveTo>
                <a:cubicBezTo>
                  <a:pt x="529244" y="248550"/>
                  <a:pt x="1058488" y="190361"/>
                  <a:pt x="1712422" y="140485"/>
                </a:cubicBezTo>
                <a:cubicBezTo>
                  <a:pt x="2366357" y="90608"/>
                  <a:pt x="3923607" y="7481"/>
                  <a:pt x="3923607" y="7481"/>
                </a:cubicBezTo>
                <a:cubicBezTo>
                  <a:pt x="4652356" y="-9144"/>
                  <a:pt x="5284123" y="1939"/>
                  <a:pt x="6084916" y="40732"/>
                </a:cubicBezTo>
                <a:cubicBezTo>
                  <a:pt x="6885709" y="79525"/>
                  <a:pt x="8728364" y="240238"/>
                  <a:pt x="8728364" y="240238"/>
                </a:cubicBezTo>
                <a:lnTo>
                  <a:pt x="8728364" y="240238"/>
                </a:lnTo>
                <a:lnTo>
                  <a:pt x="8794865" y="256863"/>
                </a:lnTo>
              </a:path>
            </a:pathLst>
          </a:custGeom>
          <a:ln w="38100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187624" y="2348880"/>
            <a:ext cx="66967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Информационно-координационное совещание руководителей общеобразовательных организаций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419872" y="3662063"/>
            <a:ext cx="5400600" cy="1440160"/>
          </a:xfrm>
        </p:spPr>
        <p:txBody>
          <a:bodyPr>
            <a:noAutofit/>
          </a:bodyPr>
          <a:lstStyle/>
          <a:p>
            <a:pPr algn="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01.06.2016 года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913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"/>
          <a:ext cx="9144000" cy="6760555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3131840"/>
                <a:gridCol w="2964160"/>
                <a:gridCol w="3048000"/>
              </a:tblGrid>
              <a:tr h="1916831">
                <a:tc>
                  <a:txBody>
                    <a:bodyPr/>
                    <a:lstStyle/>
                    <a:p>
                      <a:pPr marL="85725" indent="-3175">
                        <a:buNone/>
                      </a:pPr>
                      <a:r>
                        <a:rPr lang="ru-RU" sz="155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27.05-30.06</a:t>
                      </a: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- Основной период ГИА-11</a:t>
                      </a:r>
                    </a:p>
                    <a:p>
                      <a:pPr marL="85725" indent="-3175">
                        <a:buNone/>
                      </a:pPr>
                      <a:r>
                        <a:rPr lang="ru-RU" sz="155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26.05-21.06</a:t>
                      </a: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 –Основной период ГИА-9</a:t>
                      </a:r>
                    </a:p>
                    <a:p>
                      <a:pPr marL="85725" indent="-3175">
                        <a:buNone/>
                      </a:pP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(Приказ </a:t>
                      </a:r>
                      <a:r>
                        <a:rPr lang="ru-RU" sz="155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МОиН</a:t>
                      </a: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 РФ от 14.02.2014 №115)</a:t>
                      </a:r>
                      <a:endParaRPr lang="ru-RU" sz="1550" baseline="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b="1" dirty="0" smtClean="0">
                          <a:latin typeface="Times New Roman" pitchFamily="18" charset="0"/>
                          <a:cs typeface="Times New Roman" pitchFamily="18" charset="0"/>
                        </a:rPr>
                        <a:t>01.06</a:t>
                      </a: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День защиты детей.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Начало летней оздоровительной </a:t>
                      </a: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кампании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Постановление Администрации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г. Челябинска от 16</a:t>
                      </a:r>
                      <a:r>
                        <a:rPr lang="ru-RU" sz="15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мая № 169-П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Распоряжение Администрации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г. Челябинска от 13</a:t>
                      </a:r>
                      <a:r>
                        <a:rPr lang="ru-RU" sz="15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мая № 5275</a:t>
                      </a:r>
                      <a:endParaRPr lang="ru-RU" sz="15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b="1" dirty="0" smtClean="0">
                          <a:latin typeface="Times New Roman" pitchFamily="18" charset="0"/>
                          <a:cs typeface="Times New Roman" pitchFamily="18" charset="0"/>
                        </a:rPr>
                        <a:t>07.06 </a:t>
                      </a: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 – Информации об участниках  Городского бала медалистов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(Приказ </a:t>
                      </a:r>
                      <a:r>
                        <a:rPr lang="ru-RU" sz="155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МОиН</a:t>
                      </a: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 РФ</a:t>
                      </a:r>
                      <a:r>
                        <a:rPr lang="ru-RU" sz="15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от 23.06.2014 № 685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Приказ Комитета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от 25.05.16 № 913-у)</a:t>
                      </a:r>
                      <a:endParaRPr lang="ru-RU" sz="15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89227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14.06 </a:t>
                      </a: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– Собеседование о не освоивших образовательные программы,</a:t>
                      </a:r>
                      <a:r>
                        <a:rPr lang="ru-RU" sz="15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5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необучающихся</a:t>
                      </a:r>
                      <a:r>
                        <a:rPr lang="ru-RU" sz="15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находящихся на семейном образовании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(Письмо Комитета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16.05. №16-02/2590,</a:t>
                      </a:r>
                      <a:r>
                        <a:rPr lang="ru-RU" sz="15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27.05.16 № 16-06/3010</a:t>
                      </a:r>
                      <a:r>
                        <a:rPr lang="ru-RU" sz="15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55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14.06-15.06</a:t>
                      </a: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 – Собеседование по устранению замечаний по результатам проверок Управления по надзору и контролю в сфере образования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(Письмо Комитета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30.05. №16-02/3037)</a:t>
                      </a:r>
                      <a:endParaRPr lang="ru-RU" sz="155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18.06 ,18.07, 18.08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Собеседование по итогам  летней оздоровительной кампании</a:t>
                      </a:r>
                      <a:endParaRPr lang="ru-RU" sz="1550" b="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  <a:p>
                      <a:endParaRPr lang="ru-RU" sz="155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4121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23.06, в 17.00 –</a:t>
                      </a: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 Городской бал медалистов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(Приказ Комитета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от 25.05.16 № 913-у)</a:t>
                      </a:r>
                      <a:endParaRPr lang="ru-RU" sz="155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55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5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23.06 по 30.06 </a:t>
                      </a: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– Проведение выпускных вечеров в  </a:t>
                      </a:r>
                      <a:r>
                        <a:rPr lang="en-US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IX </a:t>
                      </a: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классах;</a:t>
                      </a:r>
                    </a:p>
                    <a:p>
                      <a:r>
                        <a:rPr lang="ru-RU" sz="155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25.06 по 03.07 </a:t>
                      </a: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- Проведение выпускных вечеров в  </a:t>
                      </a:r>
                      <a:r>
                        <a:rPr lang="en-US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XI </a:t>
                      </a: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классах (Приказ Комитета</a:t>
                      </a:r>
                    </a:p>
                    <a:p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от 18.04.16 №576-у)</a:t>
                      </a:r>
                      <a:endParaRPr lang="ru-RU" sz="15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24.06</a:t>
                      </a: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- Предоставление в Комитет документов на награждение</a:t>
                      </a:r>
                    </a:p>
                    <a:p>
                      <a:endParaRPr lang="ru-RU" sz="15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53175">
                <a:tc>
                  <a:txBody>
                    <a:bodyPr/>
                    <a:lstStyle/>
                    <a:p>
                      <a:r>
                        <a:rPr lang="ru-RU" sz="1550" b="1" dirty="0" smtClean="0">
                          <a:latin typeface="Times New Roman" pitchFamily="18" charset="0"/>
                          <a:cs typeface="Times New Roman" pitchFamily="18" charset="0"/>
                        </a:rPr>
                        <a:t>03.08. по 15.08. </a:t>
                      </a: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– Приемка образовательных организаций к новому учебному году</a:t>
                      </a:r>
                      <a:endParaRPr lang="ru-RU" sz="155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18.08</a:t>
                      </a: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 - Областная августовская конференция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19.08, 25.08 - </a:t>
                      </a:r>
                      <a:r>
                        <a:rPr lang="ru-RU" sz="1550" dirty="0" smtClean="0">
                          <a:latin typeface="Times New Roman" pitchFamily="18" charset="0"/>
                          <a:cs typeface="Times New Roman" pitchFamily="18" charset="0"/>
                        </a:rPr>
                        <a:t>Городская августовская конференция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Материалы коллегии </a:t>
                      </a:r>
                      <a:r>
                        <a:rPr lang="ru-RU" sz="155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МОиН</a:t>
                      </a:r>
                      <a:r>
                        <a:rPr lang="ru-RU" sz="155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РФ от 16.03.2016</a:t>
                      </a:r>
                      <a:endParaRPr lang="ru-RU" sz="15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d87786715bb7f1c7a358c1a684be96fd391332"/>
  <p:tag name="ISPRING_RESOURCE_PATHS_HASH_2" val="3eec2af787f91d3130a2a532cb137dd8fffeff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</TotalTime>
  <Words>227</Words>
  <Application>Microsoft Office PowerPoint</Application>
  <PresentationFormat>Экран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01.06.2016 года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</dc:creator>
  <cp:lastModifiedBy>Общее образование</cp:lastModifiedBy>
  <cp:revision>90</cp:revision>
  <dcterms:modified xsi:type="dcterms:W3CDTF">2016-06-01T08:53:15Z</dcterms:modified>
</cp:coreProperties>
</file>